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496" r:id="rId5"/>
    <p:sldId id="504" r:id="rId6"/>
    <p:sldId id="499" r:id="rId7"/>
    <p:sldId id="505" r:id="rId8"/>
    <p:sldId id="497" r:id="rId9"/>
    <p:sldId id="498" r:id="rId10"/>
    <p:sldId id="506" r:id="rId11"/>
    <p:sldId id="500" r:id="rId12"/>
    <p:sldId id="507" r:id="rId13"/>
    <p:sldId id="508" r:id="rId14"/>
    <p:sldId id="503" r:id="rId15"/>
    <p:sldId id="501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50024B-535E-435E-8231-BB31E951EE4E}" type="datetime1">
              <a:rPr lang="en-GB" smtClean="0"/>
              <a:t>03/03/2025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9831-D567-4FFB-BF19-3B4F828FFF9C}" type="datetime1">
              <a:rPr lang="en-GB" smtClean="0"/>
              <a:pPr/>
              <a:t>03/03/2025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9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r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8800" dirty="0">
                <a:solidFill>
                  <a:schemeClr val="bg1"/>
                </a:solidFill>
              </a:rPr>
              <a:t>Year 2 residential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7483922" cy="1934202"/>
          </a:xfrm>
        </p:spPr>
        <p:txBody>
          <a:bodyPr rtlCol="0">
            <a:normAutofit/>
          </a:bodyPr>
          <a:lstStyle/>
          <a:p>
            <a:pPr rtl="0"/>
            <a:r>
              <a:rPr lang="en-GB" sz="4000" b="1" dirty="0" err="1">
                <a:solidFill>
                  <a:schemeClr val="bg1"/>
                </a:solidFill>
              </a:rPr>
              <a:t>Tattenhall</a:t>
            </a:r>
            <a:endParaRPr lang="en-GB" sz="4000" b="1" dirty="0">
              <a:solidFill>
                <a:schemeClr val="bg1"/>
              </a:solidFill>
            </a:endParaRPr>
          </a:p>
          <a:p>
            <a:pPr rtl="0"/>
            <a:r>
              <a:rPr lang="en-GB" sz="4000" b="1" dirty="0"/>
              <a:t>16</a:t>
            </a:r>
            <a:r>
              <a:rPr lang="en-GB" sz="4000" b="1" baseline="30000" dirty="0"/>
              <a:t>th</a:t>
            </a:r>
            <a:r>
              <a:rPr lang="en-GB" sz="4000" b="1" dirty="0"/>
              <a:t>-17</a:t>
            </a:r>
            <a:r>
              <a:rPr lang="en-GB" sz="4000" b="1" baseline="30000" dirty="0"/>
              <a:t>th</a:t>
            </a:r>
            <a:r>
              <a:rPr lang="en-GB" sz="4000" b="1" dirty="0"/>
              <a:t> June 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B9FF2-8548-0901-84C1-3C8CB7B8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532" y="504279"/>
            <a:ext cx="2720576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D8D3D-1902-A58C-6252-28A35CA2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8800" u="sng" dirty="0"/>
              <a:t>Kit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51D7-4EC0-26BA-3E80-AABE1405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567" y="2154346"/>
            <a:ext cx="4578096" cy="44824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Hat and gloves- weather permitting </a:t>
            </a:r>
          </a:p>
          <a:p>
            <a:r>
              <a:rPr lang="en-GB" dirty="0"/>
              <a:t>Spare clothes if get dirty </a:t>
            </a:r>
          </a:p>
          <a:p>
            <a:r>
              <a:rPr lang="en-GB" dirty="0"/>
              <a:t>No money needed</a:t>
            </a:r>
          </a:p>
          <a:p>
            <a:r>
              <a:rPr lang="en-GB" dirty="0"/>
              <a:t>No snacks needed </a:t>
            </a:r>
          </a:p>
          <a:p>
            <a:r>
              <a:rPr lang="en-GB" dirty="0"/>
              <a:t>Water bottle </a:t>
            </a:r>
          </a:p>
          <a:p>
            <a:r>
              <a:rPr lang="en-GB" dirty="0"/>
              <a:t>Packed for the first day</a:t>
            </a:r>
          </a:p>
          <a:p>
            <a:pPr marL="0" indent="0">
              <a:buNone/>
            </a:pPr>
            <a:r>
              <a:rPr lang="en-GB" i="1" dirty="0"/>
              <a:t>I will send a further/more detailed kit list closer to the time.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6B755-AA1A-6F27-A5D8-26DF7541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B0BC0-8851-2786-5FD9-5B66E4F1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05FCC-8C25-821C-D6FA-49DCDB9B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BD9C90-A493-67A0-BEDE-457ECC67D7DC}"/>
              </a:ext>
            </a:extLst>
          </p:cNvPr>
          <p:cNvSpPr txBox="1">
            <a:spLocks/>
          </p:cNvSpPr>
          <p:nvPr/>
        </p:nvSpPr>
        <p:spPr>
          <a:xfrm>
            <a:off x="990600" y="2228088"/>
            <a:ext cx="5690419" cy="4105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children will spend a lot of time outside so they will need: </a:t>
            </a:r>
          </a:p>
          <a:p>
            <a:r>
              <a:rPr lang="en-GB" dirty="0"/>
              <a:t>Trainers, wellies and slippers for inside. </a:t>
            </a:r>
          </a:p>
          <a:p>
            <a:r>
              <a:rPr lang="en-GB" dirty="0"/>
              <a:t>Pyjamas</a:t>
            </a:r>
          </a:p>
          <a:p>
            <a:r>
              <a:rPr lang="en-GB" dirty="0"/>
              <a:t>Towel </a:t>
            </a:r>
          </a:p>
          <a:p>
            <a:r>
              <a:rPr lang="en-GB" dirty="0"/>
              <a:t>Clothing suitable for outdoor</a:t>
            </a:r>
          </a:p>
          <a:p>
            <a:r>
              <a:rPr lang="en-GB" dirty="0"/>
              <a:t>Coat/ waterproof</a:t>
            </a:r>
          </a:p>
          <a:p>
            <a:r>
              <a:rPr lang="en-GB" dirty="0"/>
              <a:t>Appropriate toiletries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15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ABCE63-C65A-373E-CF1A-229306A64B73}"/>
              </a:ext>
            </a:extLst>
          </p:cNvPr>
          <p:cNvSpPr txBox="1">
            <a:spLocks/>
          </p:cNvSpPr>
          <p:nvPr/>
        </p:nvSpPr>
        <p:spPr>
          <a:xfrm>
            <a:off x="855399" y="480320"/>
            <a:ext cx="10481201" cy="5568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Cost of the trip is </a:t>
            </a:r>
            <a:r>
              <a:rPr lang="en-GB" sz="4000" b="1" dirty="0">
                <a:latin typeface="Twinkl Cursive Looped" panose="02000000000000000000" pitchFamily="2" charset="0"/>
              </a:rPr>
              <a:t>£123.86 </a:t>
            </a:r>
            <a:r>
              <a:rPr lang="en-GB" sz="4000" dirty="0">
                <a:latin typeface="Twinkl Cursive Looped" panose="02000000000000000000" pitchFamily="2" charset="0"/>
              </a:rPr>
              <a:t>per child.</a:t>
            </a:r>
          </a:p>
          <a:p>
            <a:pPr algn="ctr"/>
            <a:endParaRPr lang="en-GB" sz="4000" dirty="0">
              <a:latin typeface="Twinkl Cursive Looped" panose="02000000000000000000" pitchFamily="2" charset="0"/>
            </a:endParaRPr>
          </a:p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Non refundable deposit of </a:t>
            </a:r>
            <a:r>
              <a:rPr lang="en-GB" sz="4000" b="1" dirty="0">
                <a:latin typeface="Twinkl Cursive Looped" panose="02000000000000000000" pitchFamily="2" charset="0"/>
              </a:rPr>
              <a:t>£23.86 </a:t>
            </a:r>
            <a:r>
              <a:rPr lang="en-GB" sz="4000" dirty="0">
                <a:latin typeface="Twinkl Cursive Looped" panose="02000000000000000000" pitchFamily="2" charset="0"/>
              </a:rPr>
              <a:t>by </a:t>
            </a:r>
            <a:r>
              <a:rPr lang="en-GB" sz="4000" b="1" dirty="0">
                <a:latin typeface="Twinkl Cursive Looped" panose="02000000000000000000" pitchFamily="2" charset="0"/>
              </a:rPr>
              <a:t>12 March 2025</a:t>
            </a:r>
            <a:r>
              <a:rPr lang="en-GB" sz="4000" dirty="0">
                <a:latin typeface="Twinkl Cursive Looped" panose="02000000000000000000" pitchFamily="2" charset="0"/>
              </a:rPr>
              <a:t> to confirm and hold place. </a:t>
            </a:r>
          </a:p>
          <a:p>
            <a:pPr algn="ctr"/>
            <a:endParaRPr lang="en-GB" sz="4000" dirty="0">
              <a:latin typeface="Twinkl Cursive Looped" panose="02000000000000000000" pitchFamily="2" charset="0"/>
            </a:endParaRPr>
          </a:p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Payment options can be set up if required. </a:t>
            </a:r>
          </a:p>
          <a:p>
            <a:pPr algn="ctr"/>
            <a:endParaRPr lang="en-GB" sz="4000" dirty="0">
              <a:latin typeface="Twinkl Cursive Looped" panose="02000000000000000000" pitchFamily="2" charset="0"/>
            </a:endParaRPr>
          </a:p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We will then send home medical/dietary forms to complete and send back. 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3023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1D78-EEC1-2638-4527-18312F63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7949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ECE8-72EC-6139-8318-DABE507B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DB9E-1D94-C7CC-81F9-5249DECC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2626-D47E-E233-C435-E245CEC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76617-3DA1-EE69-5BB2-7E6E70DC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pPr rtl="0"/>
              <a:t>2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2104D-6B84-7096-B7CE-AD1D6511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7592"/>
            <a:ext cx="5770210" cy="4040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8B8B0-2E19-3B89-DF89-5D57A03A5566}"/>
              </a:ext>
            </a:extLst>
          </p:cNvPr>
          <p:cNvSpPr txBox="1"/>
          <p:nvPr/>
        </p:nvSpPr>
        <p:spPr>
          <a:xfrm>
            <a:off x="325790" y="0"/>
            <a:ext cx="50903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Monday16th June 2025- Tuesday 17</a:t>
            </a:r>
            <a:r>
              <a:rPr lang="en-GB" sz="5400" baseline="30000" dirty="0"/>
              <a:t>th</a:t>
            </a:r>
            <a:r>
              <a:rPr lang="en-GB" sz="5400" dirty="0"/>
              <a:t> June 2025 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Leave school around 9.30 to arrive around 10.30 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Children will need a packed lunch for the first day. </a:t>
            </a:r>
          </a:p>
        </p:txBody>
      </p:sp>
    </p:spTree>
    <p:extLst>
      <p:ext uri="{BB962C8B-B14F-4D97-AF65-F5344CB8AC3E}">
        <p14:creationId xmlns:p14="http://schemas.microsoft.com/office/powerpoint/2010/main" val="366491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1660-31B1-CCD7-A31D-D6DA957B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u="sng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0966-DEEC-7B43-ED41-6826A9FD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212529"/>
                </a:solidFill>
                <a:effectLst/>
                <a:highlight>
                  <a:srgbClr val="F8FAFC"/>
                </a:highlight>
                <a:latin typeface="Twinkl Cursive Looped" panose="02000000000000000000" pitchFamily="2" charset="0"/>
              </a:rPr>
              <a:t>At the Conway Centres, our residential visits offer children and young people diverse and high-quality experiences to enhance their classroom learning and develop life skills to help them reach their full potential.</a:t>
            </a:r>
          </a:p>
          <a:p>
            <a:pPr marL="0" indent="0" algn="l">
              <a:buNone/>
            </a:pPr>
            <a:endParaRPr lang="en-GB" b="0" i="0" dirty="0">
              <a:solidFill>
                <a:srgbClr val="212529"/>
              </a:solidFill>
              <a:effectLst/>
              <a:highlight>
                <a:srgbClr val="F8FAFC"/>
              </a:highlight>
              <a:latin typeface="Twinkl Cursive Looped" panose="02000000000000000000" pitchFamily="2" charset="0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212529"/>
                </a:solidFill>
                <a:effectLst/>
                <a:highlight>
                  <a:srgbClr val="F8FAFC"/>
                </a:highlight>
                <a:latin typeface="Twinkl Cursive Looped" panose="02000000000000000000" pitchFamily="2" charset="0"/>
              </a:rPr>
              <a:t>Our Primary School residentials aim to encourage pupils’ physical and emotional health and wellbeing, having a positive effect on self-esteem, confidence and their ability to interact successfully with others, whilst offering a unique opportunity for them to claim their independence, make their own decisions and build new friendships. They will take away so much more than just fantastic memories!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F3001-7613-C240-CA18-20F6C2D5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494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C1AE-CF27-9D26-3592-2F22DC1FE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5ABC-469D-CB4B-C6D0-7BF4299E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FFFD9-A94B-EF8F-C233-E94BB6B6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D3290-659F-B1C5-D163-7271C445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36A9-22E1-4E60-9942-18EAD9D4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pPr rtl="0"/>
              <a:t>4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32E2D-D5F2-8FE6-3D8A-609AB3C5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7592"/>
            <a:ext cx="5770210" cy="4040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9538B-BB0D-9056-9E53-6C97C7901C58}"/>
              </a:ext>
            </a:extLst>
          </p:cNvPr>
          <p:cNvSpPr txBox="1"/>
          <p:nvPr/>
        </p:nvSpPr>
        <p:spPr>
          <a:xfrm>
            <a:off x="0" y="390678"/>
            <a:ext cx="5622726" cy="607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/>
              <a:t>Arrival</a:t>
            </a:r>
          </a:p>
          <a:p>
            <a:pPr algn="ctr"/>
            <a:r>
              <a:rPr lang="en-GB" sz="5400" dirty="0"/>
              <a:t>On arrival at the centre, children will be given a safety talk and shown around the centre. They will be shown their beds and have time to unpack. </a:t>
            </a:r>
          </a:p>
          <a:p>
            <a:pPr algn="ctr"/>
            <a:r>
              <a:rPr lang="en-GB" sz="5400" dirty="0"/>
              <a:t>Activities will begin  </a:t>
            </a:r>
          </a:p>
        </p:txBody>
      </p:sp>
    </p:spTree>
    <p:extLst>
      <p:ext uri="{BB962C8B-B14F-4D97-AF65-F5344CB8AC3E}">
        <p14:creationId xmlns:p14="http://schemas.microsoft.com/office/powerpoint/2010/main" val="48106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3542-77C0-B7C7-E3D6-D36502A2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47" y="1578906"/>
            <a:ext cx="5081887" cy="4662805"/>
          </a:xfrm>
        </p:spPr>
        <p:txBody>
          <a:bodyPr/>
          <a:lstStyle/>
          <a:p>
            <a:pPr algn="ctr"/>
            <a:r>
              <a:rPr lang="en-GB" sz="3200" b="1" i="0" u="sng" dirty="0">
                <a:latin typeface="Manus"/>
              </a:rPr>
              <a:t>Facilities</a:t>
            </a:r>
            <a:br>
              <a:rPr lang="en-GB" sz="2400" b="0" i="0" dirty="0">
                <a:solidFill>
                  <a:srgbClr val="0A385A"/>
                </a:solidFill>
                <a:effectLst/>
                <a:latin typeface="Manus"/>
              </a:rPr>
            </a:br>
            <a:br>
              <a:rPr lang="en-GB" sz="2400" b="0" i="0" dirty="0">
                <a:solidFill>
                  <a:srgbClr val="0A385A"/>
                </a:solidFill>
                <a:effectLst/>
                <a:latin typeface="Manus"/>
              </a:rPr>
            </a:br>
            <a:r>
              <a:rPr lang="en-GB" sz="3200" b="0" i="0" dirty="0">
                <a:solidFill>
                  <a:srgbClr val="212529"/>
                </a:solidFill>
                <a:effectLst/>
                <a:latin typeface="Twinkl Cursive Looped" panose="02000000000000000000" pitchFamily="2" charset="0"/>
              </a:rPr>
              <a:t>Outdoors: Large playing field, adventure playground and bouldering wall.</a:t>
            </a:r>
            <a:br>
              <a:rPr lang="en-GB" sz="3200" b="0" i="0" dirty="0">
                <a:solidFill>
                  <a:srgbClr val="212529"/>
                </a:solidFill>
                <a:effectLst/>
                <a:latin typeface="Twinkl Cursive Looped" panose="02000000000000000000" pitchFamily="2" charset="0"/>
              </a:rPr>
            </a:br>
            <a:r>
              <a:rPr lang="en-GB" sz="3200" b="0" i="0" dirty="0">
                <a:solidFill>
                  <a:srgbClr val="212529"/>
                </a:solidFill>
                <a:effectLst/>
                <a:latin typeface="Twinkl Cursive Looped" panose="02000000000000000000" pitchFamily="2" charset="0"/>
              </a:rPr>
              <a:t>Indoors: Art studio, drama/dance hall</a:t>
            </a:r>
            <a:br>
              <a:rPr lang="en-GB" sz="3200" b="0" i="0" dirty="0">
                <a:solidFill>
                  <a:srgbClr val="212529"/>
                </a:solidFill>
                <a:effectLst/>
                <a:latin typeface="Twinkl Cursive Looped" panose="02000000000000000000" pitchFamily="2" charset="0"/>
              </a:rPr>
            </a:br>
            <a:r>
              <a:rPr lang="en-GB" sz="3200" b="0" i="0" dirty="0">
                <a:solidFill>
                  <a:srgbClr val="212529"/>
                </a:solidFill>
                <a:effectLst/>
                <a:latin typeface="Twinkl Cursive Looped" panose="02000000000000000000" pitchFamily="2" charset="0"/>
              </a:rPr>
              <a:t>Other facilities: Dining and chill-out areas</a:t>
            </a:r>
            <a:br>
              <a:rPr lang="en-GB" sz="3200" b="0" i="0" dirty="0">
                <a:solidFill>
                  <a:srgbClr val="212529"/>
                </a:solidFill>
                <a:effectLst/>
                <a:latin typeface="Twinkl Cursive Looped" panose="02000000000000000000" pitchFamily="2" charset="0"/>
              </a:rPr>
            </a:br>
            <a:r>
              <a:rPr lang="en-GB" sz="3200" b="0" i="0" dirty="0">
                <a:solidFill>
                  <a:srgbClr val="212529"/>
                </a:solidFill>
                <a:effectLst/>
                <a:latin typeface="Twinkl Cursive Looped" panose="02000000000000000000" pitchFamily="2" charset="0"/>
              </a:rPr>
              <a:t>Security: The centre site is fully secure with boundary fencing and coded accommodation access.</a:t>
            </a:r>
            <a:br>
              <a:rPr lang="en-GB" b="0" i="0" dirty="0">
                <a:solidFill>
                  <a:srgbClr val="212529"/>
                </a:solidFill>
                <a:effectLst/>
                <a:latin typeface="Comfortaa"/>
              </a:rPr>
            </a:b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7BFD0-B8B4-2660-C308-B1C2E261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pPr rtl="0"/>
              <a:t>5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1028" name="Picture 4" descr="conways-center-logo">
            <a:extLst>
              <a:ext uri="{FF2B5EF4-FFF2-40B4-BE49-F238E27FC236}">
                <a16:creationId xmlns:a16="http://schemas.microsoft.com/office/drawing/2014/main" id="{A3499794-C9CF-FD3D-717B-DA7D0270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16" y="560674"/>
            <a:ext cx="4519195" cy="8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Conway Centres">
            <a:extLst>
              <a:ext uri="{FF2B5EF4-FFF2-40B4-BE49-F238E27FC236}">
                <a16:creationId xmlns:a16="http://schemas.microsoft.com/office/drawing/2014/main" id="{4563AF02-272D-1FF0-92A3-E8E9E296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81" y="1730828"/>
            <a:ext cx="5917348" cy="43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8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6C0F-ED1B-3B1C-15DF-6B262ADB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C424-A682-FF83-E289-56F5AB11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1739389"/>
            <a:ext cx="5948516" cy="49072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We will have the centre exclusively as we have 56 children in Year 2. </a:t>
            </a:r>
          </a:p>
          <a:p>
            <a:pPr marL="0" indent="0" algn="ctr">
              <a:buNone/>
            </a:pPr>
            <a:r>
              <a:rPr lang="en-GB" dirty="0"/>
              <a:t>There will be 4 dormitories. 2 with bunk beds and two with single beds. </a:t>
            </a:r>
          </a:p>
          <a:p>
            <a:pPr marL="0" indent="0" algn="ctr">
              <a:buNone/>
            </a:pPr>
            <a:r>
              <a:rPr lang="en-GB" dirty="0"/>
              <a:t>Toilets are close by. </a:t>
            </a:r>
          </a:p>
          <a:p>
            <a:pPr marL="0" indent="0" algn="ctr">
              <a:buNone/>
            </a:pPr>
            <a:r>
              <a:rPr lang="en-GB" dirty="0"/>
              <a:t>Teacher rooms are right outside the dorms.</a:t>
            </a:r>
          </a:p>
          <a:p>
            <a:pPr marL="0" indent="0" algn="ctr">
              <a:buNone/>
            </a:pPr>
            <a:r>
              <a:rPr lang="en-GB" dirty="0"/>
              <a:t>Doors are kept open at night. We are the only school there. Lights kept on in the hall so that children can find the toilet if needed.  </a:t>
            </a:r>
          </a:p>
          <a:p>
            <a:pPr marL="0" indent="0" algn="ctr">
              <a:buNone/>
            </a:pPr>
            <a:r>
              <a:rPr lang="en-GB" dirty="0"/>
              <a:t>Children will be shown the teacher’s rooms in case they need them in the night.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7982D-8D10-3295-FF58-B5A05638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883EC-52CB-14DE-CE8D-4F23C3A4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198" y="772294"/>
            <a:ext cx="5149644" cy="46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E3E9-E1C9-EDFD-B60E-805C89FC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u="sng" dirty="0"/>
              <a:t>Food glorious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E208A-EB3A-D926-9F82-10B640D8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697"/>
            <a:ext cx="5572432" cy="43466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dirty="0"/>
              <a:t>Breakfast</a:t>
            </a:r>
            <a:r>
              <a:rPr lang="en-GB" dirty="0"/>
              <a:t>- wide variety including cereals, toast and a cooked breakfast. </a:t>
            </a:r>
          </a:p>
          <a:p>
            <a:pPr marL="0" indent="0" algn="ctr">
              <a:buNone/>
            </a:pPr>
            <a:r>
              <a:rPr lang="en-GB" dirty="0"/>
              <a:t>Lunch- packed lunch on the first day then provided on the second.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Tea- Lots on offer including fish fingers, lasagne, curry and pizza. </a:t>
            </a:r>
          </a:p>
          <a:p>
            <a:pPr marL="0" indent="0" algn="ctr">
              <a:buNone/>
            </a:pPr>
            <a:r>
              <a:rPr lang="en-GB" dirty="0"/>
              <a:t>Juice and biscuits provided throughout the day. </a:t>
            </a:r>
          </a:p>
          <a:p>
            <a:pPr marL="0" indent="0" algn="ctr">
              <a:buNone/>
            </a:pPr>
            <a:r>
              <a:rPr lang="en-GB" dirty="0"/>
              <a:t>The centre will be sent any dietary requirements before the visit so that they can cater to all children’s needs.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8608-161C-ACBF-0ABD-39BC8AC7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EE223-EF91-7920-3B03-233E78A5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19DD9-661F-A988-D9F5-2BF694D6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3AD60-2CF8-6C23-0CC2-91E348E3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839" y="1834697"/>
            <a:ext cx="3959122" cy="48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3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FA32-B142-F76E-C5AC-37F0AB51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55" y="136525"/>
            <a:ext cx="10515600" cy="1325563"/>
          </a:xfrm>
        </p:spPr>
        <p:txBody>
          <a:bodyPr/>
          <a:lstStyle/>
          <a:p>
            <a:r>
              <a:rPr lang="en-GB" dirty="0"/>
              <a:t>Activities for the trip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CC01-4E04-BCE3-E8CE-CAE16481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AE2BA-8FEC-F6CD-6265-C13FC269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803"/>
          <a:stretch/>
        </p:blipFill>
        <p:spPr>
          <a:xfrm>
            <a:off x="4062638" y="1008239"/>
            <a:ext cx="2588396" cy="2741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A7B78-BEC0-239B-E77A-CDD9F5AE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30" y="915167"/>
            <a:ext cx="2534501" cy="2834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AD389-D83D-DCE3-BBCA-06C23F94B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511" y="915167"/>
            <a:ext cx="2510185" cy="2834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F45D73-DEFF-B1FB-E15D-EDD62D615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658" y="3886589"/>
            <a:ext cx="10676545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23BC-F7A9-D4B5-36CC-E4B35D24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u="sng" dirty="0"/>
              <a:t>Outside and downtime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346C-1D24-AF19-73F0-875E671B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5120148" cy="41056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dirty="0"/>
              <a:t>There is a large outdoor space for the children during downtime. </a:t>
            </a:r>
          </a:p>
          <a:p>
            <a:pPr marL="0" indent="0" algn="ctr">
              <a:buNone/>
            </a:pPr>
            <a:r>
              <a:rPr lang="en-GB" sz="4000" dirty="0"/>
              <a:t>Climbing frame</a:t>
            </a:r>
          </a:p>
          <a:p>
            <a:pPr marL="0" indent="0" algn="ctr">
              <a:buNone/>
            </a:pPr>
            <a:r>
              <a:rPr lang="en-GB" sz="4000" dirty="0"/>
              <a:t>Football area </a:t>
            </a:r>
          </a:p>
          <a:p>
            <a:pPr marL="0" indent="0" algn="ctr">
              <a:buNone/>
            </a:pPr>
            <a:r>
              <a:rPr lang="en-GB" sz="4000" dirty="0"/>
              <a:t>Seating area </a:t>
            </a:r>
          </a:p>
          <a:p>
            <a:pPr marL="0" indent="0" algn="ctr">
              <a:buNone/>
            </a:pPr>
            <a:r>
              <a:rPr lang="en-GB" sz="4000" dirty="0"/>
              <a:t>Sofa areas inside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7B34-0B9E-F14C-5E84-F3D59335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6994-0CD4-1470-164D-82A0B279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1E25-F363-FA3E-DE1C-CF8E5D54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D0D2A-7C58-C0C9-4D34-8F02C04A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12616"/>
            <a:ext cx="3431650" cy="2745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0A6194-41FC-9B50-2E91-5C41730E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748" y="3687253"/>
            <a:ext cx="3822290" cy="28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4938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61_TF00621257_Win32" id="{F9DD55AF-ED29-46DC-90E1-B3CE2B31E455}" vid="{668D6EBA-FCEA-4415-AF9C-31F8A3E933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8DA88-2D67-4B30-8205-C52078711284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16c05727-aa75-4e4a-9b5f-8a80a1165891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 presentation</Template>
  <TotalTime>41</TotalTime>
  <Words>560</Words>
  <Application>Microsoft Office PowerPoint</Application>
  <PresentationFormat>Widescreen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Comfortaa</vt:lpstr>
      <vt:lpstr>Manus</vt:lpstr>
      <vt:lpstr>The Hand Black</vt:lpstr>
      <vt:lpstr>The Serif Hand Black</vt:lpstr>
      <vt:lpstr>Twinkl Cursive Looped</vt:lpstr>
      <vt:lpstr>SketchyVTI</vt:lpstr>
      <vt:lpstr>Year 2 residential</vt:lpstr>
      <vt:lpstr>PowerPoint Presentation</vt:lpstr>
      <vt:lpstr>aims</vt:lpstr>
      <vt:lpstr>PowerPoint Presentation</vt:lpstr>
      <vt:lpstr>Facilities  Outdoors: Large playing field, adventure playground and bouldering wall. Indoors: Art studio, drama/dance hall Other facilities: Dining and chill-out areas Security: The centre site is fully secure with boundary fencing and coded accommodation access. </vt:lpstr>
      <vt:lpstr>accommodation</vt:lpstr>
      <vt:lpstr>Food glorious food</vt:lpstr>
      <vt:lpstr>Activities for the trip</vt:lpstr>
      <vt:lpstr>Outside and downtime </vt:lpstr>
      <vt:lpstr>Kit list 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residential</dc:title>
  <dc:creator>Tia Warburton</dc:creator>
  <cp:lastModifiedBy>Siobhan Watts</cp:lastModifiedBy>
  <cp:revision>7</cp:revision>
  <dcterms:created xsi:type="dcterms:W3CDTF">2024-05-15T20:28:18Z</dcterms:created>
  <dcterms:modified xsi:type="dcterms:W3CDTF">2025-03-03T21:09:15Z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