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6"/>
  </p:notesMasterIdLst>
  <p:sldIdLst>
    <p:sldId id="256" r:id="rId5"/>
  </p:sldIdLst>
  <p:sldSz cx="8382000" cy="19050000"/>
  <p:notesSz cx="6858000" cy="9144000"/>
  <p:embeddedFontLst>
    <p:embeddedFont>
      <p:font typeface="Amaranth" panose="020B0604020202020204" charset="0"/>
      <p:regular r:id="rId7"/>
    </p:embeddedFont>
    <p:embeddedFont>
      <p:font typeface="Amaranth Bold" panose="020B0604020202020204" charset="0"/>
      <p:regular r:id="rId8"/>
      <p:bold r:id="rId9"/>
    </p:embeddedFont>
    <p:embeddedFont>
      <p:font typeface="Archivo Narrow Bold" panose="020B0604020202020204" charset="0"/>
      <p:regular r:id="rId10"/>
      <p:italic r:id="rId11"/>
    </p:embeddedFont>
    <p:embeddedFont>
      <p:font typeface="Source Sans Pro" panose="020B0503030403020204" pitchFamily="34" charset="0"/>
      <p:regular r:id="rId12"/>
      <p:bold r:id="rId13"/>
      <p:italic r:id="rId14"/>
      <p:boldItalic r:id="rId15"/>
    </p:embeddedFont>
    <p:embeddedFont>
      <p:font typeface="Source Sans Pro Bold" panose="020B0703030403020204" pitchFamily="34" charset="0"/>
      <p:regular r:id="rId16"/>
      <p:bold r:id="rId1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600E98-23D1-9B32-E45A-58D798C013AA}" v="104" dt="2025-04-23T09:21:48.066"/>
    <p1510:client id="{7AD1BE57-F3E0-85EF-9306-2CAF95D9AF66}" v="279" dt="2025-04-23T08:00:42.387"/>
    <p1510:client id="{85C1BB5D-2E6A-CD19-EDDB-584646443450}" v="31" dt="2025-04-22T14:00:10.8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font" Target="fonts/font11.fntdata"/><Relationship Id="rId2" Type="http://schemas.openxmlformats.org/officeDocument/2006/relationships/customXml" Target="../customXml/item2.xml"/><Relationship Id="rId16" Type="http://schemas.openxmlformats.org/officeDocument/2006/relationships/font" Target="fonts/font10.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font" Target="fonts/font9.fntdata"/><Relationship Id="rId23" Type="http://schemas.microsoft.com/office/2015/10/relationships/revisionInfo" Target="revisionInfo.xml"/><Relationship Id="rId10" Type="http://schemas.openxmlformats.org/officeDocument/2006/relationships/font" Target="fonts/font4.fntdata"/><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a Taylor" userId="S::mtaylor@wheelock.cheshire.sch.uk::0fbf09ee-cb5c-46c9-adc3-027c8d8838a1" providerId="AD" clId="Web-{1A600E98-23D1-9B32-E45A-58D798C013AA}"/>
    <pc:docChg chg="modSld">
      <pc:chgData name="Michaela Taylor" userId="S::mtaylor@wheelock.cheshire.sch.uk::0fbf09ee-cb5c-46c9-adc3-027c8d8838a1" providerId="AD" clId="Web-{1A600E98-23D1-9B32-E45A-58D798C013AA}" dt="2025-04-23T09:21:46.347" v="45" actId="20577"/>
      <pc:docMkLst>
        <pc:docMk/>
      </pc:docMkLst>
      <pc:sldChg chg="modSp">
        <pc:chgData name="Michaela Taylor" userId="S::mtaylor@wheelock.cheshire.sch.uk::0fbf09ee-cb5c-46c9-adc3-027c8d8838a1" providerId="AD" clId="Web-{1A600E98-23D1-9B32-E45A-58D798C013AA}" dt="2025-04-23T09:21:46.347" v="45" actId="20577"/>
        <pc:sldMkLst>
          <pc:docMk/>
          <pc:sldMk cId="0" sldId="256"/>
        </pc:sldMkLst>
        <pc:spChg chg="mod">
          <ac:chgData name="Michaela Taylor" userId="S::mtaylor@wheelock.cheshire.sch.uk::0fbf09ee-cb5c-46c9-adc3-027c8d8838a1" providerId="AD" clId="Web-{1A600E98-23D1-9B32-E45A-58D798C013AA}" dt="2025-04-23T09:21:46.347" v="45" actId="20577"/>
          <ac:spMkLst>
            <pc:docMk/>
            <pc:sldMk cId="0" sldId="256"/>
            <ac:spMk id="32" creationId="{00000000-0000-0000-0000-000000000000}"/>
          </ac:spMkLst>
        </pc:spChg>
        <pc:spChg chg="mod">
          <ac:chgData name="Michaela Taylor" userId="S::mtaylor@wheelock.cheshire.sch.uk::0fbf09ee-cb5c-46c9-adc3-027c8d8838a1" providerId="AD" clId="Web-{1A600E98-23D1-9B32-E45A-58D798C013AA}" dt="2025-04-23T08:09:22.511" v="4" actId="20577"/>
          <ac:spMkLst>
            <pc:docMk/>
            <pc:sldMk cId="0" sldId="256"/>
            <ac:spMk id="35" creationId="{00000000-0000-0000-0000-000000000000}"/>
          </ac:spMkLst>
        </pc:spChg>
        <pc:spChg chg="mod">
          <ac:chgData name="Michaela Taylor" userId="S::mtaylor@wheelock.cheshire.sch.uk::0fbf09ee-cb5c-46c9-adc3-027c8d8838a1" providerId="AD" clId="Web-{1A600E98-23D1-9B32-E45A-58D798C013AA}" dt="2025-04-23T08:11:40.016" v="6" actId="20577"/>
          <ac:spMkLst>
            <pc:docMk/>
            <pc:sldMk cId="0" sldId="256"/>
            <ac:spMk id="41" creationId="{C6E7E483-5610-49BA-80FB-7EB6C699E01F}"/>
          </ac:spMkLst>
        </pc:spChg>
        <pc:spChg chg="mod">
          <ac:chgData name="Michaela Taylor" userId="S::mtaylor@wheelock.cheshire.sch.uk::0fbf09ee-cb5c-46c9-adc3-027c8d8838a1" providerId="AD" clId="Web-{1A600E98-23D1-9B32-E45A-58D798C013AA}" dt="2025-04-23T08:14:43.070" v="13" actId="1076"/>
          <ac:spMkLst>
            <pc:docMk/>
            <pc:sldMk cId="0" sldId="256"/>
            <ac:spMk id="69" creationId="{88BD86B2-C586-425E-A7DD-C3267394DA87}"/>
          </ac:spMkLst>
        </pc:spChg>
        <pc:grpChg chg="mod">
          <ac:chgData name="Michaela Taylor" userId="S::mtaylor@wheelock.cheshire.sch.uk::0fbf09ee-cb5c-46c9-adc3-027c8d8838a1" providerId="AD" clId="Web-{1A600E98-23D1-9B32-E45A-58D798C013AA}" dt="2025-04-23T08:13:14.114" v="12" actId="14100"/>
          <ac:grpSpMkLst>
            <pc:docMk/>
            <pc:sldMk cId="0" sldId="256"/>
            <ac:grpSpMk id="30" creationId="{00000000-0000-0000-0000-000000000000}"/>
          </ac:grpSpMkLst>
        </pc:grpChg>
        <pc:picChg chg="mod">
          <ac:chgData name="Michaela Taylor" userId="S::mtaylor@wheelock.cheshire.sch.uk::0fbf09ee-cb5c-46c9-adc3-027c8d8838a1" providerId="AD" clId="Web-{1A600E98-23D1-9B32-E45A-58D798C013AA}" dt="2025-04-23T08:13:07.739" v="11" actId="1076"/>
          <ac:picMkLst>
            <pc:docMk/>
            <pc:sldMk cId="0" sldId="256"/>
            <ac:picMk id="1028" creationId="{49BF1875-4336-4F54-A46D-5ADF6F6CBD28}"/>
          </ac:picMkLst>
        </pc:picChg>
        <pc:picChg chg="mod">
          <ac:chgData name="Michaela Taylor" userId="S::mtaylor@wheelock.cheshire.sch.uk::0fbf09ee-cb5c-46c9-adc3-027c8d8838a1" providerId="AD" clId="Web-{1A600E98-23D1-9B32-E45A-58D798C013AA}" dt="2025-04-23T08:18:28.016" v="22" actId="1076"/>
          <ac:picMkLst>
            <pc:docMk/>
            <pc:sldMk cId="0" sldId="256"/>
            <ac:picMk id="1040" creationId="{E583168C-AA52-403C-B407-81E92181FD4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5BE1A9-B7F9-4ED1-83AC-C65EF51148AD}" type="datetimeFigureOut">
              <a:rPr lang="en-GB" smtClean="0"/>
              <a:t>23/04/2025</a:t>
            </a:fld>
            <a:endParaRPr lang="en-GB"/>
          </a:p>
        </p:txBody>
      </p:sp>
      <p:sp>
        <p:nvSpPr>
          <p:cNvPr id="4" name="Slide Image Placeholder 3"/>
          <p:cNvSpPr>
            <a:spLocks noGrp="1" noRot="1" noChangeAspect="1"/>
          </p:cNvSpPr>
          <p:nvPr>
            <p:ph type="sldImg" idx="2"/>
          </p:nvPr>
        </p:nvSpPr>
        <p:spPr>
          <a:xfrm>
            <a:off x="2749550" y="1143000"/>
            <a:ext cx="13589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444ACD-D1AB-41F9-80F7-DEF352BCB411}" type="slidenum">
              <a:rPr lang="en-GB" smtClean="0"/>
              <a:t>‹#›</a:t>
            </a:fld>
            <a:endParaRPr lang="en-GB"/>
          </a:p>
        </p:txBody>
      </p:sp>
    </p:spTree>
    <p:extLst>
      <p:ext uri="{BB962C8B-B14F-4D97-AF65-F5344CB8AC3E}">
        <p14:creationId xmlns:p14="http://schemas.microsoft.com/office/powerpoint/2010/main" val="1286938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2444ACD-D1AB-41F9-80F7-DEF352BCB411}" type="slidenum">
              <a:rPr lang="en-GB" smtClean="0"/>
              <a:t>1</a:t>
            </a:fld>
            <a:endParaRPr lang="en-GB"/>
          </a:p>
        </p:txBody>
      </p:sp>
    </p:spTree>
    <p:extLst>
      <p:ext uri="{BB962C8B-B14F-4D97-AF65-F5344CB8AC3E}">
        <p14:creationId xmlns:p14="http://schemas.microsoft.com/office/powerpoint/2010/main" val="1009780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EAE9"/>
        </a:solidFill>
        <a:effectLst/>
      </p:bgPr>
    </p:bg>
    <p:spTree>
      <p:nvGrpSpPr>
        <p:cNvPr id="1" name=""/>
        <p:cNvGrpSpPr/>
        <p:nvPr/>
      </p:nvGrpSpPr>
      <p:grpSpPr>
        <a:xfrm>
          <a:off x="0" y="0"/>
          <a:ext cx="0" cy="0"/>
          <a:chOff x="0" y="0"/>
          <a:chExt cx="0" cy="0"/>
        </a:xfrm>
      </p:grpSpPr>
      <p:grpSp>
        <p:nvGrpSpPr>
          <p:cNvPr id="3" name="Group 3"/>
          <p:cNvGrpSpPr/>
          <p:nvPr/>
        </p:nvGrpSpPr>
        <p:grpSpPr>
          <a:xfrm>
            <a:off x="0" y="18422904"/>
            <a:ext cx="8382000" cy="1141447"/>
            <a:chOff x="0" y="0"/>
            <a:chExt cx="12090400" cy="1714500"/>
          </a:xfrm>
          <a:solidFill>
            <a:srgbClr val="C00000"/>
          </a:solidFill>
        </p:grpSpPr>
        <p:sp>
          <p:nvSpPr>
            <p:cNvPr id="4" name="AutoShape 4"/>
            <p:cNvSpPr/>
            <p:nvPr/>
          </p:nvSpPr>
          <p:spPr>
            <a:xfrm>
              <a:off x="0" y="0"/>
              <a:ext cx="12090400" cy="1714500"/>
            </a:xfrm>
            <a:prstGeom prst="rect">
              <a:avLst/>
            </a:prstGeom>
            <a:grpFill/>
          </p:spPr>
        </p:sp>
        <p:sp>
          <p:nvSpPr>
            <p:cNvPr id="5" name="TextBox 5"/>
            <p:cNvSpPr txBox="1"/>
            <p:nvPr/>
          </p:nvSpPr>
          <p:spPr>
            <a:xfrm>
              <a:off x="1403350" y="326085"/>
              <a:ext cx="9283700" cy="320887"/>
            </a:xfrm>
            <a:prstGeom prst="rect">
              <a:avLst/>
            </a:prstGeom>
            <a:grpFill/>
          </p:spPr>
          <p:txBody>
            <a:bodyPr lIns="0" tIns="0" rIns="0" bIns="0" rtlCol="0" anchor="t">
              <a:spAutoFit/>
            </a:bodyPr>
            <a:lstStyle/>
            <a:p>
              <a:pPr algn="ctr">
                <a:lnSpc>
                  <a:spcPts val="1959"/>
                </a:lnSpc>
              </a:pPr>
              <a:endParaRPr lang="en-US" sz="1400" spc="280">
                <a:solidFill>
                  <a:srgbClr val="FFFFFF"/>
                </a:solidFill>
                <a:latin typeface="Archivo Narrow Bold"/>
              </a:endParaRPr>
            </a:p>
          </p:txBody>
        </p:sp>
      </p:grpSp>
      <p:sp>
        <p:nvSpPr>
          <p:cNvPr id="6" name="AutoShape 6"/>
          <p:cNvSpPr/>
          <p:nvPr/>
        </p:nvSpPr>
        <p:spPr>
          <a:xfrm>
            <a:off x="788194" y="1660983"/>
            <a:ext cx="6959155" cy="0"/>
          </a:xfrm>
          <a:prstGeom prst="line">
            <a:avLst/>
          </a:prstGeom>
          <a:ln w="47625" cap="rnd">
            <a:solidFill>
              <a:srgbClr val="590825"/>
            </a:solidFill>
            <a:prstDash val="solid"/>
            <a:headEnd type="oval" w="lg" len="lg"/>
            <a:tailEnd type="oval" w="lg" len="lg"/>
          </a:ln>
        </p:spPr>
      </p:sp>
      <p:sp>
        <p:nvSpPr>
          <p:cNvPr id="17" name="TextBox 17"/>
          <p:cNvSpPr txBox="1"/>
          <p:nvPr/>
        </p:nvSpPr>
        <p:spPr>
          <a:xfrm>
            <a:off x="1230736" y="3579524"/>
            <a:ext cx="6194137" cy="713722"/>
          </a:xfrm>
          <a:prstGeom prst="rect">
            <a:avLst/>
          </a:prstGeom>
        </p:spPr>
        <p:txBody>
          <a:bodyPr wrap="square" lIns="0" tIns="0" rIns="0" bIns="0" rtlCol="0" anchor="t">
            <a:spAutoFit/>
          </a:bodyPr>
          <a:lstStyle/>
          <a:p>
            <a:pPr>
              <a:lnSpc>
                <a:spcPts val="2940"/>
              </a:lnSpc>
            </a:pPr>
            <a:r>
              <a:rPr lang="en-US" sz="2100">
                <a:solidFill>
                  <a:srgbClr val="590825"/>
                </a:solidFill>
                <a:latin typeface="Amaranth Bold"/>
              </a:rPr>
              <a:t>JUNE 16th 2025 5:00pm- 6:00pm  </a:t>
            </a:r>
          </a:p>
          <a:p>
            <a:pPr algn="l">
              <a:lnSpc>
                <a:spcPts val="2940"/>
              </a:lnSpc>
            </a:pPr>
            <a:r>
              <a:rPr lang="en-US" sz="2100">
                <a:solidFill>
                  <a:srgbClr val="590825"/>
                </a:solidFill>
                <a:latin typeface="Amaranth Bold"/>
              </a:rPr>
              <a:t>Welcome meeting</a:t>
            </a:r>
          </a:p>
        </p:txBody>
      </p:sp>
      <p:sp>
        <p:nvSpPr>
          <p:cNvPr id="18" name="TextBox 18"/>
          <p:cNvSpPr txBox="1"/>
          <p:nvPr/>
        </p:nvSpPr>
        <p:spPr>
          <a:xfrm>
            <a:off x="1125855" y="7357845"/>
            <a:ext cx="6098715" cy="639599"/>
          </a:xfrm>
          <a:prstGeom prst="rect">
            <a:avLst/>
          </a:prstGeom>
        </p:spPr>
        <p:txBody>
          <a:bodyPr lIns="0" tIns="0" rIns="0" bIns="0" rtlCol="0" anchor="t">
            <a:spAutoFit/>
          </a:bodyPr>
          <a:lstStyle/>
          <a:p>
            <a:pPr>
              <a:lnSpc>
                <a:spcPts val="1680"/>
              </a:lnSpc>
            </a:pPr>
            <a:r>
              <a:rPr lang="en-US" sz="1200" spc="26">
                <a:solidFill>
                  <a:srgbClr val="590825"/>
                </a:solidFill>
                <a:latin typeface="Source Sans Pro"/>
              </a:rPr>
              <a:t>We will endeavor to visit children in local pre-schools. </a:t>
            </a:r>
            <a:endParaRPr lang="en-US" sz="1200" spc="26">
              <a:solidFill>
                <a:srgbClr val="590825"/>
              </a:solidFill>
              <a:latin typeface="Source Sans Pro"/>
              <a:ea typeface="Source Sans Pro"/>
            </a:endParaRPr>
          </a:p>
          <a:p>
            <a:pPr algn="l">
              <a:lnSpc>
                <a:spcPts val="1679"/>
              </a:lnSpc>
            </a:pPr>
            <a:r>
              <a:rPr lang="en-US" sz="1200" spc="26">
                <a:solidFill>
                  <a:srgbClr val="590825"/>
                </a:solidFill>
                <a:latin typeface="Source Sans Pro"/>
              </a:rPr>
              <a:t>If this is not possible, we will arrange a meeting via phone call to chat to  children's key worker. </a:t>
            </a:r>
          </a:p>
        </p:txBody>
      </p:sp>
      <p:sp>
        <p:nvSpPr>
          <p:cNvPr id="19" name="TextBox 19"/>
          <p:cNvSpPr txBox="1"/>
          <p:nvPr/>
        </p:nvSpPr>
        <p:spPr>
          <a:xfrm>
            <a:off x="1177147" y="6680141"/>
            <a:ext cx="5733007" cy="547201"/>
          </a:xfrm>
          <a:prstGeom prst="rect">
            <a:avLst/>
          </a:prstGeom>
        </p:spPr>
        <p:txBody>
          <a:bodyPr lIns="0" tIns="0" rIns="0" bIns="0" rtlCol="0" anchor="t">
            <a:spAutoFit/>
          </a:bodyPr>
          <a:lstStyle/>
          <a:p>
            <a:pPr algn="l">
              <a:lnSpc>
                <a:spcPts val="2240"/>
              </a:lnSpc>
            </a:pPr>
            <a:r>
              <a:rPr lang="en-US" sz="1600">
                <a:solidFill>
                  <a:srgbClr val="590825"/>
                </a:solidFill>
                <a:latin typeface="Amaranth Bold" panose="020B0604020202020204" charset="0"/>
              </a:rPr>
              <a:t>A member of the EYFS team will call or visit children in their Pre-School settings</a:t>
            </a:r>
          </a:p>
        </p:txBody>
      </p:sp>
      <p:grpSp>
        <p:nvGrpSpPr>
          <p:cNvPr id="21" name="Group 21"/>
          <p:cNvGrpSpPr/>
          <p:nvPr/>
        </p:nvGrpSpPr>
        <p:grpSpPr>
          <a:xfrm>
            <a:off x="1095375" y="164661"/>
            <a:ext cx="6162675" cy="1415350"/>
            <a:chOff x="0" y="61680"/>
            <a:chExt cx="8216900" cy="1887133"/>
          </a:xfrm>
        </p:grpSpPr>
        <p:sp>
          <p:nvSpPr>
            <p:cNvPr id="22" name="TextBox 22"/>
            <p:cNvSpPr txBox="1"/>
            <p:nvPr/>
          </p:nvSpPr>
          <p:spPr>
            <a:xfrm>
              <a:off x="0" y="61680"/>
              <a:ext cx="8216900" cy="700320"/>
            </a:xfrm>
            <a:prstGeom prst="rect">
              <a:avLst/>
            </a:prstGeom>
          </p:spPr>
          <p:txBody>
            <a:bodyPr lIns="0" tIns="0" rIns="0" bIns="0" rtlCol="0" anchor="t">
              <a:spAutoFit/>
            </a:bodyPr>
            <a:lstStyle/>
            <a:p>
              <a:pPr algn="ctr">
                <a:lnSpc>
                  <a:spcPts val="3847"/>
                </a:lnSpc>
              </a:pPr>
              <a:r>
                <a:rPr lang="en-US" sz="3699" spc="7">
                  <a:solidFill>
                    <a:srgbClr val="590825"/>
                  </a:solidFill>
                  <a:latin typeface="Sifonn Bold"/>
                </a:rPr>
                <a:t>TRANSITION TO SCHOOL</a:t>
              </a:r>
            </a:p>
          </p:txBody>
        </p:sp>
        <p:sp>
          <p:nvSpPr>
            <p:cNvPr id="23" name="TextBox 23"/>
            <p:cNvSpPr txBox="1"/>
            <p:nvPr/>
          </p:nvSpPr>
          <p:spPr>
            <a:xfrm>
              <a:off x="1058719" y="835518"/>
              <a:ext cx="6099464" cy="1113295"/>
            </a:xfrm>
            <a:prstGeom prst="rect">
              <a:avLst/>
            </a:prstGeom>
          </p:spPr>
          <p:txBody>
            <a:bodyPr lIns="0" tIns="0" rIns="0" bIns="0" rtlCol="0" anchor="t">
              <a:spAutoFit/>
            </a:bodyPr>
            <a:lstStyle/>
            <a:p>
              <a:pPr algn="ctr">
                <a:lnSpc>
                  <a:spcPts val="3359"/>
                </a:lnSpc>
              </a:pPr>
              <a:r>
                <a:rPr lang="en-US" sz="2400" spc="40">
                  <a:solidFill>
                    <a:srgbClr val="590825"/>
                  </a:solidFill>
                  <a:latin typeface="Amaranth"/>
                </a:rPr>
                <a:t>Supporting every child in their transition to school journey</a:t>
              </a:r>
            </a:p>
          </p:txBody>
        </p:sp>
      </p:grpSp>
      <p:sp>
        <p:nvSpPr>
          <p:cNvPr id="24" name="TextBox 24"/>
          <p:cNvSpPr txBox="1"/>
          <p:nvPr/>
        </p:nvSpPr>
        <p:spPr>
          <a:xfrm>
            <a:off x="1262663" y="2012395"/>
            <a:ext cx="5861723" cy="341825"/>
          </a:xfrm>
          <a:prstGeom prst="rect">
            <a:avLst/>
          </a:prstGeom>
        </p:spPr>
        <p:txBody>
          <a:bodyPr lIns="0" tIns="0" rIns="0" bIns="0" rtlCol="0" anchor="t">
            <a:spAutoFit/>
          </a:bodyPr>
          <a:lstStyle/>
          <a:p>
            <a:pPr algn="l">
              <a:lnSpc>
                <a:spcPts val="2940"/>
              </a:lnSpc>
            </a:pPr>
            <a:r>
              <a:rPr lang="en-US" sz="2100">
                <a:solidFill>
                  <a:srgbClr val="590825"/>
                </a:solidFill>
                <a:latin typeface="Amaranth Bold"/>
              </a:rPr>
              <a:t>May 2025</a:t>
            </a:r>
          </a:p>
        </p:txBody>
      </p:sp>
      <p:sp>
        <p:nvSpPr>
          <p:cNvPr id="25" name="TextBox 25"/>
          <p:cNvSpPr txBox="1"/>
          <p:nvPr/>
        </p:nvSpPr>
        <p:spPr>
          <a:xfrm>
            <a:off x="1251444" y="2420135"/>
            <a:ext cx="6154809" cy="524695"/>
          </a:xfrm>
          <a:prstGeom prst="rect">
            <a:avLst/>
          </a:prstGeom>
        </p:spPr>
        <p:txBody>
          <a:bodyPr lIns="0" tIns="0" rIns="0" bIns="0" rtlCol="0" anchor="t">
            <a:spAutoFit/>
          </a:bodyPr>
          <a:lstStyle/>
          <a:p>
            <a:pPr>
              <a:lnSpc>
                <a:spcPts val="2063"/>
              </a:lnSpc>
            </a:pPr>
            <a:r>
              <a:rPr lang="en-US" sz="1599" spc="35">
                <a:solidFill>
                  <a:srgbClr val="590825"/>
                </a:solidFill>
                <a:latin typeface="Amaranth Bold" panose="020B0604020202020204" charset="0"/>
              </a:rPr>
              <a:t>Welcome to Wheelock Primary letters sent to all new starters – this includes Tapestry consent and school registration forms</a:t>
            </a:r>
            <a:r>
              <a:rPr lang="en-US" sz="1599" spc="35">
                <a:solidFill>
                  <a:srgbClr val="590825"/>
                </a:solidFill>
                <a:latin typeface="Source Sans Pro Bold"/>
              </a:rPr>
              <a:t>. </a:t>
            </a:r>
          </a:p>
        </p:txBody>
      </p:sp>
      <p:sp>
        <p:nvSpPr>
          <p:cNvPr id="27" name="TextBox 27"/>
          <p:cNvSpPr txBox="1"/>
          <p:nvPr/>
        </p:nvSpPr>
        <p:spPr>
          <a:xfrm>
            <a:off x="1151000" y="12316657"/>
            <a:ext cx="6003176" cy="346710"/>
          </a:xfrm>
          <a:prstGeom prst="rect">
            <a:avLst/>
          </a:prstGeom>
        </p:spPr>
        <p:txBody>
          <a:bodyPr lIns="0" tIns="0" rIns="0" bIns="0" rtlCol="0" anchor="t">
            <a:spAutoFit/>
          </a:bodyPr>
          <a:lstStyle/>
          <a:p>
            <a:pPr algn="l">
              <a:lnSpc>
                <a:spcPts val="2940"/>
              </a:lnSpc>
            </a:pPr>
            <a:r>
              <a:rPr lang="en-US" sz="2100">
                <a:solidFill>
                  <a:srgbClr val="590825"/>
                </a:solidFill>
                <a:latin typeface="Amaranth Bold"/>
              </a:rPr>
              <a:t>JULY 2025 – let’s get to know each other!</a:t>
            </a:r>
          </a:p>
        </p:txBody>
      </p:sp>
      <p:grpSp>
        <p:nvGrpSpPr>
          <p:cNvPr id="30" name="Group 30"/>
          <p:cNvGrpSpPr/>
          <p:nvPr/>
        </p:nvGrpSpPr>
        <p:grpSpPr>
          <a:xfrm>
            <a:off x="1101201" y="8744639"/>
            <a:ext cx="6351865" cy="2994676"/>
            <a:chOff x="-321" y="-62335"/>
            <a:chExt cx="8145113" cy="4471239"/>
          </a:xfrm>
        </p:grpSpPr>
        <p:sp>
          <p:nvSpPr>
            <p:cNvPr id="31" name="TextBox 31"/>
            <p:cNvSpPr txBox="1"/>
            <p:nvPr/>
          </p:nvSpPr>
          <p:spPr>
            <a:xfrm>
              <a:off x="25191" y="-62335"/>
              <a:ext cx="7744400" cy="515039"/>
            </a:xfrm>
            <a:prstGeom prst="rect">
              <a:avLst/>
            </a:prstGeom>
          </p:spPr>
          <p:txBody>
            <a:bodyPr lIns="0" tIns="0" rIns="0" bIns="0" rtlCol="0" anchor="t">
              <a:spAutoFit/>
            </a:bodyPr>
            <a:lstStyle/>
            <a:p>
              <a:pPr algn="l">
                <a:lnSpc>
                  <a:spcPts val="2963"/>
                </a:lnSpc>
              </a:pPr>
              <a:r>
                <a:rPr lang="en-US" sz="2116">
                  <a:solidFill>
                    <a:srgbClr val="590825"/>
                  </a:solidFill>
                  <a:latin typeface="Amaranth Bold" panose="020B0604020202020204" charset="0"/>
                </a:rPr>
                <a:t>JUNE &amp; JULY 2024</a:t>
              </a:r>
            </a:p>
          </p:txBody>
        </p:sp>
        <p:sp>
          <p:nvSpPr>
            <p:cNvPr id="32" name="TextBox 32"/>
            <p:cNvSpPr txBox="1"/>
            <p:nvPr/>
          </p:nvSpPr>
          <p:spPr>
            <a:xfrm>
              <a:off x="13172" y="1174963"/>
              <a:ext cx="8131620" cy="3233941"/>
            </a:xfrm>
            <a:prstGeom prst="rect">
              <a:avLst/>
            </a:prstGeom>
          </p:spPr>
          <p:txBody>
            <a:bodyPr lIns="0" tIns="0" rIns="0" bIns="0" rtlCol="0" anchor="t">
              <a:spAutoFit/>
            </a:bodyPr>
            <a:lstStyle/>
            <a:p>
              <a:pPr>
                <a:lnSpc>
                  <a:spcPts val="1693"/>
                </a:lnSpc>
              </a:pPr>
              <a:r>
                <a:rPr lang="en-US" sz="1200" spc="26" dirty="0">
                  <a:solidFill>
                    <a:srgbClr val="590825"/>
                  </a:solidFill>
                  <a:latin typeface="Amaranth Bold"/>
                </a:rPr>
                <a:t>VISIT 1    Tuesday 24th June 9:30-10:30am or 1:15pm – 2:15pm Stay and play </a:t>
              </a:r>
            </a:p>
            <a:p>
              <a:pPr>
                <a:lnSpc>
                  <a:spcPts val="1693"/>
                </a:lnSpc>
              </a:pPr>
              <a:r>
                <a:rPr lang="en-US" sz="1200" spc="26" dirty="0">
                  <a:solidFill>
                    <a:srgbClr val="590825"/>
                  </a:solidFill>
                  <a:latin typeface="Amaranth Bold"/>
                </a:rPr>
                <a:t>(Parents will sign up to morning or afternoon session) </a:t>
              </a:r>
            </a:p>
            <a:p>
              <a:pPr>
                <a:lnSpc>
                  <a:spcPts val="1693"/>
                </a:lnSpc>
              </a:pPr>
              <a:endParaRPr lang="en-US" sz="1209" spc="26">
                <a:solidFill>
                  <a:srgbClr val="590825"/>
                </a:solidFill>
                <a:latin typeface="Amaranth Bold" panose="020B0604020202020204" charset="0"/>
              </a:endParaRPr>
            </a:p>
            <a:p>
              <a:pPr>
                <a:lnSpc>
                  <a:spcPts val="1693"/>
                </a:lnSpc>
              </a:pPr>
              <a:r>
                <a:rPr lang="en-US" sz="1200" spc="26" dirty="0">
                  <a:solidFill>
                    <a:srgbClr val="590825"/>
                  </a:solidFill>
                  <a:latin typeface="Amaranth Bold"/>
                </a:rPr>
                <a:t>VISIT 2    Wednesday 25th June 9.30 -10:30am or 1:15pm – 2:15pm Stay and play </a:t>
              </a:r>
              <a:endParaRPr lang="en-US" sz="1200" spc="26" dirty="0">
                <a:solidFill>
                  <a:srgbClr val="590825"/>
                </a:solidFill>
                <a:latin typeface="Amaranth Bold" panose="020B0604020202020204" charset="0"/>
              </a:endParaRPr>
            </a:p>
            <a:p>
              <a:pPr>
                <a:lnSpc>
                  <a:spcPts val="1693"/>
                </a:lnSpc>
              </a:pPr>
              <a:r>
                <a:rPr lang="en-US" sz="1200" spc="26" dirty="0">
                  <a:solidFill>
                    <a:srgbClr val="590825"/>
                  </a:solidFill>
                  <a:latin typeface="Amaranth Bold"/>
                </a:rPr>
                <a:t>(Parents will sign up to morning or afternoon session) </a:t>
              </a:r>
            </a:p>
            <a:p>
              <a:pPr>
                <a:lnSpc>
                  <a:spcPts val="1693"/>
                </a:lnSpc>
              </a:pPr>
              <a:endParaRPr lang="en-US" sz="1209" spc="26">
                <a:solidFill>
                  <a:srgbClr val="590825"/>
                </a:solidFill>
                <a:latin typeface="Source Sans Pro Bold"/>
              </a:endParaRPr>
            </a:p>
            <a:p>
              <a:pPr>
                <a:lnSpc>
                  <a:spcPts val="1693"/>
                </a:lnSpc>
              </a:pPr>
              <a:r>
                <a:rPr lang="en-US" sz="1200" spc="26" dirty="0">
                  <a:solidFill>
                    <a:srgbClr val="590825"/>
                  </a:solidFill>
                  <a:latin typeface="Source Sans Pro"/>
                </a:rPr>
                <a:t>Families are invited into school for their first stay and play sessions. The EYFS team will welcome families in the main school hall and children will then come and play in their new classrooms. They will be exploring the classroom and getting to know their new teachers. </a:t>
              </a:r>
              <a:endParaRPr lang="en-US" sz="1200" spc="26" dirty="0">
                <a:solidFill>
                  <a:srgbClr val="590825"/>
                </a:solidFill>
                <a:latin typeface="Source Sans Pro"/>
                <a:ea typeface="Source Sans Pro"/>
              </a:endParaRPr>
            </a:p>
            <a:p>
              <a:pPr algn="l">
                <a:lnSpc>
                  <a:spcPts val="1693"/>
                </a:lnSpc>
              </a:pPr>
              <a:endParaRPr lang="en-US" sz="1209" spc="26">
                <a:solidFill>
                  <a:srgbClr val="590825"/>
                </a:solidFill>
                <a:latin typeface="Source Sans Pro"/>
              </a:endParaRPr>
            </a:p>
          </p:txBody>
        </p:sp>
        <p:sp>
          <p:nvSpPr>
            <p:cNvPr id="33" name="TextBox 33"/>
            <p:cNvSpPr txBox="1"/>
            <p:nvPr/>
          </p:nvSpPr>
          <p:spPr>
            <a:xfrm>
              <a:off x="-321" y="654089"/>
              <a:ext cx="7644010" cy="394372"/>
            </a:xfrm>
            <a:prstGeom prst="rect">
              <a:avLst/>
            </a:prstGeom>
          </p:spPr>
          <p:txBody>
            <a:bodyPr lIns="0" tIns="0" rIns="0" bIns="0" rtlCol="0" anchor="t">
              <a:spAutoFit/>
            </a:bodyPr>
            <a:lstStyle/>
            <a:p>
              <a:pPr algn="l">
                <a:lnSpc>
                  <a:spcPts val="2257"/>
                </a:lnSpc>
              </a:pPr>
              <a:r>
                <a:rPr lang="en-US" sz="1612">
                  <a:solidFill>
                    <a:srgbClr val="590825"/>
                  </a:solidFill>
                  <a:latin typeface="Amaranth Bold" panose="020B0604020202020204" charset="0"/>
                </a:rPr>
                <a:t>Visits to school </a:t>
              </a:r>
            </a:p>
          </p:txBody>
        </p:sp>
      </p:grpSp>
      <p:sp>
        <p:nvSpPr>
          <p:cNvPr id="34" name="TextBox 34"/>
          <p:cNvSpPr txBox="1"/>
          <p:nvPr/>
        </p:nvSpPr>
        <p:spPr>
          <a:xfrm>
            <a:off x="1193494" y="14459768"/>
            <a:ext cx="5808300" cy="341825"/>
          </a:xfrm>
          <a:prstGeom prst="rect">
            <a:avLst/>
          </a:prstGeom>
        </p:spPr>
        <p:txBody>
          <a:bodyPr lIns="0" tIns="0" rIns="0" bIns="0" rtlCol="0" anchor="t">
            <a:spAutoFit/>
          </a:bodyPr>
          <a:lstStyle/>
          <a:p>
            <a:pPr algn="l">
              <a:lnSpc>
                <a:spcPts val="2940"/>
              </a:lnSpc>
            </a:pPr>
            <a:r>
              <a:rPr lang="en-US" sz="2100">
                <a:solidFill>
                  <a:srgbClr val="590825"/>
                </a:solidFill>
                <a:latin typeface="Amaranth Bold"/>
              </a:rPr>
              <a:t>1st-5th SEPTEMBER 2025</a:t>
            </a:r>
          </a:p>
        </p:txBody>
      </p:sp>
      <p:sp>
        <p:nvSpPr>
          <p:cNvPr id="35" name="TextBox 35"/>
          <p:cNvSpPr txBox="1"/>
          <p:nvPr/>
        </p:nvSpPr>
        <p:spPr>
          <a:xfrm>
            <a:off x="799613" y="16415493"/>
            <a:ext cx="6603936" cy="639599"/>
          </a:xfrm>
          <a:prstGeom prst="rect">
            <a:avLst/>
          </a:prstGeom>
        </p:spPr>
        <p:txBody>
          <a:bodyPr wrap="square" lIns="0" tIns="0" rIns="0" bIns="0" rtlCol="0" anchor="t">
            <a:spAutoFit/>
          </a:bodyPr>
          <a:lstStyle/>
          <a:p>
            <a:pPr>
              <a:lnSpc>
                <a:spcPts val="1680"/>
              </a:lnSpc>
            </a:pPr>
            <a:r>
              <a:rPr lang="en-US" sz="1200" spc="26">
                <a:solidFill>
                  <a:srgbClr val="590825"/>
                </a:solidFill>
                <a:latin typeface="Source Sans Pro"/>
              </a:rPr>
              <a:t>EYFS staff will be available to chat to parents for 30 minutes after the sessions.  Any questions are answered, concerns eased, and every effort is made to ensure both child and parent are confident and happy to start school full time the following week.</a:t>
            </a:r>
          </a:p>
        </p:txBody>
      </p:sp>
      <p:sp>
        <p:nvSpPr>
          <p:cNvPr id="36" name="TextBox 36"/>
          <p:cNvSpPr txBox="1"/>
          <p:nvPr/>
        </p:nvSpPr>
        <p:spPr>
          <a:xfrm>
            <a:off x="1185168" y="14991539"/>
            <a:ext cx="5733007" cy="264160"/>
          </a:xfrm>
          <a:prstGeom prst="rect">
            <a:avLst/>
          </a:prstGeom>
        </p:spPr>
        <p:txBody>
          <a:bodyPr lIns="0" tIns="0" rIns="0" bIns="0" rtlCol="0" anchor="t">
            <a:spAutoFit/>
          </a:bodyPr>
          <a:lstStyle/>
          <a:p>
            <a:pPr algn="l">
              <a:lnSpc>
                <a:spcPts val="2240"/>
              </a:lnSpc>
            </a:pPr>
            <a:r>
              <a:rPr lang="en-US" sz="1600">
                <a:solidFill>
                  <a:srgbClr val="590825"/>
                </a:solidFill>
                <a:latin typeface="Source Sans Pro Bold"/>
              </a:rPr>
              <a:t>Welcome to Wheelock!  </a:t>
            </a:r>
          </a:p>
        </p:txBody>
      </p:sp>
      <p:pic>
        <p:nvPicPr>
          <p:cNvPr id="37" name="Picture 36">
            <a:extLst>
              <a:ext uri="{FF2B5EF4-FFF2-40B4-BE49-F238E27FC236}">
                <a16:creationId xmlns:a16="http://schemas.microsoft.com/office/drawing/2014/main" id="{ED0DC2B5-BB3A-4ECA-ACF1-B379E7BA2DDF}"/>
              </a:ext>
            </a:extLst>
          </p:cNvPr>
          <p:cNvPicPr>
            <a:picLocks noChangeAspect="1"/>
          </p:cNvPicPr>
          <p:nvPr/>
        </p:nvPicPr>
        <p:blipFill>
          <a:blip r:embed="rId3"/>
          <a:stretch>
            <a:fillRect/>
          </a:stretch>
        </p:blipFill>
        <p:spPr>
          <a:xfrm>
            <a:off x="3040298" y="18506720"/>
            <a:ext cx="2006703" cy="596931"/>
          </a:xfrm>
          <a:prstGeom prst="rect">
            <a:avLst/>
          </a:prstGeom>
        </p:spPr>
      </p:pic>
      <p:pic>
        <p:nvPicPr>
          <p:cNvPr id="39" name="Picture 38">
            <a:extLst>
              <a:ext uri="{FF2B5EF4-FFF2-40B4-BE49-F238E27FC236}">
                <a16:creationId xmlns:a16="http://schemas.microsoft.com/office/drawing/2014/main" id="{6295C35A-4686-4BF0-B308-E142C9E82672}"/>
              </a:ext>
            </a:extLst>
          </p:cNvPr>
          <p:cNvPicPr>
            <a:picLocks noChangeAspect="1"/>
          </p:cNvPicPr>
          <p:nvPr/>
        </p:nvPicPr>
        <p:blipFill>
          <a:blip r:embed="rId4"/>
          <a:stretch>
            <a:fillRect/>
          </a:stretch>
        </p:blipFill>
        <p:spPr>
          <a:xfrm>
            <a:off x="385167" y="2067550"/>
            <a:ext cx="590580" cy="647733"/>
          </a:xfrm>
          <a:prstGeom prst="rect">
            <a:avLst/>
          </a:prstGeom>
          <a:solidFill>
            <a:srgbClr val="DAE8FA"/>
          </a:solidFill>
          <a:ln w="47625">
            <a:solidFill>
              <a:srgbClr val="C00000"/>
            </a:solidFill>
          </a:ln>
        </p:spPr>
      </p:pic>
      <p:sp>
        <p:nvSpPr>
          <p:cNvPr id="41" name="TextBox 35">
            <a:extLst>
              <a:ext uri="{FF2B5EF4-FFF2-40B4-BE49-F238E27FC236}">
                <a16:creationId xmlns:a16="http://schemas.microsoft.com/office/drawing/2014/main" id="{C6E7E483-5610-49BA-80FB-7EB6C699E01F}"/>
              </a:ext>
            </a:extLst>
          </p:cNvPr>
          <p:cNvSpPr txBox="1"/>
          <p:nvPr/>
        </p:nvSpPr>
        <p:spPr>
          <a:xfrm>
            <a:off x="1193494" y="15293767"/>
            <a:ext cx="6231379" cy="1293624"/>
          </a:xfrm>
          <a:prstGeom prst="rect">
            <a:avLst/>
          </a:prstGeom>
        </p:spPr>
        <p:txBody>
          <a:bodyPr wrap="square" lIns="0" tIns="0" rIns="0" bIns="0" rtlCol="0" anchor="t">
            <a:spAutoFit/>
          </a:bodyPr>
          <a:lstStyle/>
          <a:p>
            <a:pPr>
              <a:lnSpc>
                <a:spcPts val="1693"/>
              </a:lnSpc>
            </a:pPr>
            <a:r>
              <a:rPr lang="en-US" sz="1200" spc="26">
                <a:solidFill>
                  <a:srgbClr val="590825"/>
                </a:solidFill>
                <a:latin typeface="Amaranth Bold" panose="020B0604020202020204" charset="0"/>
              </a:rPr>
              <a:t>Monday – Inset day </a:t>
            </a:r>
          </a:p>
          <a:p>
            <a:pPr>
              <a:lnSpc>
                <a:spcPts val="1693"/>
              </a:lnSpc>
            </a:pPr>
            <a:r>
              <a:rPr lang="en-US" sz="1200" spc="26">
                <a:solidFill>
                  <a:srgbClr val="590825"/>
                </a:solidFill>
                <a:latin typeface="Amaranth Bold"/>
              </a:rPr>
              <a:t>Tuesday -10:00am - 11:45am         </a:t>
            </a:r>
          </a:p>
          <a:p>
            <a:pPr>
              <a:lnSpc>
                <a:spcPts val="1693"/>
              </a:lnSpc>
            </a:pPr>
            <a:r>
              <a:rPr lang="en-US" sz="1200" spc="26">
                <a:solidFill>
                  <a:srgbClr val="590825"/>
                </a:solidFill>
                <a:latin typeface="Amaranth Bold"/>
              </a:rPr>
              <a:t>Wednesday – 10:00am- 12:00pm</a:t>
            </a:r>
          </a:p>
          <a:p>
            <a:pPr>
              <a:lnSpc>
                <a:spcPts val="1693"/>
              </a:lnSpc>
            </a:pPr>
            <a:r>
              <a:rPr lang="en-US" sz="1200" spc="26">
                <a:solidFill>
                  <a:srgbClr val="590825"/>
                </a:solidFill>
                <a:latin typeface="Amaranth Bold"/>
              </a:rPr>
              <a:t>Thursday - 8:35- 12:15pm (lunch provided)</a:t>
            </a:r>
          </a:p>
          <a:p>
            <a:pPr>
              <a:lnSpc>
                <a:spcPts val="1693"/>
              </a:lnSpc>
            </a:pPr>
            <a:r>
              <a:rPr lang="en-US" sz="1200" spc="26">
                <a:solidFill>
                  <a:srgbClr val="590825"/>
                </a:solidFill>
                <a:latin typeface="Amaranth Bold"/>
              </a:rPr>
              <a:t>Friday- 8:35am – 1:30pm (parents invited in for a picnic lunch @12:30pm)</a:t>
            </a:r>
          </a:p>
          <a:p>
            <a:pPr>
              <a:lnSpc>
                <a:spcPts val="1693"/>
              </a:lnSpc>
            </a:pPr>
            <a:endParaRPr lang="en-US" sz="1200" spc="26">
              <a:solidFill>
                <a:srgbClr val="590825"/>
              </a:solidFill>
              <a:latin typeface="Source Sans Pro Bold"/>
            </a:endParaRPr>
          </a:p>
        </p:txBody>
      </p:sp>
      <p:pic>
        <p:nvPicPr>
          <p:cNvPr id="1028" name="Picture 4" descr="Children are Playing on the Jungle Gym clipart. Free ...">
            <a:extLst>
              <a:ext uri="{FF2B5EF4-FFF2-40B4-BE49-F238E27FC236}">
                <a16:creationId xmlns:a16="http://schemas.microsoft.com/office/drawing/2014/main" id="{49BF1875-4336-4F54-A46D-5ADF6F6CBD2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30176" y="9099398"/>
            <a:ext cx="807146" cy="849628"/>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18">
            <a:extLst>
              <a:ext uri="{FF2B5EF4-FFF2-40B4-BE49-F238E27FC236}">
                <a16:creationId xmlns:a16="http://schemas.microsoft.com/office/drawing/2014/main" id="{2887CB00-7DB5-494A-95BA-01D38F18E790}"/>
              </a:ext>
            </a:extLst>
          </p:cNvPr>
          <p:cNvSpPr txBox="1"/>
          <p:nvPr/>
        </p:nvSpPr>
        <p:spPr>
          <a:xfrm>
            <a:off x="1141642" y="4499136"/>
            <a:ext cx="6098715" cy="857607"/>
          </a:xfrm>
          <a:prstGeom prst="rect">
            <a:avLst/>
          </a:prstGeom>
        </p:spPr>
        <p:txBody>
          <a:bodyPr lIns="0" tIns="0" rIns="0" bIns="0" rtlCol="0" anchor="t">
            <a:spAutoFit/>
          </a:bodyPr>
          <a:lstStyle/>
          <a:p>
            <a:pPr>
              <a:lnSpc>
                <a:spcPts val="1680"/>
              </a:lnSpc>
            </a:pPr>
            <a:r>
              <a:rPr lang="en-US" sz="1200" spc="26">
                <a:solidFill>
                  <a:srgbClr val="590825"/>
                </a:solidFill>
                <a:latin typeface="Source Sans Pro"/>
              </a:rPr>
              <a:t>The EYFS team will welcome parents and deliver a presentation to share an overview of our EYFS and any key messages. </a:t>
            </a:r>
          </a:p>
          <a:p>
            <a:pPr>
              <a:lnSpc>
                <a:spcPts val="1680"/>
              </a:lnSpc>
            </a:pPr>
            <a:r>
              <a:rPr lang="en-US" sz="1200" spc="26">
                <a:solidFill>
                  <a:srgbClr val="590825"/>
                </a:solidFill>
                <a:latin typeface="Source Sans Pro"/>
              </a:rPr>
              <a:t>Any forms that are outstanding will be completed with parents during this evening. Friends of Wheelock and Badged will be available to introduce themselves and take orders. </a:t>
            </a:r>
          </a:p>
        </p:txBody>
      </p:sp>
      <p:pic>
        <p:nvPicPr>
          <p:cNvPr id="1030" name="Picture 6" descr="Thumbnail 489fb273 d44c 4b85 a4f9 201adaae71d6">
            <a:extLst>
              <a:ext uri="{FF2B5EF4-FFF2-40B4-BE49-F238E27FC236}">
                <a16:creationId xmlns:a16="http://schemas.microsoft.com/office/drawing/2014/main" id="{D6BB9F11-A738-48DE-9084-E39749C3E34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0632" y="4794625"/>
            <a:ext cx="514350" cy="404622"/>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a:extLst>
              <a:ext uri="{FF2B5EF4-FFF2-40B4-BE49-F238E27FC236}">
                <a16:creationId xmlns:a16="http://schemas.microsoft.com/office/drawing/2014/main" id="{BE309371-E822-4E73-BE0F-1F5E30A7D9D8}"/>
              </a:ext>
            </a:extLst>
          </p:cNvPr>
          <p:cNvPicPr>
            <a:picLocks noChangeAspect="1"/>
          </p:cNvPicPr>
          <p:nvPr/>
        </p:nvPicPr>
        <p:blipFill>
          <a:blip r:embed="rId4"/>
          <a:stretch>
            <a:fillRect/>
          </a:stretch>
        </p:blipFill>
        <p:spPr>
          <a:xfrm>
            <a:off x="378158" y="3654481"/>
            <a:ext cx="590580" cy="647733"/>
          </a:xfrm>
          <a:prstGeom prst="rect">
            <a:avLst/>
          </a:prstGeom>
          <a:solidFill>
            <a:srgbClr val="DAE8FA"/>
          </a:solidFill>
          <a:ln w="47625">
            <a:solidFill>
              <a:srgbClr val="C00000"/>
            </a:solidFill>
          </a:ln>
        </p:spPr>
      </p:pic>
      <p:pic>
        <p:nvPicPr>
          <p:cNvPr id="40" name="Picture 39">
            <a:extLst>
              <a:ext uri="{FF2B5EF4-FFF2-40B4-BE49-F238E27FC236}">
                <a16:creationId xmlns:a16="http://schemas.microsoft.com/office/drawing/2014/main" id="{564D6F2E-B3B2-465C-BC90-9FDEF1A3B896}"/>
              </a:ext>
            </a:extLst>
          </p:cNvPr>
          <p:cNvPicPr>
            <a:picLocks noChangeAspect="1"/>
          </p:cNvPicPr>
          <p:nvPr/>
        </p:nvPicPr>
        <p:blipFill>
          <a:blip r:embed="rId7"/>
          <a:stretch>
            <a:fillRect/>
          </a:stretch>
        </p:blipFill>
        <p:spPr>
          <a:xfrm>
            <a:off x="6987308" y="6238621"/>
            <a:ext cx="895451" cy="266607"/>
          </a:xfrm>
          <a:prstGeom prst="rect">
            <a:avLst/>
          </a:prstGeom>
        </p:spPr>
      </p:pic>
      <p:sp>
        <p:nvSpPr>
          <p:cNvPr id="42" name="Rectangle 41">
            <a:extLst>
              <a:ext uri="{FF2B5EF4-FFF2-40B4-BE49-F238E27FC236}">
                <a16:creationId xmlns:a16="http://schemas.microsoft.com/office/drawing/2014/main" id="{9CBF7D6E-95C0-4BFB-B0F2-2BDA8B358F71}"/>
              </a:ext>
            </a:extLst>
          </p:cNvPr>
          <p:cNvSpPr/>
          <p:nvPr/>
        </p:nvSpPr>
        <p:spPr>
          <a:xfrm>
            <a:off x="1097645" y="12739208"/>
            <a:ext cx="6774438" cy="461665"/>
          </a:xfrm>
          <a:prstGeom prst="rect">
            <a:avLst/>
          </a:prstGeom>
        </p:spPr>
        <p:txBody>
          <a:bodyPr wrap="square">
            <a:spAutoFit/>
          </a:bodyPr>
          <a:lstStyle/>
          <a:p>
            <a:r>
              <a:rPr lang="en-US" sz="1200">
                <a:solidFill>
                  <a:srgbClr val="590825"/>
                </a:solidFill>
                <a:latin typeface="Source Sans Pro Bold"/>
              </a:rPr>
              <a:t>New starter families will be given access to Tapestry - our online learning &amp; communication journal.</a:t>
            </a:r>
            <a:endParaRPr lang="en-GB" sz="1200"/>
          </a:p>
        </p:txBody>
      </p:sp>
      <p:pic>
        <p:nvPicPr>
          <p:cNvPr id="56" name="Picture 55">
            <a:extLst>
              <a:ext uri="{FF2B5EF4-FFF2-40B4-BE49-F238E27FC236}">
                <a16:creationId xmlns:a16="http://schemas.microsoft.com/office/drawing/2014/main" id="{BBDAE085-29F6-4532-AC05-23816D17407C}"/>
              </a:ext>
            </a:extLst>
          </p:cNvPr>
          <p:cNvPicPr>
            <a:picLocks noChangeAspect="1"/>
          </p:cNvPicPr>
          <p:nvPr/>
        </p:nvPicPr>
        <p:blipFill>
          <a:blip r:embed="rId4"/>
          <a:stretch>
            <a:fillRect/>
          </a:stretch>
        </p:blipFill>
        <p:spPr>
          <a:xfrm>
            <a:off x="420727" y="6067661"/>
            <a:ext cx="590580" cy="647733"/>
          </a:xfrm>
          <a:prstGeom prst="rect">
            <a:avLst/>
          </a:prstGeom>
          <a:solidFill>
            <a:srgbClr val="DAE8FA"/>
          </a:solidFill>
          <a:ln w="47625">
            <a:solidFill>
              <a:srgbClr val="C00000"/>
            </a:solidFill>
          </a:ln>
        </p:spPr>
      </p:pic>
      <p:sp>
        <p:nvSpPr>
          <p:cNvPr id="57" name="TextBox 17">
            <a:extLst>
              <a:ext uri="{FF2B5EF4-FFF2-40B4-BE49-F238E27FC236}">
                <a16:creationId xmlns:a16="http://schemas.microsoft.com/office/drawing/2014/main" id="{52282F27-0830-4985-92F2-1FCC32B13423}"/>
              </a:ext>
            </a:extLst>
          </p:cNvPr>
          <p:cNvSpPr txBox="1"/>
          <p:nvPr/>
        </p:nvSpPr>
        <p:spPr>
          <a:xfrm>
            <a:off x="1173955" y="5967636"/>
            <a:ext cx="6194137" cy="713722"/>
          </a:xfrm>
          <a:prstGeom prst="rect">
            <a:avLst/>
          </a:prstGeom>
        </p:spPr>
        <p:txBody>
          <a:bodyPr wrap="square" lIns="0" tIns="0" rIns="0" bIns="0" rtlCol="0" anchor="t">
            <a:spAutoFit/>
          </a:bodyPr>
          <a:lstStyle/>
          <a:p>
            <a:pPr algn="l">
              <a:lnSpc>
                <a:spcPts val="2940"/>
              </a:lnSpc>
            </a:pPr>
            <a:r>
              <a:rPr lang="en-US" sz="2100">
                <a:solidFill>
                  <a:srgbClr val="590825"/>
                </a:solidFill>
                <a:latin typeface="Amaranth Bold"/>
              </a:rPr>
              <a:t>JUNE/JULY 2025</a:t>
            </a:r>
          </a:p>
          <a:p>
            <a:pPr algn="l">
              <a:lnSpc>
                <a:spcPts val="2940"/>
              </a:lnSpc>
            </a:pPr>
            <a:r>
              <a:rPr lang="en-US" sz="2100">
                <a:solidFill>
                  <a:srgbClr val="590825"/>
                </a:solidFill>
                <a:latin typeface="Amaranth Bold"/>
              </a:rPr>
              <a:t>Visits/Calls to pre-schools</a:t>
            </a:r>
          </a:p>
        </p:txBody>
      </p:sp>
      <p:pic>
        <p:nvPicPr>
          <p:cNvPr id="58" name="Picture 57">
            <a:extLst>
              <a:ext uri="{FF2B5EF4-FFF2-40B4-BE49-F238E27FC236}">
                <a16:creationId xmlns:a16="http://schemas.microsoft.com/office/drawing/2014/main" id="{F326C15D-9922-448C-A7CA-FBAA91DED7AB}"/>
              </a:ext>
            </a:extLst>
          </p:cNvPr>
          <p:cNvPicPr>
            <a:picLocks noChangeAspect="1"/>
          </p:cNvPicPr>
          <p:nvPr/>
        </p:nvPicPr>
        <p:blipFill>
          <a:blip r:embed="rId4"/>
          <a:stretch>
            <a:fillRect/>
          </a:stretch>
        </p:blipFill>
        <p:spPr>
          <a:xfrm>
            <a:off x="425544" y="12418498"/>
            <a:ext cx="590580" cy="647733"/>
          </a:xfrm>
          <a:prstGeom prst="rect">
            <a:avLst/>
          </a:prstGeom>
          <a:solidFill>
            <a:srgbClr val="DAE8FA"/>
          </a:solidFill>
          <a:ln w="47625">
            <a:solidFill>
              <a:srgbClr val="C00000"/>
            </a:solidFill>
          </a:ln>
        </p:spPr>
      </p:pic>
      <p:pic>
        <p:nvPicPr>
          <p:cNvPr id="59" name="Picture 58">
            <a:extLst>
              <a:ext uri="{FF2B5EF4-FFF2-40B4-BE49-F238E27FC236}">
                <a16:creationId xmlns:a16="http://schemas.microsoft.com/office/drawing/2014/main" id="{17B7AF41-70BA-4300-93C4-33BDB60E855A}"/>
              </a:ext>
            </a:extLst>
          </p:cNvPr>
          <p:cNvPicPr>
            <a:picLocks noChangeAspect="1"/>
          </p:cNvPicPr>
          <p:nvPr/>
        </p:nvPicPr>
        <p:blipFill>
          <a:blip r:embed="rId4"/>
          <a:stretch>
            <a:fillRect/>
          </a:stretch>
        </p:blipFill>
        <p:spPr>
          <a:xfrm>
            <a:off x="383177" y="8778871"/>
            <a:ext cx="590580" cy="647733"/>
          </a:xfrm>
          <a:prstGeom prst="rect">
            <a:avLst/>
          </a:prstGeom>
          <a:solidFill>
            <a:srgbClr val="DAE8FA"/>
          </a:solidFill>
          <a:ln w="47625">
            <a:solidFill>
              <a:srgbClr val="C00000"/>
            </a:solidFill>
          </a:ln>
        </p:spPr>
      </p:pic>
      <p:pic>
        <p:nvPicPr>
          <p:cNvPr id="60" name="Picture 59">
            <a:extLst>
              <a:ext uri="{FF2B5EF4-FFF2-40B4-BE49-F238E27FC236}">
                <a16:creationId xmlns:a16="http://schemas.microsoft.com/office/drawing/2014/main" id="{1F4F81BE-ACB5-4084-9F43-C57CE6EBC9B2}"/>
              </a:ext>
            </a:extLst>
          </p:cNvPr>
          <p:cNvPicPr>
            <a:picLocks noChangeAspect="1"/>
          </p:cNvPicPr>
          <p:nvPr/>
        </p:nvPicPr>
        <p:blipFill>
          <a:blip r:embed="rId4"/>
          <a:stretch>
            <a:fillRect/>
          </a:stretch>
        </p:blipFill>
        <p:spPr>
          <a:xfrm>
            <a:off x="382331" y="14601307"/>
            <a:ext cx="590580" cy="647733"/>
          </a:xfrm>
          <a:prstGeom prst="rect">
            <a:avLst/>
          </a:prstGeom>
          <a:solidFill>
            <a:srgbClr val="DAE8FA"/>
          </a:solidFill>
          <a:ln w="47625">
            <a:solidFill>
              <a:srgbClr val="C00000"/>
            </a:solidFill>
          </a:ln>
        </p:spPr>
      </p:pic>
      <p:pic>
        <p:nvPicPr>
          <p:cNvPr id="1040" name="Picture 16" descr="Tapestry | Puddleducks Pre-School Salisbury">
            <a:extLst>
              <a:ext uri="{FF2B5EF4-FFF2-40B4-BE49-F238E27FC236}">
                <a16:creationId xmlns:a16="http://schemas.microsoft.com/office/drawing/2014/main" id="{E583168C-AA52-403C-B407-81E92181FD47}"/>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94275" y="13070529"/>
            <a:ext cx="1106548" cy="1106548"/>
          </a:xfrm>
          <a:prstGeom prst="rect">
            <a:avLst/>
          </a:prstGeom>
          <a:noFill/>
          <a:extLst>
            <a:ext uri="{909E8E84-426E-40DD-AFC4-6F175D3DCCD1}">
              <a14:hiddenFill xmlns:a14="http://schemas.microsoft.com/office/drawing/2010/main">
                <a:solidFill>
                  <a:srgbClr val="FFFFFF"/>
                </a:solidFill>
              </a14:hiddenFill>
            </a:ext>
          </a:extLst>
        </p:spPr>
      </p:pic>
      <p:sp>
        <p:nvSpPr>
          <p:cNvPr id="69" name="Rectangle 68">
            <a:extLst>
              <a:ext uri="{FF2B5EF4-FFF2-40B4-BE49-F238E27FC236}">
                <a16:creationId xmlns:a16="http://schemas.microsoft.com/office/drawing/2014/main" id="{88BD86B2-C586-425E-A7DD-C3267394DA87}"/>
              </a:ext>
            </a:extLst>
          </p:cNvPr>
          <p:cNvSpPr/>
          <p:nvPr/>
        </p:nvSpPr>
        <p:spPr>
          <a:xfrm>
            <a:off x="923103" y="17436607"/>
            <a:ext cx="6774438" cy="461665"/>
          </a:xfrm>
          <a:prstGeom prst="rect">
            <a:avLst/>
          </a:prstGeom>
        </p:spPr>
        <p:txBody>
          <a:bodyPr wrap="square">
            <a:spAutoFit/>
          </a:bodyPr>
          <a:lstStyle/>
          <a:p>
            <a:pPr algn="ctr"/>
            <a:r>
              <a:rPr lang="en-US" sz="1200">
                <a:solidFill>
                  <a:srgbClr val="590825"/>
                </a:solidFill>
                <a:latin typeface="Amaranth Bold" panose="020B0604020202020204" charset="0"/>
              </a:rPr>
              <a:t>Every child’s induction will be personalised to meet their individual needs. Where additional transition activities are required, these will be discussed with the child’s parents. </a:t>
            </a:r>
            <a:endParaRPr lang="en-GB" sz="1200">
              <a:latin typeface="Amaranth Bold" panose="020B060402020202020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f4bee36-e549-4c6a-8f87-d83c416fefcd" xsi:nil="true"/>
    <lcf76f155ced4ddcb4097134ff3c332f xmlns="747a0416-6865-4cd5-8412-4ac019f3b85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9A080B0DC23804BA306161B5799BA20" ma:contentTypeVersion="14" ma:contentTypeDescription="Create a new document." ma:contentTypeScope="" ma:versionID="0875dcc3f7add4f0674e70e0556a20d1">
  <xsd:schema xmlns:xsd="http://www.w3.org/2001/XMLSchema" xmlns:xs="http://www.w3.org/2001/XMLSchema" xmlns:p="http://schemas.microsoft.com/office/2006/metadata/properties" xmlns:ns2="ff4bee36-e549-4c6a-8f87-d83c416fefcd" xmlns:ns3="747a0416-6865-4cd5-8412-4ac019f3b850" targetNamespace="http://schemas.microsoft.com/office/2006/metadata/properties" ma:root="true" ma:fieldsID="79c3978a2388453722f01b059342e7d0" ns2:_="" ns3:_="">
    <xsd:import namespace="ff4bee36-e549-4c6a-8f87-d83c416fefcd"/>
    <xsd:import namespace="747a0416-6865-4cd5-8412-4ac019f3b85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4bee36-e549-4c6a-8f87-d83c416fefc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9e1f296b-f9d1-4a40-a0ed-bd68aa568896}" ma:internalName="TaxCatchAll" ma:showField="CatchAllData" ma:web="ff4bee36-e549-4c6a-8f87-d83c416fefc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47a0416-6865-4cd5-8412-4ac019f3b85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d1ff2470-7b2e-433c-8526-e5f3c00cf897"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59C777-D3D5-499F-A313-78B628A99D27}">
  <ds:schemaRefs>
    <ds:schemaRef ds:uri="747a0416-6865-4cd5-8412-4ac019f3b850"/>
    <ds:schemaRef ds:uri="ff4bee36-e549-4c6a-8f87-d83c416fefcd"/>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6DAA331-14B0-4C4F-8EC0-619DA308882B}">
  <ds:schemaRefs>
    <ds:schemaRef ds:uri="http://schemas.microsoft.com/sharepoint/v3/contenttype/forms"/>
  </ds:schemaRefs>
</ds:datastoreItem>
</file>

<file path=customXml/itemProps3.xml><?xml version="1.0" encoding="utf-8"?>
<ds:datastoreItem xmlns:ds="http://schemas.openxmlformats.org/officeDocument/2006/customXml" ds:itemID="{7C5BED2B-25D8-4094-B079-3D227F1FDD02}">
  <ds:schemaRefs>
    <ds:schemaRef ds:uri="747a0416-6865-4cd5-8412-4ac019f3b850"/>
    <ds:schemaRef ds:uri="ff4bee36-e549-4c6a-8f87-d83c416fef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to school</dc:title>
  <dc:creator>Michaela Taylor</dc:creator>
  <cp:revision>7</cp:revision>
  <cp:lastPrinted>2023-04-30T08:48:44Z</cp:lastPrinted>
  <dcterms:created xsi:type="dcterms:W3CDTF">2006-08-16T00:00:00Z</dcterms:created>
  <dcterms:modified xsi:type="dcterms:W3CDTF">2025-04-23T09:21:51Z</dcterms:modified>
  <dc:identifier>DAEejchm89U</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0x01010009A080B0DC23804BA306161B5799BA20</vt:lpwstr>
  </property>
</Properties>
</file>