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57" r:id="rId6"/>
    <p:sldId id="258" r:id="rId7"/>
    <p:sldId id="260" r:id="rId8"/>
    <p:sldId id="261" r:id="rId9"/>
    <p:sldId id="263" r:id="rId10"/>
    <p:sldId id="265" r:id="rId11"/>
    <p:sldId id="268" r:id="rId12"/>
    <p:sldId id="271" r:id="rId13"/>
    <p:sldId id="270" r:id="rId14"/>
    <p:sldId id="267" r:id="rId15"/>
    <p:sldId id="266" r:id="rId16"/>
    <p:sldId id="275" r:id="rId17"/>
    <p:sldId id="274" r:id="rId18"/>
    <p:sldId id="272" r:id="rId19"/>
    <p:sldId id="269" r:id="rId20"/>
    <p:sldId id="273" r:id="rId2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280" autoAdjust="0"/>
  </p:normalViewPr>
  <p:slideViewPr>
    <p:cSldViewPr snapToGrid="0">
      <p:cViewPr varScale="1">
        <p:scale>
          <a:sx n="80" d="100"/>
          <a:sy n="80" d="100"/>
        </p:scale>
        <p:origin x="6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AEE719C-10DC-4BD0-B723-2BC7EC0A34F0}" type="datetimeFigureOut">
              <a:rPr lang="en-GB" smtClean="0"/>
              <a:t>17/09/2025</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2228BBA-7589-48F2-818F-781D568FEEA5}" type="slidenum">
              <a:rPr lang="en-GB" smtClean="0"/>
              <a:t>‹#›</a:t>
            </a:fld>
            <a:endParaRPr lang="en-GB"/>
          </a:p>
        </p:txBody>
      </p:sp>
    </p:spTree>
    <p:extLst>
      <p:ext uri="{BB962C8B-B14F-4D97-AF65-F5344CB8AC3E}">
        <p14:creationId xmlns:p14="http://schemas.microsoft.com/office/powerpoint/2010/main" val="321725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28BBA-7589-48F2-818F-781D568FEEA5}" type="slidenum">
              <a:rPr lang="en-GB" smtClean="0"/>
              <a:t>4</a:t>
            </a:fld>
            <a:endParaRPr lang="en-GB"/>
          </a:p>
        </p:txBody>
      </p:sp>
    </p:spTree>
    <p:extLst>
      <p:ext uri="{BB962C8B-B14F-4D97-AF65-F5344CB8AC3E}">
        <p14:creationId xmlns:p14="http://schemas.microsoft.com/office/powerpoint/2010/main" val="285559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28BBA-7589-48F2-818F-781D568FEEA5}" type="slidenum">
              <a:rPr lang="en-GB" smtClean="0"/>
              <a:t>5</a:t>
            </a:fld>
            <a:endParaRPr lang="en-GB"/>
          </a:p>
        </p:txBody>
      </p:sp>
    </p:spTree>
    <p:extLst>
      <p:ext uri="{BB962C8B-B14F-4D97-AF65-F5344CB8AC3E}">
        <p14:creationId xmlns:p14="http://schemas.microsoft.com/office/powerpoint/2010/main" val="35142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28BBA-7589-48F2-818F-781D568FEEA5}" type="slidenum">
              <a:rPr lang="en-GB" smtClean="0"/>
              <a:t>10</a:t>
            </a:fld>
            <a:endParaRPr lang="en-GB"/>
          </a:p>
        </p:txBody>
      </p:sp>
    </p:spTree>
    <p:extLst>
      <p:ext uri="{BB962C8B-B14F-4D97-AF65-F5344CB8AC3E}">
        <p14:creationId xmlns:p14="http://schemas.microsoft.com/office/powerpoint/2010/main" val="37128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644A67-D24E-4CA9-A120-53E9D85ACCBB}"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16868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44A67-D24E-4CA9-A120-53E9D85ACCBB}"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130908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44A67-D24E-4CA9-A120-53E9D85ACCBB}"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CC91DB-CF61-461F-BD15-B806625DD500}"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784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8644A67-D24E-4CA9-A120-53E9D85ACCBB}"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2163910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8644A67-D24E-4CA9-A120-53E9D85ACCBB}"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CC91DB-CF61-461F-BD15-B806625DD500}"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6763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8644A67-D24E-4CA9-A120-53E9D85ACCBB}"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268596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44A67-D24E-4CA9-A120-53E9D85ACCBB}"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328706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44A67-D24E-4CA9-A120-53E9D85ACCBB}"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18072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44A67-D24E-4CA9-A120-53E9D85ACCBB}"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341460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44A67-D24E-4CA9-A120-53E9D85ACCBB}"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191324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644A67-D24E-4CA9-A120-53E9D85ACCBB}"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2189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44A67-D24E-4CA9-A120-53E9D85ACCBB}" type="datetimeFigureOut">
              <a:rPr lang="en-GB" smtClean="0"/>
              <a:t>17/09/2025</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103321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644A67-D24E-4CA9-A120-53E9D85ACCBB}"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400384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44A67-D24E-4CA9-A120-53E9D85ACCBB}"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296994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644A67-D24E-4CA9-A120-53E9D85ACCBB}"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21477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644A67-D24E-4CA9-A120-53E9D85ACCBB}"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CC91DB-CF61-461F-BD15-B806625DD500}" type="slidenum">
              <a:rPr lang="en-GB" smtClean="0"/>
              <a:t>‹#›</a:t>
            </a:fld>
            <a:endParaRPr lang="en-GB"/>
          </a:p>
        </p:txBody>
      </p:sp>
    </p:spTree>
    <p:extLst>
      <p:ext uri="{BB962C8B-B14F-4D97-AF65-F5344CB8AC3E}">
        <p14:creationId xmlns:p14="http://schemas.microsoft.com/office/powerpoint/2010/main" val="24805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8644A67-D24E-4CA9-A120-53E9D85ACCBB}" type="datetimeFigureOut">
              <a:rPr lang="en-GB" smtClean="0"/>
              <a:t>17/09/2025</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9CC91DB-CF61-461F-BD15-B806625DD500}" type="slidenum">
              <a:rPr lang="en-GB" smtClean="0"/>
              <a:t>‹#›</a:t>
            </a:fld>
            <a:endParaRPr lang="en-GB"/>
          </a:p>
        </p:txBody>
      </p:sp>
    </p:spTree>
    <p:extLst>
      <p:ext uri="{BB962C8B-B14F-4D97-AF65-F5344CB8AC3E}">
        <p14:creationId xmlns:p14="http://schemas.microsoft.com/office/powerpoint/2010/main" val="1298880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ogin.renaissance.com/12d2c7a0-81e8-4eb2-8cbc-fe62e3ba161f/student?state=1377887b-733d-4425-9e97-43061a882356" TargetMode="External"/><Relationship Id="rId2" Type="http://schemas.openxmlformats.org/officeDocument/2006/relationships/hyperlink" Target="https://play.ttrockstars.com/auth/school/student/6978"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office@wheelock.cheshire.sch.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eelockprimary.co.uk/curriculum/math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E604-29CD-AB13-3490-5A3562C6642D}"/>
              </a:ext>
            </a:extLst>
          </p:cNvPr>
          <p:cNvSpPr>
            <a:spLocks noGrp="1"/>
          </p:cNvSpPr>
          <p:nvPr>
            <p:ph type="ctrTitle"/>
          </p:nvPr>
        </p:nvSpPr>
        <p:spPr>
          <a:xfrm>
            <a:off x="2175556" y="2811902"/>
            <a:ext cx="9602787" cy="1457238"/>
          </a:xfrm>
        </p:spPr>
        <p:txBody>
          <a:bodyPr/>
          <a:lstStyle/>
          <a:p>
            <a:pPr algn="ctr"/>
            <a:r>
              <a:rPr lang="en-GB" dirty="0"/>
              <a:t>Year 3 Information Evening</a:t>
            </a:r>
          </a:p>
        </p:txBody>
      </p:sp>
      <p:sp>
        <p:nvSpPr>
          <p:cNvPr id="3" name="Subtitle 2">
            <a:extLst>
              <a:ext uri="{FF2B5EF4-FFF2-40B4-BE49-F238E27FC236}">
                <a16:creationId xmlns:a16="http://schemas.microsoft.com/office/drawing/2014/main" id="{61D3B244-71ED-A120-47CC-DEF91334919B}"/>
              </a:ext>
            </a:extLst>
          </p:cNvPr>
          <p:cNvSpPr>
            <a:spLocks noGrp="1"/>
          </p:cNvSpPr>
          <p:nvPr>
            <p:ph type="subTitle" idx="1"/>
          </p:nvPr>
        </p:nvSpPr>
        <p:spPr>
          <a:xfrm>
            <a:off x="4641116" y="4257369"/>
            <a:ext cx="8915399" cy="1126283"/>
          </a:xfrm>
        </p:spPr>
        <p:txBody>
          <a:bodyPr>
            <a:normAutofit/>
          </a:bodyPr>
          <a:lstStyle/>
          <a:p>
            <a:r>
              <a:rPr lang="en-GB" sz="2000" b="1" dirty="0"/>
              <a:t>10</a:t>
            </a:r>
            <a:r>
              <a:rPr lang="en-GB" sz="2000" b="1" baseline="30000" dirty="0"/>
              <a:t>th</a:t>
            </a:r>
            <a:r>
              <a:rPr lang="en-GB" sz="2000" b="1" dirty="0"/>
              <a:t> September 2025</a:t>
            </a:r>
          </a:p>
        </p:txBody>
      </p:sp>
      <p:pic>
        <p:nvPicPr>
          <p:cNvPr id="1026" name="Picture 2" descr="Image result for welcome">
            <a:extLst>
              <a:ext uri="{FF2B5EF4-FFF2-40B4-BE49-F238E27FC236}">
                <a16:creationId xmlns:a16="http://schemas.microsoft.com/office/drawing/2014/main" id="{6EC5A498-144A-C8DA-8A23-6C829DD16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702" y="434068"/>
            <a:ext cx="6315756"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elock Primary School">
            <a:extLst>
              <a:ext uri="{FF2B5EF4-FFF2-40B4-BE49-F238E27FC236}">
                <a16:creationId xmlns:a16="http://schemas.microsoft.com/office/drawing/2014/main" id="{095BA273-83E5-CD17-D45F-8677D9BBD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531" y="5400762"/>
            <a:ext cx="3860499" cy="145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4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BCD0-9661-1870-CB50-6E4B446E0830}"/>
              </a:ext>
            </a:extLst>
          </p:cNvPr>
          <p:cNvSpPr>
            <a:spLocks noGrp="1"/>
          </p:cNvSpPr>
          <p:nvPr>
            <p:ph type="title"/>
          </p:nvPr>
        </p:nvSpPr>
        <p:spPr>
          <a:xfrm>
            <a:off x="2070410" y="595807"/>
            <a:ext cx="8911687" cy="1280890"/>
          </a:xfrm>
        </p:spPr>
        <p:txBody>
          <a:bodyPr/>
          <a:lstStyle/>
          <a:p>
            <a:pPr algn="ctr"/>
            <a:r>
              <a:rPr lang="en-GB" b="1" dirty="0"/>
              <a:t>Spelling </a:t>
            </a:r>
          </a:p>
        </p:txBody>
      </p:sp>
      <p:sp>
        <p:nvSpPr>
          <p:cNvPr id="3" name="Content Placeholder 2">
            <a:extLst>
              <a:ext uri="{FF2B5EF4-FFF2-40B4-BE49-F238E27FC236}">
                <a16:creationId xmlns:a16="http://schemas.microsoft.com/office/drawing/2014/main" id="{1392D730-B9C7-0D63-92A8-7D404F92A152}"/>
              </a:ext>
            </a:extLst>
          </p:cNvPr>
          <p:cNvSpPr>
            <a:spLocks noGrp="1"/>
          </p:cNvSpPr>
          <p:nvPr>
            <p:ph idx="1"/>
          </p:nvPr>
        </p:nvSpPr>
        <p:spPr>
          <a:xfrm>
            <a:off x="2296054" y="1573395"/>
            <a:ext cx="9700760" cy="4953000"/>
          </a:xfrm>
        </p:spPr>
        <p:txBody>
          <a:bodyPr>
            <a:normAutofit lnSpcReduction="10000"/>
          </a:bodyPr>
          <a:lstStyle/>
          <a:p>
            <a:r>
              <a:rPr lang="en-GB" sz="2400" dirty="0"/>
              <a:t>Area of improvement across the school. </a:t>
            </a:r>
          </a:p>
          <a:p>
            <a:r>
              <a:rPr lang="en-GB" sz="2400" b="1" dirty="0"/>
              <a:t>Autumn term </a:t>
            </a:r>
            <a:r>
              <a:rPr lang="en-GB" sz="2400" dirty="0"/>
              <a:t>– revision of Year 1 &amp; 2 common exception word lists.</a:t>
            </a:r>
          </a:p>
          <a:p>
            <a:r>
              <a:rPr lang="en-GB" sz="2400" dirty="0"/>
              <a:t>Continuous reminders of phonics sounds to support with spelling.</a:t>
            </a:r>
          </a:p>
          <a:p>
            <a:r>
              <a:rPr lang="en-GB" sz="2400" dirty="0"/>
              <a:t>Daily spelling lessons based on year 3 spelling patterns.</a:t>
            </a:r>
          </a:p>
          <a:p>
            <a:r>
              <a:rPr lang="en-GB" sz="2400" dirty="0"/>
              <a:t>Word banks available in all writing.</a:t>
            </a:r>
          </a:p>
          <a:p>
            <a:r>
              <a:rPr lang="en-GB" sz="2400" dirty="0"/>
              <a:t>High expectations of all pupils to use the resources available to them and apply rules that have been learnt.</a:t>
            </a:r>
          </a:p>
          <a:p>
            <a:pPr marL="0" indent="0">
              <a:buNone/>
            </a:pPr>
            <a:endParaRPr lang="en-GB" sz="2400" dirty="0"/>
          </a:p>
          <a:p>
            <a:pPr marL="0" indent="0" algn="ctr">
              <a:buNone/>
            </a:pPr>
            <a:r>
              <a:rPr lang="en-GB" sz="2400" dirty="0"/>
              <a:t>Please support your child with learning and securing the common exception words found on our website.</a:t>
            </a:r>
          </a:p>
        </p:txBody>
      </p:sp>
      <p:pic>
        <p:nvPicPr>
          <p:cNvPr id="4" name="Picture 3">
            <a:extLst>
              <a:ext uri="{FF2B5EF4-FFF2-40B4-BE49-F238E27FC236}">
                <a16:creationId xmlns:a16="http://schemas.microsoft.com/office/drawing/2014/main" id="{327B3BA9-ABC5-4A86-5890-8E1A62411C80}"/>
              </a:ext>
            </a:extLst>
          </p:cNvPr>
          <p:cNvPicPr>
            <a:picLocks noChangeAspect="1"/>
          </p:cNvPicPr>
          <p:nvPr/>
        </p:nvPicPr>
        <p:blipFill>
          <a:blip r:embed="rId3"/>
          <a:stretch>
            <a:fillRect/>
          </a:stretch>
        </p:blipFill>
        <p:spPr>
          <a:xfrm>
            <a:off x="9453832" y="241298"/>
            <a:ext cx="2415952" cy="1721440"/>
          </a:xfrm>
          <a:prstGeom prst="rect">
            <a:avLst/>
          </a:prstGeom>
        </p:spPr>
      </p:pic>
      <p:pic>
        <p:nvPicPr>
          <p:cNvPr id="5" name="Picture 4">
            <a:extLst>
              <a:ext uri="{FF2B5EF4-FFF2-40B4-BE49-F238E27FC236}">
                <a16:creationId xmlns:a16="http://schemas.microsoft.com/office/drawing/2014/main" id="{75E0451A-339D-E246-2DB3-3E1A06B3E953}"/>
              </a:ext>
            </a:extLst>
          </p:cNvPr>
          <p:cNvPicPr>
            <a:picLocks noChangeAspect="1"/>
          </p:cNvPicPr>
          <p:nvPr/>
        </p:nvPicPr>
        <p:blipFill>
          <a:blip r:embed="rId4"/>
          <a:stretch>
            <a:fillRect/>
          </a:stretch>
        </p:blipFill>
        <p:spPr>
          <a:xfrm>
            <a:off x="195186" y="5146766"/>
            <a:ext cx="2279423" cy="1632856"/>
          </a:xfrm>
          <a:prstGeom prst="rect">
            <a:avLst/>
          </a:prstGeom>
        </p:spPr>
      </p:pic>
    </p:spTree>
    <p:extLst>
      <p:ext uri="{BB962C8B-B14F-4D97-AF65-F5344CB8AC3E}">
        <p14:creationId xmlns:p14="http://schemas.microsoft.com/office/powerpoint/2010/main" val="274483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FF13-238C-CD95-48D2-922C1031FDC2}"/>
              </a:ext>
            </a:extLst>
          </p:cNvPr>
          <p:cNvSpPr>
            <a:spLocks noGrp="1"/>
          </p:cNvSpPr>
          <p:nvPr>
            <p:ph type="title"/>
          </p:nvPr>
        </p:nvSpPr>
        <p:spPr>
          <a:xfrm>
            <a:off x="1687286" y="354145"/>
            <a:ext cx="3496008" cy="1280890"/>
          </a:xfrm>
        </p:spPr>
        <p:txBody>
          <a:bodyPr/>
          <a:lstStyle/>
          <a:p>
            <a:pPr algn="ctr"/>
            <a:r>
              <a:rPr lang="en-GB" b="1" dirty="0"/>
              <a:t>Reading</a:t>
            </a:r>
          </a:p>
        </p:txBody>
      </p:sp>
      <p:sp>
        <p:nvSpPr>
          <p:cNvPr id="3" name="Content Placeholder 2">
            <a:extLst>
              <a:ext uri="{FF2B5EF4-FFF2-40B4-BE49-F238E27FC236}">
                <a16:creationId xmlns:a16="http://schemas.microsoft.com/office/drawing/2014/main" id="{C2356E6B-CD3D-F6EB-278F-7DE2848CF47A}"/>
              </a:ext>
            </a:extLst>
          </p:cNvPr>
          <p:cNvSpPr>
            <a:spLocks noGrp="1"/>
          </p:cNvSpPr>
          <p:nvPr>
            <p:ph idx="1"/>
          </p:nvPr>
        </p:nvSpPr>
        <p:spPr>
          <a:xfrm>
            <a:off x="1687286" y="1360713"/>
            <a:ext cx="9817326" cy="5324171"/>
          </a:xfrm>
        </p:spPr>
        <p:txBody>
          <a:bodyPr>
            <a:normAutofit/>
          </a:bodyPr>
          <a:lstStyle/>
          <a:p>
            <a:r>
              <a:rPr lang="en-GB" sz="2400" dirty="0"/>
              <a:t>All pupils who have completed phonics have their ZPD reading ability and these will be assessed at the start of each term. </a:t>
            </a:r>
          </a:p>
          <a:p>
            <a:r>
              <a:rPr lang="en-GB" sz="2400" dirty="0"/>
              <a:t>Children need to be reading at least 5 times a week - please spend time listening to them or asking what they are reading about if they have read independently. </a:t>
            </a:r>
          </a:p>
          <a:p>
            <a:r>
              <a:rPr lang="en-GB" sz="2400" dirty="0"/>
              <a:t>Once a book is complete then a quiz must be done on Accelerated Reader.</a:t>
            </a:r>
          </a:p>
          <a:p>
            <a:r>
              <a:rPr lang="en-GB" sz="2400" dirty="0"/>
              <a:t>We will monitor this frequently to see how much pupils are reading. We will be in contact if we feel your child needs to increase the amount that they are reading.</a:t>
            </a:r>
          </a:p>
          <a:p>
            <a:r>
              <a:rPr lang="en-US" sz="2400" i="1" dirty="0"/>
              <a:t>*</a:t>
            </a:r>
            <a:r>
              <a:rPr lang="en-GB" sz="2400" i="1" dirty="0"/>
              <a:t>Those children who are continuing their phonics learning have group sessions daily. </a:t>
            </a:r>
          </a:p>
          <a:p>
            <a:endParaRPr lang="en-GB" sz="2400" dirty="0"/>
          </a:p>
        </p:txBody>
      </p:sp>
      <p:pic>
        <p:nvPicPr>
          <p:cNvPr id="1026" name="Picture 2" descr="Accelerated Reader - Teacher Resource Guide - LibGuides at St Clare's ...">
            <a:extLst>
              <a:ext uri="{FF2B5EF4-FFF2-40B4-BE49-F238E27FC236}">
                <a16:creationId xmlns:a16="http://schemas.microsoft.com/office/drawing/2014/main" id="{11CB6ACC-E56A-7738-583D-662A17305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897" y="255252"/>
            <a:ext cx="3496008" cy="92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7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9537-3851-3D37-3256-4B38592CAA26}"/>
              </a:ext>
            </a:extLst>
          </p:cNvPr>
          <p:cNvSpPr>
            <a:spLocks noGrp="1"/>
          </p:cNvSpPr>
          <p:nvPr>
            <p:ph type="title"/>
          </p:nvPr>
        </p:nvSpPr>
        <p:spPr>
          <a:xfrm>
            <a:off x="8173941" y="91373"/>
            <a:ext cx="4253022" cy="1021810"/>
          </a:xfrm>
        </p:spPr>
        <p:txBody>
          <a:bodyPr/>
          <a:lstStyle/>
          <a:p>
            <a:pPr algn="ctr"/>
            <a:r>
              <a:rPr lang="en-GB" b="1" dirty="0"/>
              <a:t>Homework </a:t>
            </a:r>
          </a:p>
        </p:txBody>
      </p:sp>
      <p:sp>
        <p:nvSpPr>
          <p:cNvPr id="3" name="Content Placeholder 2">
            <a:extLst>
              <a:ext uri="{FF2B5EF4-FFF2-40B4-BE49-F238E27FC236}">
                <a16:creationId xmlns:a16="http://schemas.microsoft.com/office/drawing/2014/main" id="{0F903862-3F22-A324-DF6D-359B52DA048F}"/>
              </a:ext>
            </a:extLst>
          </p:cNvPr>
          <p:cNvSpPr>
            <a:spLocks noGrp="1"/>
          </p:cNvSpPr>
          <p:nvPr>
            <p:ph idx="1"/>
          </p:nvPr>
        </p:nvSpPr>
        <p:spPr>
          <a:xfrm>
            <a:off x="1669773" y="898498"/>
            <a:ext cx="10288063" cy="5709035"/>
          </a:xfrm>
        </p:spPr>
        <p:txBody>
          <a:bodyPr>
            <a:normAutofit/>
          </a:bodyPr>
          <a:lstStyle/>
          <a:p>
            <a:pPr marL="0" indent="0">
              <a:buNone/>
            </a:pPr>
            <a:r>
              <a:rPr lang="en-US" b="1" dirty="0"/>
              <a:t>TT Rockstars</a:t>
            </a:r>
            <a:endParaRPr lang="en-US" dirty="0"/>
          </a:p>
          <a:p>
            <a:r>
              <a:rPr lang="en-US" dirty="0"/>
              <a:t>All pupils have a log in for TT Rockstars. Times tables are a key part to the </a:t>
            </a:r>
            <a:r>
              <a:rPr lang="en-US" dirty="0" err="1"/>
              <a:t>maths</a:t>
            </a:r>
            <a:r>
              <a:rPr lang="en-US" dirty="0"/>
              <a:t> curriculum in Year 3 &amp; 4. As pupils are tested on their recall of times tables in Year 4. We recommend at least 3 minutes a day in order to have an impact on their speed of recall.</a:t>
            </a:r>
          </a:p>
          <a:p>
            <a:r>
              <a:rPr lang="en-US" u="sng" dirty="0">
                <a:hlinkClick r:id="rId2"/>
              </a:rPr>
              <a:t>Times Tables Rock Stars: Play (ttrockstars.com)</a:t>
            </a:r>
            <a:endParaRPr lang="en-US" u="sng" dirty="0"/>
          </a:p>
          <a:p>
            <a:pPr marL="0" indent="0">
              <a:buNone/>
            </a:pPr>
            <a:endParaRPr lang="en-US" dirty="0"/>
          </a:p>
          <a:p>
            <a:r>
              <a:rPr lang="en-US" b="1" dirty="0"/>
              <a:t>Reading</a:t>
            </a:r>
            <a:endParaRPr lang="en-US" dirty="0"/>
          </a:p>
          <a:p>
            <a:r>
              <a:rPr lang="en-US" dirty="0"/>
              <a:t>Although your child will be taught to read at school, you can have a huge impact on their reading journey by continuing their practice at home. Children will bring home a book that is based on their reading ability. We expect children to read at least 5 times a week. Once your child has completed a book, they will need to complete a quiz on Accelerated Reader. We will monitor the amount of words your child has read as well as their understanding of the text frequently. Children will be given stickers once they have completed quizzes and keep these as record of their reading throughout the year. Pupils have the log in and the link is as follows:</a:t>
            </a:r>
          </a:p>
          <a:p>
            <a:r>
              <a:rPr lang="en-US" u="sng" dirty="0">
                <a:hlinkClick r:id="rId3"/>
              </a:rPr>
              <a:t>Renaissance Learning Login</a:t>
            </a:r>
            <a:endParaRPr lang="en-US" dirty="0"/>
          </a:p>
          <a:p>
            <a:endParaRPr lang="en-GB" sz="2000" dirty="0"/>
          </a:p>
        </p:txBody>
      </p:sp>
      <p:pic>
        <p:nvPicPr>
          <p:cNvPr id="5" name="Picture 4">
            <a:extLst>
              <a:ext uri="{FF2B5EF4-FFF2-40B4-BE49-F238E27FC236}">
                <a16:creationId xmlns:a16="http://schemas.microsoft.com/office/drawing/2014/main" id="{754AC1C5-E43E-8789-2546-96E52691B36D}"/>
              </a:ext>
            </a:extLst>
          </p:cNvPr>
          <p:cNvPicPr>
            <a:picLocks noChangeAspect="1"/>
          </p:cNvPicPr>
          <p:nvPr/>
        </p:nvPicPr>
        <p:blipFill>
          <a:blip r:embed="rId4"/>
          <a:stretch>
            <a:fillRect/>
          </a:stretch>
        </p:blipFill>
        <p:spPr>
          <a:xfrm>
            <a:off x="7540491" y="2278465"/>
            <a:ext cx="3569702" cy="1021810"/>
          </a:xfrm>
          <a:prstGeom prst="rect">
            <a:avLst/>
          </a:prstGeom>
        </p:spPr>
      </p:pic>
    </p:spTree>
    <p:extLst>
      <p:ext uri="{BB962C8B-B14F-4D97-AF65-F5344CB8AC3E}">
        <p14:creationId xmlns:p14="http://schemas.microsoft.com/office/powerpoint/2010/main" val="106491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9982-1991-72E4-207F-022166D96093}"/>
              </a:ext>
            </a:extLst>
          </p:cNvPr>
          <p:cNvSpPr>
            <a:spLocks noGrp="1"/>
          </p:cNvSpPr>
          <p:nvPr>
            <p:ph type="title"/>
          </p:nvPr>
        </p:nvSpPr>
        <p:spPr/>
        <p:txBody>
          <a:bodyPr/>
          <a:lstStyle/>
          <a:p>
            <a:r>
              <a:rPr lang="en-GB" b="1" dirty="0"/>
              <a:t>PE- Friday</a:t>
            </a:r>
          </a:p>
        </p:txBody>
      </p:sp>
      <p:sp>
        <p:nvSpPr>
          <p:cNvPr id="3" name="Content Placeholder 2">
            <a:extLst>
              <a:ext uri="{FF2B5EF4-FFF2-40B4-BE49-F238E27FC236}">
                <a16:creationId xmlns:a16="http://schemas.microsoft.com/office/drawing/2014/main" id="{B5304218-1FC2-2D8A-A730-801B09665B72}"/>
              </a:ext>
            </a:extLst>
          </p:cNvPr>
          <p:cNvSpPr>
            <a:spLocks noGrp="1"/>
          </p:cNvSpPr>
          <p:nvPr>
            <p:ph idx="1"/>
          </p:nvPr>
        </p:nvSpPr>
        <p:spPr>
          <a:xfrm>
            <a:off x="2684628" y="1335821"/>
            <a:ext cx="8915400" cy="3450204"/>
          </a:xfrm>
        </p:spPr>
        <p:txBody>
          <a:bodyPr>
            <a:normAutofit/>
          </a:bodyPr>
          <a:lstStyle/>
          <a:p>
            <a:pPr marL="0" indent="0">
              <a:buNone/>
            </a:pPr>
            <a:r>
              <a:rPr lang="en-US" sz="2800" dirty="0"/>
              <a:t>We ask that all children have an appropriate pair of outdoor shoes in school for extra PE sessions and other outdoor learning. Children will need to come into school wearing different shoes from the ones that they wear for PE. This is to ensure that children are not brining mud through the school when PE has been completed on a wet field. </a:t>
            </a:r>
          </a:p>
        </p:txBody>
      </p:sp>
      <p:sp>
        <p:nvSpPr>
          <p:cNvPr id="5" name="TextBox 4">
            <a:extLst>
              <a:ext uri="{FF2B5EF4-FFF2-40B4-BE49-F238E27FC236}">
                <a16:creationId xmlns:a16="http://schemas.microsoft.com/office/drawing/2014/main" id="{F7295A68-374E-D68E-9605-7E70CCD90D8E}"/>
              </a:ext>
            </a:extLst>
          </p:cNvPr>
          <p:cNvSpPr txBox="1"/>
          <p:nvPr/>
        </p:nvSpPr>
        <p:spPr>
          <a:xfrm>
            <a:off x="4484537" y="4850344"/>
            <a:ext cx="8639091" cy="1815882"/>
          </a:xfrm>
          <a:prstGeom prst="rect">
            <a:avLst/>
          </a:prstGeom>
          <a:noFill/>
        </p:spPr>
        <p:txBody>
          <a:bodyPr wrap="square">
            <a:spAutoFit/>
          </a:bodyPr>
          <a:lstStyle/>
          <a:p>
            <a:pPr algn="l">
              <a:buNone/>
            </a:pPr>
            <a:r>
              <a:rPr lang="en-US" sz="2800" b="1" i="1" dirty="0">
                <a:solidFill>
                  <a:srgbClr val="212529"/>
                </a:solidFill>
                <a:effectLst/>
                <a:latin typeface="Montserrat" panose="00000500000000000000" pitchFamily="2" charset="0"/>
              </a:rPr>
              <a:t>Kit for PE </a:t>
            </a:r>
            <a:endParaRPr lang="en-US" sz="2800" b="0" i="0" dirty="0">
              <a:solidFill>
                <a:srgbClr val="212529"/>
              </a:solidFill>
              <a:effectLst/>
              <a:latin typeface="Montserrat" panose="00000500000000000000" pitchFamily="2" charset="0"/>
            </a:endParaRPr>
          </a:p>
          <a:p>
            <a:pPr algn="l">
              <a:buNone/>
            </a:pPr>
            <a:r>
              <a:rPr lang="en-US" sz="2800" b="0" i="0" dirty="0">
                <a:solidFill>
                  <a:srgbClr val="212529"/>
                </a:solidFill>
                <a:effectLst/>
                <a:latin typeface="Montserrat" panose="00000500000000000000" pitchFamily="2" charset="0"/>
              </a:rPr>
              <a:t>White t-shirt/house t-shirt/house hoodie</a:t>
            </a:r>
          </a:p>
          <a:p>
            <a:pPr algn="l">
              <a:buNone/>
            </a:pPr>
            <a:r>
              <a:rPr lang="en-US" sz="2800" b="0" i="0" dirty="0">
                <a:solidFill>
                  <a:srgbClr val="212529"/>
                </a:solidFill>
                <a:effectLst/>
                <a:latin typeface="Montserrat" panose="00000500000000000000" pitchFamily="2" charset="0"/>
              </a:rPr>
              <a:t>Black joggers/black leggings/black shorts</a:t>
            </a:r>
          </a:p>
          <a:p>
            <a:pPr algn="l">
              <a:buNone/>
            </a:pPr>
            <a:r>
              <a:rPr lang="en-US" sz="2800" b="0" i="0" dirty="0">
                <a:solidFill>
                  <a:srgbClr val="212529"/>
                </a:solidFill>
                <a:effectLst/>
                <a:latin typeface="Montserrat" panose="00000500000000000000" pitchFamily="2" charset="0"/>
              </a:rPr>
              <a:t>Trainers/pumps  </a:t>
            </a:r>
          </a:p>
        </p:txBody>
      </p:sp>
      <p:pic>
        <p:nvPicPr>
          <p:cNvPr id="2052" name="Picture 4" descr="Physical Education - Lakeside School">
            <a:extLst>
              <a:ext uri="{FF2B5EF4-FFF2-40B4-BE49-F238E27FC236}">
                <a16:creationId xmlns:a16="http://schemas.microsoft.com/office/drawing/2014/main" id="{601F7CE9-90CA-32D3-ADEE-C37932D09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5" t="23121" r="8957" b="9633"/>
          <a:stretch>
            <a:fillRect/>
          </a:stretch>
        </p:blipFill>
        <p:spPr bwMode="auto">
          <a:xfrm>
            <a:off x="591972" y="4510155"/>
            <a:ext cx="3496716" cy="202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0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FB3E-AD03-6CC8-3FFF-D30FE3DF347D}"/>
              </a:ext>
            </a:extLst>
          </p:cNvPr>
          <p:cNvSpPr>
            <a:spLocks noGrp="1"/>
          </p:cNvSpPr>
          <p:nvPr>
            <p:ph type="title"/>
          </p:nvPr>
        </p:nvSpPr>
        <p:spPr>
          <a:xfrm>
            <a:off x="1640157" y="487044"/>
            <a:ext cx="6522238" cy="1280890"/>
          </a:xfrm>
        </p:spPr>
        <p:txBody>
          <a:bodyPr/>
          <a:lstStyle/>
          <a:p>
            <a:pPr algn="ctr"/>
            <a:r>
              <a:rPr lang="en-GB" b="1" dirty="0"/>
              <a:t>Forest School</a:t>
            </a:r>
          </a:p>
        </p:txBody>
      </p:sp>
      <p:sp>
        <p:nvSpPr>
          <p:cNvPr id="3" name="Content Placeholder 2">
            <a:extLst>
              <a:ext uri="{FF2B5EF4-FFF2-40B4-BE49-F238E27FC236}">
                <a16:creationId xmlns:a16="http://schemas.microsoft.com/office/drawing/2014/main" id="{89534EFE-2186-4673-57EA-D4E89923F4EF}"/>
              </a:ext>
            </a:extLst>
          </p:cNvPr>
          <p:cNvSpPr>
            <a:spLocks noGrp="1"/>
          </p:cNvSpPr>
          <p:nvPr>
            <p:ph idx="1"/>
          </p:nvPr>
        </p:nvSpPr>
        <p:spPr>
          <a:xfrm>
            <a:off x="3108960" y="3172570"/>
            <a:ext cx="8529665" cy="3366344"/>
          </a:xfrm>
        </p:spPr>
        <p:txBody>
          <a:bodyPr>
            <a:normAutofit/>
          </a:bodyPr>
          <a:lstStyle/>
          <a:p>
            <a:r>
              <a:rPr lang="en-GB" sz="4000" dirty="0"/>
              <a:t>Year 3 will access Forest School sessions down in the woodland environment this year.</a:t>
            </a:r>
          </a:p>
          <a:p>
            <a:pPr marL="0" indent="0">
              <a:buNone/>
            </a:pPr>
            <a:endParaRPr lang="en-GB" sz="4000" dirty="0"/>
          </a:p>
          <a:p>
            <a:pPr marL="0" indent="0">
              <a:buNone/>
            </a:pPr>
            <a:endParaRPr lang="en-GB" sz="4000" dirty="0"/>
          </a:p>
        </p:txBody>
      </p:sp>
      <p:pic>
        <p:nvPicPr>
          <p:cNvPr id="5" name="Picture 4">
            <a:extLst>
              <a:ext uri="{FF2B5EF4-FFF2-40B4-BE49-F238E27FC236}">
                <a16:creationId xmlns:a16="http://schemas.microsoft.com/office/drawing/2014/main" id="{0C5F60FC-A446-4F5E-AC99-350C9E019711}"/>
              </a:ext>
            </a:extLst>
          </p:cNvPr>
          <p:cNvPicPr>
            <a:picLocks noChangeAspect="1"/>
          </p:cNvPicPr>
          <p:nvPr/>
        </p:nvPicPr>
        <p:blipFill>
          <a:blip r:embed="rId2"/>
          <a:stretch>
            <a:fillRect/>
          </a:stretch>
        </p:blipFill>
        <p:spPr>
          <a:xfrm>
            <a:off x="7104771" y="550799"/>
            <a:ext cx="4533854" cy="2274248"/>
          </a:xfrm>
          <a:prstGeom prst="rect">
            <a:avLst/>
          </a:prstGeom>
        </p:spPr>
      </p:pic>
    </p:spTree>
    <p:extLst>
      <p:ext uri="{BB962C8B-B14F-4D97-AF65-F5344CB8AC3E}">
        <p14:creationId xmlns:p14="http://schemas.microsoft.com/office/powerpoint/2010/main" val="125868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FB3E-AD03-6CC8-3FFF-D30FE3DF347D}"/>
              </a:ext>
            </a:extLst>
          </p:cNvPr>
          <p:cNvSpPr>
            <a:spLocks noGrp="1"/>
          </p:cNvSpPr>
          <p:nvPr>
            <p:ph type="title"/>
          </p:nvPr>
        </p:nvSpPr>
        <p:spPr>
          <a:xfrm>
            <a:off x="844745" y="637965"/>
            <a:ext cx="8911687" cy="1280890"/>
          </a:xfrm>
        </p:spPr>
        <p:txBody>
          <a:bodyPr/>
          <a:lstStyle/>
          <a:p>
            <a:pPr algn="ctr"/>
            <a:r>
              <a:rPr lang="en-GB" b="1" dirty="0"/>
              <a:t>Swimming</a:t>
            </a:r>
          </a:p>
        </p:txBody>
      </p:sp>
      <p:sp>
        <p:nvSpPr>
          <p:cNvPr id="3" name="Content Placeholder 2">
            <a:extLst>
              <a:ext uri="{FF2B5EF4-FFF2-40B4-BE49-F238E27FC236}">
                <a16:creationId xmlns:a16="http://schemas.microsoft.com/office/drawing/2014/main" id="{89534EFE-2186-4673-57EA-D4E89923F4EF}"/>
              </a:ext>
            </a:extLst>
          </p:cNvPr>
          <p:cNvSpPr>
            <a:spLocks noGrp="1"/>
          </p:cNvSpPr>
          <p:nvPr>
            <p:ph idx="1"/>
          </p:nvPr>
        </p:nvSpPr>
        <p:spPr>
          <a:xfrm>
            <a:off x="2284412" y="2100943"/>
            <a:ext cx="4987245" cy="3777622"/>
          </a:xfrm>
        </p:spPr>
        <p:txBody>
          <a:bodyPr>
            <a:normAutofit/>
          </a:bodyPr>
          <a:lstStyle/>
          <a:p>
            <a:r>
              <a:rPr lang="en-GB" sz="2800" dirty="0"/>
              <a:t>Year 3 will have swimming sessions in June.</a:t>
            </a:r>
          </a:p>
          <a:p>
            <a:r>
              <a:rPr lang="en-GB" sz="2800" dirty="0"/>
              <a:t>Pool on site as it was last year.</a:t>
            </a:r>
          </a:p>
          <a:p>
            <a:r>
              <a:rPr lang="en-GB" sz="2800" dirty="0"/>
              <a:t>Details will be sent nearer the time.</a:t>
            </a:r>
          </a:p>
        </p:txBody>
      </p:sp>
      <p:pic>
        <p:nvPicPr>
          <p:cNvPr id="9" name="Picture 8">
            <a:extLst>
              <a:ext uri="{FF2B5EF4-FFF2-40B4-BE49-F238E27FC236}">
                <a16:creationId xmlns:a16="http://schemas.microsoft.com/office/drawing/2014/main" id="{ACAD24AC-93D4-60C2-B492-70B189C29ADF}"/>
              </a:ext>
            </a:extLst>
          </p:cNvPr>
          <p:cNvPicPr>
            <a:picLocks noChangeAspect="1"/>
          </p:cNvPicPr>
          <p:nvPr/>
        </p:nvPicPr>
        <p:blipFill>
          <a:blip r:embed="rId2"/>
          <a:stretch>
            <a:fillRect/>
          </a:stretch>
        </p:blipFill>
        <p:spPr>
          <a:xfrm>
            <a:off x="7797637" y="2532079"/>
            <a:ext cx="3656331" cy="2224977"/>
          </a:xfrm>
          <a:prstGeom prst="rect">
            <a:avLst/>
          </a:prstGeom>
        </p:spPr>
      </p:pic>
    </p:spTree>
    <p:extLst>
      <p:ext uri="{BB962C8B-B14F-4D97-AF65-F5344CB8AC3E}">
        <p14:creationId xmlns:p14="http://schemas.microsoft.com/office/powerpoint/2010/main" val="232969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8DE8-9E84-539C-8640-4202A6F89FEB}"/>
              </a:ext>
            </a:extLst>
          </p:cNvPr>
          <p:cNvSpPr>
            <a:spLocks noGrp="1"/>
          </p:cNvSpPr>
          <p:nvPr>
            <p:ph type="title"/>
          </p:nvPr>
        </p:nvSpPr>
        <p:spPr/>
        <p:txBody>
          <a:bodyPr/>
          <a:lstStyle/>
          <a:p>
            <a:pPr algn="ctr"/>
            <a:r>
              <a:rPr lang="en-GB" b="1" dirty="0"/>
              <a:t>Communication</a:t>
            </a:r>
          </a:p>
        </p:txBody>
      </p:sp>
      <p:sp>
        <p:nvSpPr>
          <p:cNvPr id="3" name="Content Placeholder 2">
            <a:extLst>
              <a:ext uri="{FF2B5EF4-FFF2-40B4-BE49-F238E27FC236}">
                <a16:creationId xmlns:a16="http://schemas.microsoft.com/office/drawing/2014/main" id="{465C5D46-D0DF-417F-BBE1-B25DAD3C4E77}"/>
              </a:ext>
            </a:extLst>
          </p:cNvPr>
          <p:cNvSpPr>
            <a:spLocks noGrp="1"/>
          </p:cNvSpPr>
          <p:nvPr>
            <p:ph idx="1"/>
          </p:nvPr>
        </p:nvSpPr>
        <p:spPr>
          <a:xfrm>
            <a:off x="2700530" y="1815546"/>
            <a:ext cx="8915400" cy="4243347"/>
          </a:xfrm>
        </p:spPr>
        <p:txBody>
          <a:bodyPr>
            <a:normAutofit lnSpcReduction="10000"/>
          </a:bodyPr>
          <a:lstStyle/>
          <a:p>
            <a:r>
              <a:rPr lang="en-GB" sz="2400" dirty="0"/>
              <a:t>It is easier for us to speak at the end of a school day as mornings are used to ensure the pupils are in school and settled. Please just ask if it is something quick that you need to discuss with us. </a:t>
            </a:r>
          </a:p>
          <a:p>
            <a:r>
              <a:rPr lang="en-GB" sz="2400" dirty="0"/>
              <a:t>If communication can be emailed, then please send this via the office and they will forward to the appropriate member of staff. Please allow two working days for a response. </a:t>
            </a:r>
          </a:p>
          <a:p>
            <a:pPr marL="0" indent="0" algn="ctr">
              <a:buNone/>
            </a:pPr>
            <a:r>
              <a:rPr lang="en-GB" sz="2400" dirty="0">
                <a:hlinkClick r:id="rId2"/>
              </a:rPr>
              <a:t>office@wheelock.cheshire.sch.uk</a:t>
            </a:r>
            <a:endParaRPr lang="en-GB" sz="2400" dirty="0"/>
          </a:p>
          <a:p>
            <a:pPr marL="0" indent="0" algn="ctr">
              <a:buNone/>
            </a:pPr>
            <a:endParaRPr lang="en-GB" sz="2400" dirty="0"/>
          </a:p>
          <a:p>
            <a:r>
              <a:rPr lang="en-GB" sz="2400" dirty="0"/>
              <a:t>If it is urgent then please contact the office via phone.</a:t>
            </a:r>
          </a:p>
          <a:p>
            <a:pPr marL="0" indent="0" algn="ctr">
              <a:buNone/>
            </a:pPr>
            <a:endParaRPr lang="en-GB" sz="2400" dirty="0"/>
          </a:p>
          <a:p>
            <a:endParaRPr lang="en-GB" sz="2400" dirty="0"/>
          </a:p>
        </p:txBody>
      </p:sp>
    </p:spTree>
    <p:extLst>
      <p:ext uri="{BB962C8B-B14F-4D97-AF65-F5344CB8AC3E}">
        <p14:creationId xmlns:p14="http://schemas.microsoft.com/office/powerpoint/2010/main" val="46489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0FF7-F42B-DC5F-8E09-703D38D1E047}"/>
              </a:ext>
            </a:extLst>
          </p:cNvPr>
          <p:cNvSpPr>
            <a:spLocks noGrp="1"/>
          </p:cNvSpPr>
          <p:nvPr>
            <p:ph type="title"/>
          </p:nvPr>
        </p:nvSpPr>
        <p:spPr>
          <a:xfrm>
            <a:off x="2081296" y="5021939"/>
            <a:ext cx="8911687" cy="1280890"/>
          </a:xfrm>
        </p:spPr>
        <p:txBody>
          <a:bodyPr/>
          <a:lstStyle/>
          <a:p>
            <a:pPr algn="ctr"/>
            <a:r>
              <a:rPr lang="en-GB" b="1" dirty="0"/>
              <a:t>Thank you for listening.</a:t>
            </a:r>
          </a:p>
        </p:txBody>
      </p:sp>
      <p:pic>
        <p:nvPicPr>
          <p:cNvPr id="4098" name="Picture 2" descr="Image result for any questions">
            <a:extLst>
              <a:ext uri="{FF2B5EF4-FFF2-40B4-BE49-F238E27FC236}">
                <a16:creationId xmlns:a16="http://schemas.microsoft.com/office/drawing/2014/main" id="{3DAE7EDF-A7A3-839B-92B2-808EC5313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036" y="402772"/>
            <a:ext cx="5821136" cy="422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25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7ADAF-E108-6602-FCDD-137EC9D2A775}"/>
              </a:ext>
            </a:extLst>
          </p:cNvPr>
          <p:cNvSpPr>
            <a:spLocks noGrp="1"/>
          </p:cNvSpPr>
          <p:nvPr>
            <p:ph type="title"/>
          </p:nvPr>
        </p:nvSpPr>
        <p:spPr>
          <a:xfrm>
            <a:off x="649224" y="645106"/>
            <a:ext cx="3650279" cy="1259894"/>
          </a:xfrm>
        </p:spPr>
        <p:txBody>
          <a:bodyPr>
            <a:normAutofit/>
          </a:bodyPr>
          <a:lstStyle/>
          <a:p>
            <a:r>
              <a:rPr lang="en-GB" b="1" dirty="0"/>
              <a:t>Year 3 Team</a:t>
            </a:r>
            <a:endParaRPr lang="en-GB" b="1"/>
          </a:p>
        </p:txBody>
      </p:sp>
      <p:sp>
        <p:nvSpPr>
          <p:cNvPr id="3081" name="Rectangle 308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A06437C9-FC70-9978-D0D9-81B8DCCF2596}"/>
              </a:ext>
            </a:extLst>
          </p:cNvPr>
          <p:cNvSpPr>
            <a:spLocks noGrp="1"/>
          </p:cNvSpPr>
          <p:nvPr>
            <p:ph idx="1"/>
          </p:nvPr>
        </p:nvSpPr>
        <p:spPr>
          <a:xfrm>
            <a:off x="649225" y="1415332"/>
            <a:ext cx="4463464" cy="5351228"/>
          </a:xfrm>
        </p:spPr>
        <p:txBody>
          <a:bodyPr>
            <a:normAutofit/>
          </a:bodyPr>
          <a:lstStyle/>
          <a:p>
            <a:r>
              <a:rPr lang="en-GB" sz="2400" b="1" dirty="0">
                <a:highlight>
                  <a:srgbClr val="FFFF00"/>
                </a:highlight>
              </a:rPr>
              <a:t>Miss Wilkins/Mrs Lewis</a:t>
            </a:r>
            <a:r>
              <a:rPr lang="en-GB" sz="2400" dirty="0"/>
              <a:t>– class teacher of </a:t>
            </a:r>
            <a:r>
              <a:rPr lang="en-GB" sz="2400" b="1" dirty="0">
                <a:highlight>
                  <a:srgbClr val="FFFF00"/>
                </a:highlight>
              </a:rPr>
              <a:t>Moorhens</a:t>
            </a:r>
          </a:p>
          <a:p>
            <a:r>
              <a:rPr lang="en-GB" sz="2400" b="1" dirty="0">
                <a:highlight>
                  <a:srgbClr val="FFFF00"/>
                </a:highlight>
              </a:rPr>
              <a:t>Mrs Warburton</a:t>
            </a:r>
            <a:r>
              <a:rPr lang="en-GB" sz="2400" dirty="0"/>
              <a:t>– class teacher of </a:t>
            </a:r>
            <a:r>
              <a:rPr lang="en-GB" sz="2400" b="1" dirty="0">
                <a:highlight>
                  <a:srgbClr val="FFFF00"/>
                </a:highlight>
              </a:rPr>
              <a:t>Sandpipers</a:t>
            </a:r>
          </a:p>
          <a:p>
            <a:endParaRPr lang="en-GB" sz="2400" dirty="0"/>
          </a:p>
          <a:p>
            <a:r>
              <a:rPr lang="en-GB" sz="2400" dirty="0"/>
              <a:t>Miss Wood– support</a:t>
            </a:r>
          </a:p>
          <a:p>
            <a:r>
              <a:rPr lang="en-GB" sz="2400" dirty="0"/>
              <a:t>Mrs Moses– support</a:t>
            </a:r>
          </a:p>
          <a:p>
            <a:r>
              <a:rPr lang="en-GB" sz="2400" dirty="0"/>
              <a:t>Miss Camm– support</a:t>
            </a:r>
          </a:p>
          <a:p>
            <a:r>
              <a:rPr lang="en-GB" sz="2400" dirty="0"/>
              <a:t>Mrs Goode– support</a:t>
            </a:r>
          </a:p>
          <a:p>
            <a:r>
              <a:rPr lang="en-US" sz="2400" dirty="0"/>
              <a:t> </a:t>
            </a:r>
            <a:r>
              <a:rPr lang="en-US" sz="2400" dirty="0" err="1"/>
              <a:t>Mrs</a:t>
            </a:r>
            <a:r>
              <a:rPr lang="en-US" sz="2400" dirty="0"/>
              <a:t> Capewell- support</a:t>
            </a:r>
            <a:endParaRPr lang="en-GB" sz="2400" dirty="0"/>
          </a:p>
          <a:p>
            <a:pPr marL="0" indent="0">
              <a:buNone/>
            </a:pPr>
            <a:endParaRPr lang="en-GB" dirty="0"/>
          </a:p>
        </p:txBody>
      </p:sp>
      <p:pic>
        <p:nvPicPr>
          <p:cNvPr id="3074" name="Picture 2" descr="Colorful squares with letters in different colors&#10;&#10;AI-generated content may be incorrect.">
            <a:extLst>
              <a:ext uri="{FF2B5EF4-FFF2-40B4-BE49-F238E27FC236}">
                <a16:creationId xmlns:a16="http://schemas.microsoft.com/office/drawing/2014/main" id="{0E035FC0-5A7C-C2E5-DCBB-8C005BF22F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34228" y="2632803"/>
            <a:ext cx="6953577" cy="2555438"/>
          </a:xfrm>
          <a:prstGeom prst="rect">
            <a:avLst/>
          </a:prstGeom>
          <a:noFill/>
          <a:extLst>
            <a:ext uri="{909E8E84-426E-40DD-AFC4-6F175D3DCCD1}">
              <a14:hiddenFill xmlns:a14="http://schemas.microsoft.com/office/drawing/2010/main">
                <a:solidFill>
                  <a:srgbClr val="FFFFFF"/>
                </a:solidFill>
              </a14:hiddenFill>
            </a:ext>
          </a:extLst>
        </p:spPr>
      </p:pic>
      <p:sp>
        <p:nvSpPr>
          <p:cNvPr id="308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54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9747-E019-7FAD-3243-C58874C002ED}"/>
              </a:ext>
            </a:extLst>
          </p:cNvPr>
          <p:cNvSpPr>
            <a:spLocks noGrp="1"/>
          </p:cNvSpPr>
          <p:nvPr>
            <p:ph type="title"/>
          </p:nvPr>
        </p:nvSpPr>
        <p:spPr/>
        <p:txBody>
          <a:bodyPr/>
          <a:lstStyle/>
          <a:p>
            <a:pPr algn="ctr"/>
            <a:r>
              <a:rPr lang="en-GB" b="1" dirty="0"/>
              <a:t>Our Vision and Values</a:t>
            </a:r>
          </a:p>
        </p:txBody>
      </p:sp>
      <p:sp>
        <p:nvSpPr>
          <p:cNvPr id="3" name="Content Placeholder 2">
            <a:extLst>
              <a:ext uri="{FF2B5EF4-FFF2-40B4-BE49-F238E27FC236}">
                <a16:creationId xmlns:a16="http://schemas.microsoft.com/office/drawing/2014/main" id="{A8265C47-0145-E839-110A-411A5CCC573A}"/>
              </a:ext>
            </a:extLst>
          </p:cNvPr>
          <p:cNvSpPr>
            <a:spLocks noGrp="1"/>
          </p:cNvSpPr>
          <p:nvPr>
            <p:ph idx="1"/>
          </p:nvPr>
        </p:nvSpPr>
        <p:spPr>
          <a:xfrm>
            <a:off x="1763486" y="2133600"/>
            <a:ext cx="9741126" cy="3777622"/>
          </a:xfrm>
        </p:spPr>
        <p:txBody>
          <a:bodyPr/>
          <a:lstStyle/>
          <a:p>
            <a:pPr algn="ctr"/>
            <a:r>
              <a:rPr lang="en-US" sz="2400" b="0" i="0" dirty="0">
                <a:solidFill>
                  <a:srgbClr val="212529"/>
                </a:solidFill>
                <a:effectLst/>
                <a:latin typeface="Montserrat" panose="020F0502020204030204" pitchFamily="2" charset="0"/>
              </a:rPr>
              <a:t>Children at Wheelock are taught to believe in themselves.</a:t>
            </a:r>
          </a:p>
          <a:p>
            <a:pPr algn="ctr"/>
            <a:r>
              <a:rPr lang="en-US" sz="2400" b="0" i="0" dirty="0">
                <a:solidFill>
                  <a:srgbClr val="212529"/>
                </a:solidFill>
                <a:effectLst/>
                <a:latin typeface="Montserrat" panose="020F0502020204030204" pitchFamily="2" charset="0"/>
              </a:rPr>
              <a:t>Children at Wheelock belong to an inclusive community where all are treated fairly.</a:t>
            </a:r>
          </a:p>
          <a:p>
            <a:pPr algn="ctr"/>
            <a:r>
              <a:rPr lang="en-US" sz="2400" b="0" i="0" dirty="0">
                <a:solidFill>
                  <a:srgbClr val="212529"/>
                </a:solidFill>
                <a:effectLst/>
                <a:latin typeface="Montserrat" panose="020F0502020204030204" pitchFamily="2" charset="0"/>
              </a:rPr>
              <a:t>Being kind is central to everything that we do at Wheelock.</a:t>
            </a:r>
          </a:p>
          <a:p>
            <a:pPr marL="0" indent="0" algn="ctr">
              <a:buNone/>
            </a:pPr>
            <a:r>
              <a:rPr lang="en-US" sz="2400" b="0" i="0" dirty="0">
                <a:solidFill>
                  <a:srgbClr val="212529"/>
                </a:solidFill>
                <a:effectLst/>
                <a:latin typeface="Montserrat" panose="020F0502020204030204" pitchFamily="2" charset="0"/>
              </a:rPr>
              <a:t> </a:t>
            </a:r>
          </a:p>
          <a:p>
            <a:pPr marL="0" indent="0" algn="ctr">
              <a:buNone/>
            </a:pPr>
            <a:r>
              <a:rPr lang="en-US" sz="4000" b="1" i="0" dirty="0">
                <a:solidFill>
                  <a:srgbClr val="F1C40F"/>
                </a:solidFill>
                <a:effectLst/>
                <a:latin typeface="Modern No. 20" panose="02070704070505020303" pitchFamily="18" charset="0"/>
              </a:rPr>
              <a:t>Believe     Belong    Be kind</a:t>
            </a:r>
            <a:endParaRPr lang="en-US" sz="4000" b="1" i="0" dirty="0">
              <a:solidFill>
                <a:srgbClr val="212529"/>
              </a:solidFill>
              <a:effectLst/>
              <a:latin typeface="Modern No. 20" panose="02070704070505020303" pitchFamily="18" charset="0"/>
            </a:endParaRPr>
          </a:p>
          <a:p>
            <a:endParaRPr lang="en-GB" dirty="0"/>
          </a:p>
        </p:txBody>
      </p:sp>
      <p:pic>
        <p:nvPicPr>
          <p:cNvPr id="2050" name="Picture 2" descr="Image result for bee clipart">
            <a:extLst>
              <a:ext uri="{FF2B5EF4-FFF2-40B4-BE49-F238E27FC236}">
                <a16:creationId xmlns:a16="http://schemas.microsoft.com/office/drawing/2014/main" id="{AE5A4EF9-179C-00EB-0347-03BC55462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774" y="4615543"/>
            <a:ext cx="1870302" cy="187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3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DF51-AB15-7116-73AF-5E480EC4B5B6}"/>
              </a:ext>
            </a:extLst>
          </p:cNvPr>
          <p:cNvSpPr>
            <a:spLocks noGrp="1"/>
          </p:cNvSpPr>
          <p:nvPr>
            <p:ph type="title"/>
          </p:nvPr>
        </p:nvSpPr>
        <p:spPr/>
        <p:txBody>
          <a:bodyPr/>
          <a:lstStyle/>
          <a:p>
            <a:pPr algn="ctr"/>
            <a:r>
              <a:rPr lang="en-GB" b="1" dirty="0"/>
              <a:t>Learning behaviours </a:t>
            </a:r>
          </a:p>
        </p:txBody>
      </p:sp>
      <p:pic>
        <p:nvPicPr>
          <p:cNvPr id="4" name="Picture 3">
            <a:extLst>
              <a:ext uri="{FF2B5EF4-FFF2-40B4-BE49-F238E27FC236}">
                <a16:creationId xmlns:a16="http://schemas.microsoft.com/office/drawing/2014/main" id="{675C0D4E-1CD0-4E95-87DA-2B40212D4FDB}"/>
              </a:ext>
            </a:extLst>
          </p:cNvPr>
          <p:cNvPicPr>
            <a:picLocks noChangeAspect="1"/>
          </p:cNvPicPr>
          <p:nvPr/>
        </p:nvPicPr>
        <p:blipFill rotWithShape="1">
          <a:blip r:embed="rId3"/>
          <a:srcRect l="61024" t="19199" r="12201" b="19201"/>
          <a:stretch/>
        </p:blipFill>
        <p:spPr>
          <a:xfrm>
            <a:off x="3650426" y="1731310"/>
            <a:ext cx="6458689" cy="4179155"/>
          </a:xfrm>
          <a:prstGeom prst="rect">
            <a:avLst/>
          </a:prstGeom>
        </p:spPr>
      </p:pic>
    </p:spTree>
    <p:extLst>
      <p:ext uri="{BB962C8B-B14F-4D97-AF65-F5344CB8AC3E}">
        <p14:creationId xmlns:p14="http://schemas.microsoft.com/office/powerpoint/2010/main" val="417401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080C-D831-DEAB-9350-C94DA0591A55}"/>
              </a:ext>
            </a:extLst>
          </p:cNvPr>
          <p:cNvSpPr>
            <a:spLocks noGrp="1"/>
          </p:cNvSpPr>
          <p:nvPr>
            <p:ph type="title"/>
          </p:nvPr>
        </p:nvSpPr>
        <p:spPr>
          <a:xfrm>
            <a:off x="2095491" y="170567"/>
            <a:ext cx="8911687" cy="1280890"/>
          </a:xfrm>
        </p:spPr>
        <p:txBody>
          <a:bodyPr/>
          <a:lstStyle/>
          <a:p>
            <a:r>
              <a:rPr lang="en-GB" b="1" dirty="0"/>
              <a:t>Curriculum coverage</a:t>
            </a:r>
          </a:p>
        </p:txBody>
      </p:sp>
      <p:pic>
        <p:nvPicPr>
          <p:cNvPr id="5" name="Picture 4">
            <a:extLst>
              <a:ext uri="{FF2B5EF4-FFF2-40B4-BE49-F238E27FC236}">
                <a16:creationId xmlns:a16="http://schemas.microsoft.com/office/drawing/2014/main" id="{E38B8137-31EE-A3DA-C94D-F42DED099629}"/>
              </a:ext>
            </a:extLst>
          </p:cNvPr>
          <p:cNvPicPr>
            <a:picLocks noChangeAspect="1"/>
          </p:cNvPicPr>
          <p:nvPr/>
        </p:nvPicPr>
        <p:blipFill>
          <a:blip r:embed="rId3"/>
          <a:stretch>
            <a:fillRect/>
          </a:stretch>
        </p:blipFill>
        <p:spPr>
          <a:xfrm>
            <a:off x="3236152" y="863263"/>
            <a:ext cx="6966065" cy="5753405"/>
          </a:xfrm>
          <a:prstGeom prst="rect">
            <a:avLst/>
          </a:prstGeom>
        </p:spPr>
      </p:pic>
    </p:spTree>
    <p:extLst>
      <p:ext uri="{BB962C8B-B14F-4D97-AF65-F5344CB8AC3E}">
        <p14:creationId xmlns:p14="http://schemas.microsoft.com/office/powerpoint/2010/main" val="184186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B781-D4F9-022D-BE24-73EEA911B6BC}"/>
              </a:ext>
            </a:extLst>
          </p:cNvPr>
          <p:cNvSpPr>
            <a:spLocks noGrp="1"/>
          </p:cNvSpPr>
          <p:nvPr>
            <p:ph type="title"/>
          </p:nvPr>
        </p:nvSpPr>
        <p:spPr/>
        <p:txBody>
          <a:bodyPr/>
          <a:lstStyle/>
          <a:p>
            <a:pPr algn="ctr"/>
            <a:r>
              <a:rPr lang="en-GB" b="1" dirty="0"/>
              <a:t>Maths</a:t>
            </a:r>
          </a:p>
        </p:txBody>
      </p:sp>
      <p:sp>
        <p:nvSpPr>
          <p:cNvPr id="3" name="Content Placeholder 2">
            <a:extLst>
              <a:ext uri="{FF2B5EF4-FFF2-40B4-BE49-F238E27FC236}">
                <a16:creationId xmlns:a16="http://schemas.microsoft.com/office/drawing/2014/main" id="{15F42119-EA7D-A83A-3B4F-E3FF1B6DB474}"/>
              </a:ext>
            </a:extLst>
          </p:cNvPr>
          <p:cNvSpPr>
            <a:spLocks noGrp="1"/>
          </p:cNvSpPr>
          <p:nvPr>
            <p:ph idx="1"/>
          </p:nvPr>
        </p:nvSpPr>
        <p:spPr>
          <a:xfrm>
            <a:off x="1021669" y="1568852"/>
            <a:ext cx="7295016" cy="4811486"/>
          </a:xfrm>
        </p:spPr>
        <p:txBody>
          <a:bodyPr>
            <a:normAutofit/>
          </a:bodyPr>
          <a:lstStyle/>
          <a:p>
            <a:r>
              <a:rPr lang="en-GB" sz="2800" dirty="0"/>
              <a:t>Children are taught maths in small steps and all children follow the same sequence of learning. </a:t>
            </a:r>
          </a:p>
          <a:p>
            <a:r>
              <a:rPr lang="en-GB" sz="2800" dirty="0"/>
              <a:t>We use concrete and visual resources to ensure a deep understanding of concepts for all children. </a:t>
            </a:r>
          </a:p>
          <a:p>
            <a:r>
              <a:rPr lang="en-GB" sz="2800" dirty="0"/>
              <a:t>Where needed, pupils will be in additional support groups to ensure they have grasped concepts that have been taught. </a:t>
            </a:r>
          </a:p>
        </p:txBody>
      </p:sp>
      <p:pic>
        <p:nvPicPr>
          <p:cNvPr id="5" name="Picture 4">
            <a:extLst>
              <a:ext uri="{FF2B5EF4-FFF2-40B4-BE49-F238E27FC236}">
                <a16:creationId xmlns:a16="http://schemas.microsoft.com/office/drawing/2014/main" id="{38B188BE-748E-B977-45C1-D441E9B69CBB}"/>
              </a:ext>
            </a:extLst>
          </p:cNvPr>
          <p:cNvPicPr>
            <a:picLocks noChangeAspect="1"/>
          </p:cNvPicPr>
          <p:nvPr/>
        </p:nvPicPr>
        <p:blipFill>
          <a:blip r:embed="rId2"/>
          <a:stretch>
            <a:fillRect/>
          </a:stretch>
        </p:blipFill>
        <p:spPr>
          <a:xfrm>
            <a:off x="8535337" y="1264555"/>
            <a:ext cx="2969275" cy="2939582"/>
          </a:xfrm>
          <a:prstGeom prst="rect">
            <a:avLst/>
          </a:prstGeom>
        </p:spPr>
      </p:pic>
      <p:sp>
        <p:nvSpPr>
          <p:cNvPr id="6" name="TextBox 5">
            <a:extLst>
              <a:ext uri="{FF2B5EF4-FFF2-40B4-BE49-F238E27FC236}">
                <a16:creationId xmlns:a16="http://schemas.microsoft.com/office/drawing/2014/main" id="{1C58FBDF-AF18-7499-BDF1-A8C6B3F804DD}"/>
              </a:ext>
            </a:extLst>
          </p:cNvPr>
          <p:cNvSpPr txBox="1"/>
          <p:nvPr/>
        </p:nvSpPr>
        <p:spPr>
          <a:xfrm>
            <a:off x="8480673" y="4749122"/>
            <a:ext cx="3078601" cy="1631216"/>
          </a:xfrm>
          <a:prstGeom prst="rect">
            <a:avLst/>
          </a:prstGeom>
          <a:solidFill>
            <a:srgbClr val="FFFF00"/>
          </a:solidFill>
          <a:ln>
            <a:solidFill>
              <a:schemeClr val="accent2"/>
            </a:solidFill>
          </a:ln>
        </p:spPr>
        <p:txBody>
          <a:bodyPr wrap="square" rtlCol="0">
            <a:spAutoFit/>
          </a:bodyPr>
          <a:lstStyle/>
          <a:p>
            <a:pPr algn="ctr"/>
            <a:r>
              <a:rPr lang="en-GB" sz="2000" b="1" dirty="0"/>
              <a:t>Follow this </a:t>
            </a:r>
            <a:r>
              <a:rPr lang="en-GB" sz="2000" b="1" dirty="0">
                <a:hlinkClick r:id="rId3"/>
              </a:rPr>
              <a:t>link</a:t>
            </a:r>
            <a:r>
              <a:rPr lang="en-GB" sz="2000" b="1" dirty="0"/>
              <a:t> to view our calculation policy and further information around the maths curriculum.</a:t>
            </a:r>
          </a:p>
        </p:txBody>
      </p:sp>
    </p:spTree>
    <p:extLst>
      <p:ext uri="{BB962C8B-B14F-4D97-AF65-F5344CB8AC3E}">
        <p14:creationId xmlns:p14="http://schemas.microsoft.com/office/powerpoint/2010/main" val="369076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52CC-85C2-E6FA-D6F2-204E082A8B82}"/>
              </a:ext>
            </a:extLst>
          </p:cNvPr>
          <p:cNvSpPr>
            <a:spLocks noGrp="1"/>
          </p:cNvSpPr>
          <p:nvPr>
            <p:ph type="title"/>
          </p:nvPr>
        </p:nvSpPr>
        <p:spPr/>
        <p:txBody>
          <a:bodyPr/>
          <a:lstStyle/>
          <a:p>
            <a:pPr algn="ctr"/>
            <a:r>
              <a:rPr lang="en-GB" b="1" dirty="0"/>
              <a:t>Writing</a:t>
            </a:r>
          </a:p>
        </p:txBody>
      </p:sp>
      <p:sp>
        <p:nvSpPr>
          <p:cNvPr id="3" name="Content Placeholder 2">
            <a:extLst>
              <a:ext uri="{FF2B5EF4-FFF2-40B4-BE49-F238E27FC236}">
                <a16:creationId xmlns:a16="http://schemas.microsoft.com/office/drawing/2014/main" id="{4618D2EF-96F7-AD4D-1135-DDC637E0B126}"/>
              </a:ext>
            </a:extLst>
          </p:cNvPr>
          <p:cNvSpPr>
            <a:spLocks noGrp="1"/>
          </p:cNvSpPr>
          <p:nvPr>
            <p:ph idx="1"/>
          </p:nvPr>
        </p:nvSpPr>
        <p:spPr>
          <a:xfrm>
            <a:off x="1611086" y="1905000"/>
            <a:ext cx="9893526" cy="4789715"/>
          </a:xfrm>
        </p:spPr>
        <p:txBody>
          <a:bodyPr>
            <a:normAutofit lnSpcReduction="10000"/>
          </a:bodyPr>
          <a:lstStyle/>
          <a:p>
            <a:r>
              <a:rPr lang="en-GB" sz="2400" dirty="0"/>
              <a:t>Throughout the year children will be exposed to a variety of genres of writing including:</a:t>
            </a:r>
          </a:p>
          <a:p>
            <a:pPr algn="ctr">
              <a:buFont typeface="Wingdings" panose="05000000000000000000" pitchFamily="2" charset="2"/>
              <a:buChar char="§"/>
            </a:pPr>
            <a:r>
              <a:rPr lang="en-GB" sz="2000" dirty="0"/>
              <a:t>A range of narratives</a:t>
            </a:r>
          </a:p>
          <a:p>
            <a:pPr algn="ctr">
              <a:buFont typeface="Wingdings" panose="05000000000000000000" pitchFamily="2" charset="2"/>
              <a:buChar char="§"/>
            </a:pPr>
            <a:r>
              <a:rPr lang="en-GB" sz="2000" dirty="0"/>
              <a:t>Information leaflet</a:t>
            </a:r>
          </a:p>
          <a:p>
            <a:pPr algn="ctr">
              <a:buFont typeface="Wingdings" panose="05000000000000000000" pitchFamily="2" charset="2"/>
              <a:buChar char="§"/>
            </a:pPr>
            <a:r>
              <a:rPr lang="en-GB" sz="2000" dirty="0"/>
              <a:t>Descriptive letter</a:t>
            </a:r>
          </a:p>
          <a:p>
            <a:pPr algn="ctr">
              <a:buFont typeface="Wingdings" panose="05000000000000000000" pitchFamily="2" charset="2"/>
              <a:buChar char="§"/>
            </a:pPr>
            <a:r>
              <a:rPr lang="en-GB" sz="2000" dirty="0"/>
              <a:t>Instructions</a:t>
            </a:r>
          </a:p>
          <a:p>
            <a:pPr algn="ctr">
              <a:buFont typeface="Wingdings" panose="05000000000000000000" pitchFamily="2" charset="2"/>
              <a:buChar char="§"/>
            </a:pPr>
            <a:r>
              <a:rPr lang="en-GB" sz="2000" dirty="0"/>
              <a:t>Newspaper report</a:t>
            </a:r>
          </a:p>
          <a:p>
            <a:pPr marL="0" indent="0">
              <a:buNone/>
            </a:pPr>
            <a:endParaRPr lang="en-GB" sz="2000" dirty="0"/>
          </a:p>
          <a:p>
            <a:pPr marL="0" indent="0" algn="ctr">
              <a:buNone/>
            </a:pPr>
            <a:r>
              <a:rPr lang="en-GB" sz="2400" dirty="0"/>
              <a:t>These are all linked to high quality texts which will be shared on our website curriculum overview each half term. Year 3 pupils need to include a range of features within their writing which we build upon throughout the year.</a:t>
            </a:r>
          </a:p>
        </p:txBody>
      </p:sp>
      <p:pic>
        <p:nvPicPr>
          <p:cNvPr id="5" name="Picture 4">
            <a:extLst>
              <a:ext uri="{FF2B5EF4-FFF2-40B4-BE49-F238E27FC236}">
                <a16:creationId xmlns:a16="http://schemas.microsoft.com/office/drawing/2014/main" id="{E65459AC-4501-2D2A-E95E-DCCC9CA6AD47}"/>
              </a:ext>
            </a:extLst>
          </p:cNvPr>
          <p:cNvPicPr>
            <a:picLocks noChangeAspect="1"/>
          </p:cNvPicPr>
          <p:nvPr/>
        </p:nvPicPr>
        <p:blipFill>
          <a:blip r:embed="rId2"/>
          <a:srcRect l="50243" t="1424" b="1"/>
          <a:stretch>
            <a:fillRect/>
          </a:stretch>
        </p:blipFill>
        <p:spPr>
          <a:xfrm>
            <a:off x="1989826" y="3003399"/>
            <a:ext cx="2056608" cy="1957221"/>
          </a:xfrm>
          <a:prstGeom prst="rect">
            <a:avLst/>
          </a:prstGeom>
        </p:spPr>
      </p:pic>
      <p:pic>
        <p:nvPicPr>
          <p:cNvPr id="7" name="Picture 6">
            <a:extLst>
              <a:ext uri="{FF2B5EF4-FFF2-40B4-BE49-F238E27FC236}">
                <a16:creationId xmlns:a16="http://schemas.microsoft.com/office/drawing/2014/main" id="{29125243-7843-4076-CDFC-ACA4E7B08D0E}"/>
              </a:ext>
            </a:extLst>
          </p:cNvPr>
          <p:cNvPicPr>
            <a:picLocks noChangeAspect="1"/>
          </p:cNvPicPr>
          <p:nvPr/>
        </p:nvPicPr>
        <p:blipFill>
          <a:blip r:embed="rId3"/>
          <a:stretch>
            <a:fillRect/>
          </a:stretch>
        </p:blipFill>
        <p:spPr>
          <a:xfrm>
            <a:off x="9970085" y="3003400"/>
            <a:ext cx="2039035" cy="1957221"/>
          </a:xfrm>
          <a:prstGeom prst="rect">
            <a:avLst/>
          </a:prstGeom>
        </p:spPr>
      </p:pic>
      <p:pic>
        <p:nvPicPr>
          <p:cNvPr id="9" name="Picture 8">
            <a:extLst>
              <a:ext uri="{FF2B5EF4-FFF2-40B4-BE49-F238E27FC236}">
                <a16:creationId xmlns:a16="http://schemas.microsoft.com/office/drawing/2014/main" id="{CBE4E938-55B7-1744-AFB2-C7A818508C9E}"/>
              </a:ext>
            </a:extLst>
          </p:cNvPr>
          <p:cNvPicPr>
            <a:picLocks noChangeAspect="1"/>
          </p:cNvPicPr>
          <p:nvPr/>
        </p:nvPicPr>
        <p:blipFill>
          <a:blip r:embed="rId4"/>
          <a:srcRect l="51274"/>
          <a:stretch>
            <a:fillRect/>
          </a:stretch>
        </p:blipFill>
        <p:spPr>
          <a:xfrm>
            <a:off x="10398033" y="188848"/>
            <a:ext cx="1655197" cy="1654103"/>
          </a:xfrm>
          <a:prstGeom prst="rect">
            <a:avLst/>
          </a:prstGeom>
        </p:spPr>
      </p:pic>
      <p:pic>
        <p:nvPicPr>
          <p:cNvPr id="10" name="Picture 9">
            <a:extLst>
              <a:ext uri="{FF2B5EF4-FFF2-40B4-BE49-F238E27FC236}">
                <a16:creationId xmlns:a16="http://schemas.microsoft.com/office/drawing/2014/main" id="{E64EF6F6-0B99-66A6-C3CB-50263EDC7712}"/>
              </a:ext>
            </a:extLst>
          </p:cNvPr>
          <p:cNvPicPr>
            <a:picLocks noChangeAspect="1"/>
          </p:cNvPicPr>
          <p:nvPr/>
        </p:nvPicPr>
        <p:blipFill>
          <a:blip r:embed="rId2"/>
          <a:srcRect t="2865" r="50915"/>
          <a:stretch>
            <a:fillRect/>
          </a:stretch>
        </p:blipFill>
        <p:spPr>
          <a:xfrm>
            <a:off x="2044307" y="188848"/>
            <a:ext cx="1475623" cy="1402739"/>
          </a:xfrm>
          <a:prstGeom prst="rect">
            <a:avLst/>
          </a:prstGeom>
        </p:spPr>
      </p:pic>
    </p:spTree>
    <p:extLst>
      <p:ext uri="{BB962C8B-B14F-4D97-AF65-F5344CB8AC3E}">
        <p14:creationId xmlns:p14="http://schemas.microsoft.com/office/powerpoint/2010/main" val="116513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6F2-20DE-836E-3996-6873E4438D6E}"/>
              </a:ext>
            </a:extLst>
          </p:cNvPr>
          <p:cNvSpPr>
            <a:spLocks noGrp="1"/>
          </p:cNvSpPr>
          <p:nvPr>
            <p:ph type="title"/>
          </p:nvPr>
        </p:nvSpPr>
        <p:spPr/>
        <p:txBody>
          <a:bodyPr/>
          <a:lstStyle/>
          <a:p>
            <a:r>
              <a:rPr lang="en-GB" b="1" dirty="0"/>
              <a:t>Handwriting – why do we focus on it?</a:t>
            </a:r>
          </a:p>
        </p:txBody>
      </p:sp>
      <p:sp>
        <p:nvSpPr>
          <p:cNvPr id="3" name="Content Placeholder 2">
            <a:extLst>
              <a:ext uri="{FF2B5EF4-FFF2-40B4-BE49-F238E27FC236}">
                <a16:creationId xmlns:a16="http://schemas.microsoft.com/office/drawing/2014/main" id="{48F0E8E8-42DB-8C07-F8CE-105A4A7D5916}"/>
              </a:ext>
            </a:extLst>
          </p:cNvPr>
          <p:cNvSpPr>
            <a:spLocks noGrp="1"/>
          </p:cNvSpPr>
          <p:nvPr>
            <p:ph idx="1"/>
          </p:nvPr>
        </p:nvSpPr>
        <p:spPr>
          <a:xfrm>
            <a:off x="8327570" y="1545771"/>
            <a:ext cx="3777344" cy="4593772"/>
          </a:xfrm>
        </p:spPr>
        <p:txBody>
          <a:bodyPr>
            <a:normAutofit fontScale="92500"/>
          </a:bodyPr>
          <a:lstStyle/>
          <a:p>
            <a:r>
              <a:rPr lang="en-US" sz="2800" dirty="0"/>
              <a:t>Legible writing that can be produced comfortably at speed and with little conscious effort allows a child to attend to the higher-level aspects of writing composition and content.</a:t>
            </a:r>
            <a:endParaRPr lang="en-GB" sz="2800" dirty="0"/>
          </a:p>
        </p:txBody>
      </p:sp>
      <p:pic>
        <p:nvPicPr>
          <p:cNvPr id="5" name="Picture 4">
            <a:extLst>
              <a:ext uri="{FF2B5EF4-FFF2-40B4-BE49-F238E27FC236}">
                <a16:creationId xmlns:a16="http://schemas.microsoft.com/office/drawing/2014/main" id="{20D46062-2383-8DA4-1DA4-6CAB1B586540}"/>
              </a:ext>
            </a:extLst>
          </p:cNvPr>
          <p:cNvPicPr>
            <a:picLocks noChangeAspect="1"/>
          </p:cNvPicPr>
          <p:nvPr/>
        </p:nvPicPr>
        <p:blipFill>
          <a:blip r:embed="rId2"/>
          <a:stretch>
            <a:fillRect/>
          </a:stretch>
        </p:blipFill>
        <p:spPr>
          <a:xfrm>
            <a:off x="575736" y="1628523"/>
            <a:ext cx="7535327" cy="3600953"/>
          </a:xfrm>
          <a:prstGeom prst="rect">
            <a:avLst/>
          </a:prstGeom>
        </p:spPr>
      </p:pic>
    </p:spTree>
    <p:extLst>
      <p:ext uri="{BB962C8B-B14F-4D97-AF65-F5344CB8AC3E}">
        <p14:creationId xmlns:p14="http://schemas.microsoft.com/office/powerpoint/2010/main" val="100150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6F2-20DE-836E-3996-6873E4438D6E}"/>
              </a:ext>
            </a:extLst>
          </p:cNvPr>
          <p:cNvSpPr>
            <a:spLocks noGrp="1"/>
          </p:cNvSpPr>
          <p:nvPr>
            <p:ph type="title"/>
          </p:nvPr>
        </p:nvSpPr>
        <p:spPr>
          <a:xfrm>
            <a:off x="2592925" y="624110"/>
            <a:ext cx="9359589" cy="1280890"/>
          </a:xfrm>
        </p:spPr>
        <p:txBody>
          <a:bodyPr/>
          <a:lstStyle/>
          <a:p>
            <a:r>
              <a:rPr lang="en-GB" b="1" dirty="0"/>
              <a:t>Handwriting – what are the expectations?</a:t>
            </a:r>
          </a:p>
        </p:txBody>
      </p:sp>
      <p:sp>
        <p:nvSpPr>
          <p:cNvPr id="3" name="Content Placeholder 2">
            <a:extLst>
              <a:ext uri="{FF2B5EF4-FFF2-40B4-BE49-F238E27FC236}">
                <a16:creationId xmlns:a16="http://schemas.microsoft.com/office/drawing/2014/main" id="{48F0E8E8-42DB-8C07-F8CE-105A4A7D5916}"/>
              </a:ext>
            </a:extLst>
          </p:cNvPr>
          <p:cNvSpPr>
            <a:spLocks noGrp="1"/>
          </p:cNvSpPr>
          <p:nvPr>
            <p:ph idx="1"/>
          </p:nvPr>
        </p:nvSpPr>
        <p:spPr>
          <a:xfrm>
            <a:off x="2155371" y="1545771"/>
            <a:ext cx="9949543" cy="4593772"/>
          </a:xfrm>
        </p:spPr>
        <p:txBody>
          <a:bodyPr>
            <a:normAutofit/>
          </a:bodyPr>
          <a:lstStyle/>
          <a:p>
            <a:r>
              <a:rPr lang="en-US" sz="2800" dirty="0"/>
              <a:t>Year 3 will complete frequent handwriting lessons each week.</a:t>
            </a:r>
          </a:p>
          <a:p>
            <a:r>
              <a:rPr lang="en-US" sz="2800" dirty="0"/>
              <a:t> Initially looking at individual letter formation, moving to joining within words.</a:t>
            </a:r>
          </a:p>
          <a:p>
            <a:r>
              <a:rPr lang="en-US" sz="2800" dirty="0"/>
              <a:t>Once children are demonstrating a consistent, legible and accurately formed style of writing they will be rewarded with a pen license. </a:t>
            </a:r>
          </a:p>
          <a:p>
            <a:r>
              <a:rPr lang="en-US" sz="2800" dirty="0"/>
              <a:t>All year groups have high aspirations for their children’s handwriting.</a:t>
            </a:r>
            <a:endParaRPr lang="en-GB" sz="2800" dirty="0"/>
          </a:p>
        </p:txBody>
      </p:sp>
    </p:spTree>
    <p:extLst>
      <p:ext uri="{BB962C8B-B14F-4D97-AF65-F5344CB8AC3E}">
        <p14:creationId xmlns:p14="http://schemas.microsoft.com/office/powerpoint/2010/main" val="16956448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A080B0DC23804BA306161B5799BA20" ma:contentTypeVersion="15" ma:contentTypeDescription="Create a new document." ma:contentTypeScope="" ma:versionID="63c0390339a510c10b3970535dbb9269">
  <xsd:schema xmlns:xsd="http://www.w3.org/2001/XMLSchema" xmlns:xs="http://www.w3.org/2001/XMLSchema" xmlns:p="http://schemas.microsoft.com/office/2006/metadata/properties" xmlns:ns2="ff4bee36-e549-4c6a-8f87-d83c416fefcd" xmlns:ns3="747a0416-6865-4cd5-8412-4ac019f3b850" targetNamespace="http://schemas.microsoft.com/office/2006/metadata/properties" ma:root="true" ma:fieldsID="94fa70b599bad6bda670d8e44d7d127f" ns2:_="" ns3:_="">
    <xsd:import namespace="ff4bee36-e549-4c6a-8f87-d83c416fefcd"/>
    <xsd:import namespace="747a0416-6865-4cd5-8412-4ac019f3b8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SearchPropertie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bee36-e549-4c6a-8f87-d83c416fef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e1f296b-f9d1-4a40-a0ed-bd68aa568896}" ma:internalName="TaxCatchAll" ma:showField="CatchAllData" ma:web="ff4bee36-e549-4c6a-8f87-d83c416fef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7a0416-6865-4cd5-8412-4ac019f3b8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1ff2470-7b2e-433c-8526-e5f3c00cf89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f4bee36-e549-4c6a-8f87-d83c416fefcd"/>
    <lcf76f155ced4ddcb4097134ff3c332f xmlns="747a0416-6865-4cd5-8412-4ac019f3b8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C6E34B-D6B8-4664-835C-7C181444830A}">
  <ds:schemaRefs>
    <ds:schemaRef ds:uri="http://schemas.microsoft.com/sharepoint/v3/contenttype/forms"/>
  </ds:schemaRefs>
</ds:datastoreItem>
</file>

<file path=customXml/itemProps2.xml><?xml version="1.0" encoding="utf-8"?>
<ds:datastoreItem xmlns:ds="http://schemas.openxmlformats.org/officeDocument/2006/customXml" ds:itemID="{AC8D763C-ACAC-4848-BA5A-30B8D4B61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bee36-e549-4c6a-8f87-d83c416fefcd"/>
    <ds:schemaRef ds:uri="747a0416-6865-4cd5-8412-4ac019f3b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2AD83C-BE6D-403A-9227-3276EB833304}">
  <ds:schemaRefs>
    <ds:schemaRef ds:uri="747a0416-6865-4cd5-8412-4ac019f3b850"/>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ff4bee36-e549-4c6a-8f87-d83c416fefc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Wisp</Template>
  <TotalTime>906</TotalTime>
  <Words>990</Words>
  <Application>Microsoft Office PowerPoint</Application>
  <PresentationFormat>Widescreen</PresentationFormat>
  <Paragraphs>85</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Century Gothic</vt:lpstr>
      <vt:lpstr>Modern No. 20</vt:lpstr>
      <vt:lpstr>Montserrat</vt:lpstr>
      <vt:lpstr>Wingdings</vt:lpstr>
      <vt:lpstr>Wingdings 3</vt:lpstr>
      <vt:lpstr>Wisp</vt:lpstr>
      <vt:lpstr>Year 3 Information Evening</vt:lpstr>
      <vt:lpstr>Year 3 Team</vt:lpstr>
      <vt:lpstr>Our Vision and Values</vt:lpstr>
      <vt:lpstr>Learning behaviours </vt:lpstr>
      <vt:lpstr>Curriculum coverage</vt:lpstr>
      <vt:lpstr>Maths</vt:lpstr>
      <vt:lpstr>Writing</vt:lpstr>
      <vt:lpstr>Handwriting – why do we focus on it?</vt:lpstr>
      <vt:lpstr>Handwriting – what are the expectations?</vt:lpstr>
      <vt:lpstr>Spelling </vt:lpstr>
      <vt:lpstr>Reading</vt:lpstr>
      <vt:lpstr>Homework </vt:lpstr>
      <vt:lpstr>PE- Friday</vt:lpstr>
      <vt:lpstr>Forest School</vt:lpstr>
      <vt:lpstr>Swimming</vt:lpstr>
      <vt:lpstr>Communication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Information Evening</dc:title>
  <dc:creator>Holly Haughton</dc:creator>
  <cp:lastModifiedBy>Anne-Marie Wilkins</cp:lastModifiedBy>
  <cp:revision>15</cp:revision>
  <cp:lastPrinted>2024-10-01T13:01:36Z</cp:lastPrinted>
  <dcterms:created xsi:type="dcterms:W3CDTF">2024-09-24T10:57:48Z</dcterms:created>
  <dcterms:modified xsi:type="dcterms:W3CDTF">2025-09-17T11:52:21Z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0x01010009A080B0DC23804BA306161B5799BA20</vt:lpwstr>
  </property>
</Properties>
</file>