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xml" ContentType="application/inkml+xml"/>
  <Override PartName="/ppt/notesSlides/notesSlide21.xml" ContentType="application/vnd.openxmlformats-officedocument.presentationml.notesSlide+xml"/>
  <Override PartName="/ppt/ink/ink3.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77" r:id="rId5"/>
    <p:sldId id="366" r:id="rId6"/>
    <p:sldId id="1353" r:id="rId7"/>
    <p:sldId id="303" r:id="rId8"/>
    <p:sldId id="365" r:id="rId9"/>
    <p:sldId id="361" r:id="rId10"/>
    <p:sldId id="364" r:id="rId11"/>
    <p:sldId id="265" r:id="rId12"/>
    <p:sldId id="368" r:id="rId13"/>
    <p:sldId id="1350" r:id="rId14"/>
    <p:sldId id="367" r:id="rId15"/>
    <p:sldId id="281" r:id="rId16"/>
    <p:sldId id="1355" r:id="rId17"/>
    <p:sldId id="1356" r:id="rId18"/>
    <p:sldId id="283" r:id="rId19"/>
    <p:sldId id="284" r:id="rId20"/>
    <p:sldId id="289" r:id="rId21"/>
    <p:sldId id="267" r:id="rId22"/>
    <p:sldId id="278" r:id="rId23"/>
    <p:sldId id="285" r:id="rId24"/>
    <p:sldId id="1347" r:id="rId25"/>
    <p:sldId id="286" r:id="rId26"/>
    <p:sldId id="1348" r:id="rId27"/>
    <p:sldId id="1349" r:id="rId28"/>
    <p:sldId id="1456" r:id="rId29"/>
    <p:sldId id="1453" r:id="rId30"/>
    <p:sldId id="372" r:id="rId31"/>
    <p:sldId id="1457" r:id="rId32"/>
    <p:sldId id="1354" r:id="rId33"/>
    <p:sldId id="1455" r:id="rId34"/>
    <p:sldId id="1454" r:id="rId35"/>
    <p:sldId id="291" r:id="rId36"/>
    <p:sldId id="1458" r:id="rId37"/>
    <p:sldId id="375" r:id="rId38"/>
    <p:sldId id="288" r:id="rId39"/>
    <p:sldId id="362" r:id="rId40"/>
    <p:sldId id="260" r:id="rId41"/>
  </p:sldIdLst>
  <p:sldSz cx="12192000" cy="6858000"/>
  <p:notesSz cx="6792913" cy="9925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767"/>
    <a:srgbClr val="2C2843"/>
    <a:srgbClr val="413F63"/>
    <a:srgbClr val="231E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73FBAE-4600-16E3-B826-C9FCA779117B}" v="42" dt="2024-06-25T15:43:00.664"/>
    <p1510:client id="{EA19DCA2-9705-47A4-BF74-FD2E85F69256}" v="2264" dt="2024-06-25T09:43:31.732"/>
    <p1510:client id="{F3BE091B-9221-471B-9A09-3C247133C0F9}" v="3013" dt="2024-06-25T15:58:19.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26395" units="cm"/>
          <inkml:channel name="Y" type="integer" max="14847" units="cm"/>
          <inkml:channel name="T" type="integer" max="2.14748E9" units="dev"/>
        </inkml:traceFormat>
        <inkml:channelProperties>
          <inkml:channelProperty channel="X" name="resolution" value="159.99879" units="1/cm"/>
          <inkml:channelProperty channel="Y" name="resolution" value="160.00647" units="1/cm"/>
          <inkml:channelProperty channel="T" name="resolution" value="1" units="1/dev"/>
        </inkml:channelProperties>
      </inkml:inkSource>
      <inkml:timestamp xml:id="ts0" timeString="2020-11-17T09:56:00.280"/>
    </inkml:context>
    <inkml:brush xml:id="br0">
      <inkml:brushProperty name="width" value="0.05292" units="cm"/>
      <inkml:brushProperty name="height" value="0.05292" units="cm"/>
      <inkml:brushProperty name="color" value="#FF0000"/>
    </inkml:brush>
  </inkml:definitions>
  <inkml:trace contextRef="#ctx0" brushRef="#br0">33764 14294 0,'-49'25'0,"49"-25"0</inkml:trace>
</inkml:ink>
</file>

<file path=ppt/ink/ink2.xml><?xml version="1.0" encoding="utf-8"?>
<inkml:ink xmlns:inkml="http://www.w3.org/2003/InkML">
  <inkml:definitions>
    <inkml:context xml:id="ctx0">
      <inkml:inkSource xml:id="inkSrc0">
        <inkml:traceFormat>
          <inkml:channel name="X" type="integer" max="26395" units="cm"/>
          <inkml:channel name="Y" type="integer" max="14847" units="cm"/>
          <inkml:channel name="T" type="integer" max="2.14748E9" units="dev"/>
        </inkml:traceFormat>
        <inkml:channelProperties>
          <inkml:channelProperty channel="X" name="resolution" value="159.99879" units="1/cm"/>
          <inkml:channelProperty channel="Y" name="resolution" value="160.00647" units="1/cm"/>
          <inkml:channelProperty channel="T" name="resolution" value="1" units="1/dev"/>
        </inkml:channelProperties>
      </inkml:inkSource>
      <inkml:timestamp xml:id="ts0" timeString="2020-11-17T09:56:00.280"/>
    </inkml:context>
    <inkml:brush xml:id="br0">
      <inkml:brushProperty name="width" value="0.05292" units="cm"/>
      <inkml:brushProperty name="height" value="0.05292" units="cm"/>
      <inkml:brushProperty name="color" value="#FF0000"/>
    </inkml:brush>
  </inkml:definitions>
  <inkml:trace contextRef="#ctx0" brushRef="#br0">33764 14294 0,'-49'25'0,"49"-25"0</inkml:trace>
</inkml:ink>
</file>

<file path=ppt/ink/ink3.xml><?xml version="1.0" encoding="utf-8"?>
<inkml:ink xmlns:inkml="http://www.w3.org/2003/InkML">
  <inkml:definitions>
    <inkml:context xml:id="ctx0">
      <inkml:inkSource xml:id="inkSrc0">
        <inkml:traceFormat>
          <inkml:channel name="X" type="integer" max="26395" units="cm"/>
          <inkml:channel name="Y" type="integer" max="14847" units="cm"/>
          <inkml:channel name="T" type="integer" max="2.14748E9" units="dev"/>
        </inkml:traceFormat>
        <inkml:channelProperties>
          <inkml:channelProperty channel="X" name="resolution" value="159.99879" units="1/cm"/>
          <inkml:channelProperty channel="Y" name="resolution" value="160.00647" units="1/cm"/>
          <inkml:channelProperty channel="T" name="resolution" value="1" units="1/dev"/>
        </inkml:channelProperties>
      </inkml:inkSource>
      <inkml:timestamp xml:id="ts0" timeString="2020-11-17T09:56:00.280"/>
    </inkml:context>
    <inkml:brush xml:id="br0">
      <inkml:brushProperty name="width" value="0.05292" units="cm"/>
      <inkml:brushProperty name="height" value="0.05292" units="cm"/>
      <inkml:brushProperty name="color" value="#FF0000"/>
    </inkml:brush>
  </inkml:definitions>
  <inkml:trace contextRef="#ctx0" brushRef="#br0">33764 14294 0,'-49'25'0,"49"-25"0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3596" cy="497976"/>
          </a:xfrm>
          <a:prstGeom prst="rect">
            <a:avLst/>
          </a:prstGeom>
        </p:spPr>
        <p:txBody>
          <a:bodyPr vert="horz" lIns="94476" tIns="47238" rIns="94476" bIns="47238" rtlCol="0"/>
          <a:lstStyle>
            <a:lvl1pPr algn="l">
              <a:defRPr sz="1200"/>
            </a:lvl1pPr>
          </a:lstStyle>
          <a:p>
            <a:endParaRPr lang="en-GB"/>
          </a:p>
        </p:txBody>
      </p:sp>
      <p:sp>
        <p:nvSpPr>
          <p:cNvPr id="3" name="Date Placeholder 2"/>
          <p:cNvSpPr>
            <a:spLocks noGrp="1"/>
          </p:cNvSpPr>
          <p:nvPr>
            <p:ph type="dt" idx="1"/>
          </p:nvPr>
        </p:nvSpPr>
        <p:spPr>
          <a:xfrm>
            <a:off x="3847746" y="0"/>
            <a:ext cx="2943596" cy="497976"/>
          </a:xfrm>
          <a:prstGeom prst="rect">
            <a:avLst/>
          </a:prstGeom>
        </p:spPr>
        <p:txBody>
          <a:bodyPr vert="horz" lIns="94476" tIns="47238" rIns="94476" bIns="47238" rtlCol="0"/>
          <a:lstStyle>
            <a:lvl1pPr algn="r">
              <a:defRPr sz="1200"/>
            </a:lvl1pPr>
          </a:lstStyle>
          <a:p>
            <a:fld id="{7BCFD0AF-43F7-4577-91FC-DAAC387377CF}" type="datetimeFigureOut">
              <a:rPr lang="en-GB" smtClean="0"/>
              <a:t>26/06/2024</a:t>
            </a:fld>
            <a:endParaRPr lang="en-GB"/>
          </a:p>
        </p:txBody>
      </p:sp>
      <p:sp>
        <p:nvSpPr>
          <p:cNvPr id="4" name="Slide Image Placeholder 3"/>
          <p:cNvSpPr>
            <a:spLocks noGrp="1" noRot="1" noChangeAspect="1"/>
          </p:cNvSpPr>
          <p:nvPr>
            <p:ph type="sldImg" idx="2"/>
          </p:nvPr>
        </p:nvSpPr>
        <p:spPr>
          <a:xfrm>
            <a:off x="419100" y="1239838"/>
            <a:ext cx="5954713" cy="3349625"/>
          </a:xfrm>
          <a:prstGeom prst="rect">
            <a:avLst/>
          </a:prstGeom>
          <a:noFill/>
          <a:ln w="12700">
            <a:solidFill>
              <a:prstClr val="black"/>
            </a:solidFill>
          </a:ln>
        </p:spPr>
        <p:txBody>
          <a:bodyPr vert="horz" lIns="94476" tIns="47238" rIns="94476" bIns="47238" rtlCol="0" anchor="ctr"/>
          <a:lstStyle/>
          <a:p>
            <a:endParaRPr lang="en-GB"/>
          </a:p>
        </p:txBody>
      </p:sp>
      <p:sp>
        <p:nvSpPr>
          <p:cNvPr id="5" name="Notes Placeholder 4"/>
          <p:cNvSpPr>
            <a:spLocks noGrp="1"/>
          </p:cNvSpPr>
          <p:nvPr>
            <p:ph type="body" sz="quarter" idx="3"/>
          </p:nvPr>
        </p:nvSpPr>
        <p:spPr>
          <a:xfrm>
            <a:off x="679292" y="4776430"/>
            <a:ext cx="5434330" cy="3907988"/>
          </a:xfrm>
          <a:prstGeom prst="rect">
            <a:avLst/>
          </a:prstGeom>
        </p:spPr>
        <p:txBody>
          <a:bodyPr vert="horz" lIns="94476" tIns="47238" rIns="94476" bIns="472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7075"/>
            <a:ext cx="2943596" cy="497975"/>
          </a:xfrm>
          <a:prstGeom prst="rect">
            <a:avLst/>
          </a:prstGeom>
        </p:spPr>
        <p:txBody>
          <a:bodyPr vert="horz" lIns="94476" tIns="47238" rIns="94476" bIns="47238" rtlCol="0" anchor="b"/>
          <a:lstStyle>
            <a:lvl1pPr algn="l">
              <a:defRPr sz="1200"/>
            </a:lvl1pPr>
          </a:lstStyle>
          <a:p>
            <a:endParaRPr lang="en-GB"/>
          </a:p>
        </p:txBody>
      </p:sp>
      <p:sp>
        <p:nvSpPr>
          <p:cNvPr id="7" name="Slide Number Placeholder 6"/>
          <p:cNvSpPr>
            <a:spLocks noGrp="1"/>
          </p:cNvSpPr>
          <p:nvPr>
            <p:ph type="sldNum" sz="quarter" idx="5"/>
          </p:nvPr>
        </p:nvSpPr>
        <p:spPr>
          <a:xfrm>
            <a:off x="3847746" y="9427075"/>
            <a:ext cx="2943596" cy="497975"/>
          </a:xfrm>
          <a:prstGeom prst="rect">
            <a:avLst/>
          </a:prstGeom>
        </p:spPr>
        <p:txBody>
          <a:bodyPr vert="horz" lIns="94476" tIns="47238" rIns="94476" bIns="47238" rtlCol="0" anchor="b"/>
          <a:lstStyle>
            <a:lvl1pPr algn="r">
              <a:defRPr sz="1200"/>
            </a:lvl1pPr>
          </a:lstStyle>
          <a:p>
            <a:fld id="{7E069421-2B0C-4543-96D7-DE64F7F314EF}" type="slidenum">
              <a:rPr lang="en-GB" smtClean="0"/>
              <a:t>‹#›</a:t>
            </a:fld>
            <a:endParaRPr lang="en-GB"/>
          </a:p>
        </p:txBody>
      </p:sp>
    </p:spTree>
    <p:extLst>
      <p:ext uri="{BB962C8B-B14F-4D97-AF65-F5344CB8AC3E}">
        <p14:creationId xmlns:p14="http://schemas.microsoft.com/office/powerpoint/2010/main" val="3744076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very warm welcome to </a:t>
            </a:r>
            <a:r>
              <a:rPr lang="en-US" err="1"/>
              <a:t>Whitelands</a:t>
            </a:r>
            <a:r>
              <a:rPr lang="en-US"/>
              <a:t> Academy. </a:t>
            </a:r>
          </a:p>
          <a:p>
            <a:r>
              <a:rPr lang="en-US"/>
              <a:t>My name is Clair Edwards and I am the </a:t>
            </a:r>
            <a:r>
              <a:rPr lang="en-US" err="1"/>
              <a:t>princpial</a:t>
            </a:r>
            <a:r>
              <a:rPr lang="en-US"/>
              <a:t> of </a:t>
            </a:r>
            <a:r>
              <a:rPr lang="en-US" err="1"/>
              <a:t>Whitelands</a:t>
            </a:r>
            <a:r>
              <a:rPr lang="en-US"/>
              <a:t> Academy. </a:t>
            </a:r>
          </a:p>
          <a:p>
            <a:r>
              <a:rPr lang="en-US"/>
              <a:t>Having been here from the beginning growing the school from a building site up, I am incredibly committed and passionate into making this school the best in the Nation. </a:t>
            </a:r>
            <a:endParaRPr lang="en-US">
              <a:ea typeface="Calibri"/>
              <a:cs typeface="Calibri"/>
            </a:endParaRPr>
          </a:p>
          <a:p>
            <a:r>
              <a:rPr lang="en-US"/>
              <a:t>We would like to take this opportunity to welcome you to our school. </a:t>
            </a:r>
          </a:p>
          <a:p>
            <a:r>
              <a:rPr lang="en-US"/>
              <a:t>This is a hugely exciting time for us as you are the year group who completes our school.</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E069421-2B0C-4543-96D7-DE64F7F314EF}" type="slidenum">
              <a:rPr lang="en-GB" smtClean="0"/>
              <a:t>2</a:t>
            </a:fld>
            <a:endParaRPr lang="en-GB"/>
          </a:p>
        </p:txBody>
      </p:sp>
    </p:spTree>
    <p:extLst>
      <p:ext uri="{BB962C8B-B14F-4D97-AF65-F5344CB8AC3E}">
        <p14:creationId xmlns:p14="http://schemas.microsoft.com/office/powerpoint/2010/main" val="403720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069421-2B0C-4543-96D7-DE64F7F314EF}" type="slidenum">
              <a:rPr lang="en-GB" smtClean="0"/>
              <a:t>11</a:t>
            </a:fld>
            <a:endParaRPr lang="en-GB"/>
          </a:p>
        </p:txBody>
      </p:sp>
    </p:spTree>
    <p:extLst>
      <p:ext uri="{BB962C8B-B14F-4D97-AF65-F5344CB8AC3E}">
        <p14:creationId xmlns:p14="http://schemas.microsoft.com/office/powerpoint/2010/main" val="4245679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 at home is the most crucial factor behind academic success. At </a:t>
            </a:r>
            <a:r>
              <a:rPr lang="en-GB" err="1"/>
              <a:t>Whitelands</a:t>
            </a:r>
            <a:r>
              <a:rPr lang="en-GB"/>
              <a:t> we have extremely high expectations on the role of parents as well as pupils.</a:t>
            </a:r>
          </a:p>
        </p:txBody>
      </p:sp>
      <p:sp>
        <p:nvSpPr>
          <p:cNvPr id="4" name="Slide Number Placeholder 3"/>
          <p:cNvSpPr>
            <a:spLocks noGrp="1"/>
          </p:cNvSpPr>
          <p:nvPr>
            <p:ph type="sldNum" sz="quarter" idx="5"/>
          </p:nvPr>
        </p:nvSpPr>
        <p:spPr/>
        <p:txBody>
          <a:bodyPr/>
          <a:lstStyle/>
          <a:p>
            <a:fld id="{7E069421-2B0C-4543-96D7-DE64F7F314EF}" type="slidenum">
              <a:rPr lang="en-GB" smtClean="0"/>
              <a:t>12</a:t>
            </a:fld>
            <a:endParaRPr lang="en-GB"/>
          </a:p>
        </p:txBody>
      </p:sp>
    </p:spTree>
    <p:extLst>
      <p:ext uri="{BB962C8B-B14F-4D97-AF65-F5344CB8AC3E}">
        <p14:creationId xmlns:p14="http://schemas.microsoft.com/office/powerpoint/2010/main" val="420964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will be expected to complete homework in order to consolidate their understanding. Teachers will try to ensure that homework is accessible to all and tasks are differentiated. Please ensure that as parents you play an active role in providing a suitable environment, access to a PC etc</a:t>
            </a:r>
          </a:p>
        </p:txBody>
      </p:sp>
      <p:sp>
        <p:nvSpPr>
          <p:cNvPr id="4" name="Slide Number Placeholder 3"/>
          <p:cNvSpPr>
            <a:spLocks noGrp="1"/>
          </p:cNvSpPr>
          <p:nvPr>
            <p:ph type="sldNum" sz="quarter" idx="5"/>
          </p:nvPr>
        </p:nvSpPr>
        <p:spPr/>
        <p:txBody>
          <a:bodyPr/>
          <a:lstStyle/>
          <a:p>
            <a:fld id="{7E069421-2B0C-4543-96D7-DE64F7F314EF}" type="slidenum">
              <a:rPr lang="en-GB" smtClean="0"/>
              <a:t>15</a:t>
            </a:fld>
            <a:endParaRPr lang="en-GB"/>
          </a:p>
        </p:txBody>
      </p:sp>
    </p:spTree>
    <p:extLst>
      <p:ext uri="{BB962C8B-B14F-4D97-AF65-F5344CB8AC3E}">
        <p14:creationId xmlns:p14="http://schemas.microsoft.com/office/powerpoint/2010/main" val="3675257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More so now than ever, it is essential that your child has a clear routine to their day. Time Management is key, designate specific times for them to complete their school work. Please limit phone/</a:t>
            </a:r>
            <a:r>
              <a:rPr lang="en-GB" err="1"/>
              <a:t>XBox</a:t>
            </a:r>
            <a:r>
              <a:rPr lang="en-GB"/>
              <a:t> use and monitor who they are communicating with. Sadly we are dealing more and more with on-line bullying and inappropriate messaging/texts during school, despite having a no-phone policy. What's app age limit is 16-  8 hours sleep is the minimum expectation, lack of sleep will have a detrimental impact on your child’s ability to focus and retain information.</a:t>
            </a:r>
          </a:p>
          <a:p>
            <a:r>
              <a:rPr lang="en-GB"/>
              <a:t>#</a:t>
            </a:r>
          </a:p>
          <a:p>
            <a:r>
              <a:rPr lang="en-GB"/>
              <a:t>Thank you for listening and I look forward to meeting you all face-to-face in September. I will now hand you over to Miss Chelsea Dawe who will run through logistics for the school day, expectations and basic arrangements for the first day of the school term in September. Miss Dawe over to you.</a:t>
            </a:r>
          </a:p>
        </p:txBody>
      </p:sp>
      <p:sp>
        <p:nvSpPr>
          <p:cNvPr id="4" name="Slide Number Placeholder 3"/>
          <p:cNvSpPr>
            <a:spLocks noGrp="1"/>
          </p:cNvSpPr>
          <p:nvPr>
            <p:ph type="sldNum" sz="quarter" idx="5"/>
          </p:nvPr>
        </p:nvSpPr>
        <p:spPr/>
        <p:txBody>
          <a:bodyPr/>
          <a:lstStyle/>
          <a:p>
            <a:fld id="{7E069421-2B0C-4543-96D7-DE64F7F314EF}" type="slidenum">
              <a:rPr lang="en-GB" smtClean="0"/>
              <a:t>16</a:t>
            </a:fld>
            <a:endParaRPr lang="en-GB"/>
          </a:p>
        </p:txBody>
      </p:sp>
    </p:spTree>
    <p:extLst>
      <p:ext uri="{BB962C8B-B14F-4D97-AF65-F5344CB8AC3E}">
        <p14:creationId xmlns:p14="http://schemas.microsoft.com/office/powerpoint/2010/main" val="2115945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Mr Maudsley. For those parents who have a child currently attending Whitelands Academy, the structure of the school day will be changing come September and we will be communicating this to current parents very soon. </a:t>
            </a:r>
          </a:p>
          <a:p>
            <a:endParaRPr lang="en-GB"/>
          </a:p>
          <a:p>
            <a:r>
              <a:rPr lang="en-GB"/>
              <a:t>The structure of the school day will move to a 6 lesson day and lessons will be 50 minutes long. We ask that students arrive to school promptly by 8:25 and are ready to begin their school day. Every morning students will have a tutor time where they will engage in our Guided Reading programme and 1 day a week students will have an assembly during this time. </a:t>
            </a:r>
          </a:p>
          <a:p>
            <a:endParaRPr lang="en-GB"/>
          </a:p>
          <a:p>
            <a:r>
              <a:rPr lang="en-GB"/>
              <a:t>After school activities will run for an hour after school. </a:t>
            </a:r>
          </a:p>
        </p:txBody>
      </p:sp>
      <p:sp>
        <p:nvSpPr>
          <p:cNvPr id="4" name="Slide Number Placeholder 3"/>
          <p:cNvSpPr>
            <a:spLocks noGrp="1"/>
          </p:cNvSpPr>
          <p:nvPr>
            <p:ph type="sldNum" sz="quarter" idx="5"/>
          </p:nvPr>
        </p:nvSpPr>
        <p:spPr/>
        <p:txBody>
          <a:bodyPr/>
          <a:lstStyle/>
          <a:p>
            <a:fld id="{7E069421-2B0C-4543-96D7-DE64F7F314EF}" type="slidenum">
              <a:rPr lang="en-GB" smtClean="0"/>
              <a:t>17</a:t>
            </a:fld>
            <a:endParaRPr lang="en-GB"/>
          </a:p>
        </p:txBody>
      </p:sp>
    </p:spTree>
    <p:extLst>
      <p:ext uri="{BB962C8B-B14F-4D97-AF65-F5344CB8AC3E}">
        <p14:creationId xmlns:p14="http://schemas.microsoft.com/office/powerpoint/2010/main" val="3136054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equipment listed above is the equipment we expect students to have with them for every school day. This is to promote and develop students responsibility and autonomy.</a:t>
            </a:r>
          </a:p>
          <a:p>
            <a:endParaRPr lang="en-GB"/>
          </a:p>
          <a:p>
            <a:r>
              <a:rPr lang="en-GB" err="1"/>
              <a:t>Whitelands</a:t>
            </a:r>
            <a:r>
              <a:rPr lang="en-GB"/>
              <a:t> Academy will provide students with a blue knowledge organiser folder. This is to file all of the subject knowledge organiser which can be used in lessons and for home learning. </a:t>
            </a:r>
          </a:p>
          <a:p>
            <a:endParaRPr lang="en-GB"/>
          </a:p>
          <a:p>
            <a:r>
              <a:rPr lang="en-GB"/>
              <a:t>This is checked and logged in morning tutor time, failure to bring equipment will result in warning and possible sanctions as per the behaviour policy. </a:t>
            </a:r>
          </a:p>
        </p:txBody>
      </p:sp>
      <p:sp>
        <p:nvSpPr>
          <p:cNvPr id="4" name="Slide Number Placeholder 3"/>
          <p:cNvSpPr>
            <a:spLocks noGrp="1"/>
          </p:cNvSpPr>
          <p:nvPr>
            <p:ph type="sldNum" sz="quarter" idx="5"/>
          </p:nvPr>
        </p:nvSpPr>
        <p:spPr/>
        <p:txBody>
          <a:bodyPr/>
          <a:lstStyle/>
          <a:p>
            <a:fld id="{7E069421-2B0C-4543-96D7-DE64F7F314EF}" type="slidenum">
              <a:rPr lang="en-GB" smtClean="0"/>
              <a:t>18</a:t>
            </a:fld>
            <a:endParaRPr lang="en-GB"/>
          </a:p>
        </p:txBody>
      </p:sp>
    </p:spTree>
    <p:extLst>
      <p:ext uri="{BB962C8B-B14F-4D97-AF65-F5344CB8AC3E}">
        <p14:creationId xmlns:p14="http://schemas.microsoft.com/office/powerpoint/2010/main" val="673952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a:p>
            <a:r>
              <a:rPr lang="en-GB" b="1"/>
              <a:t>Miss Walkley </a:t>
            </a:r>
            <a:r>
              <a:rPr lang="en-GB"/>
              <a:t>is our SENCO and has already been liaising with primary schools in identifying individual needs of pupils arriving in September.</a:t>
            </a:r>
            <a:endParaRPr lang="en-GB">
              <a:ea typeface="Calibri"/>
              <a:cs typeface="Calibri"/>
            </a:endParaRPr>
          </a:p>
          <a:p>
            <a:r>
              <a:rPr lang="en-GB"/>
              <a:t>She is already started the process of developing pupil profile to be created September/October, and has been building a Learning Support team to meet the needs of all. Miss Dennis will arrange a SEN parents review meeting within term 1 of the next academic year. In the meantime please pass on any relevant information regarding your child, which will support us in meeting their needs, if you have not already done so on the entry forms</a:t>
            </a:r>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7E069421-2B0C-4543-96D7-DE64F7F314EF}" type="slidenum">
              <a:rPr lang="en-GB" smtClean="0"/>
              <a:t>19</a:t>
            </a:fld>
            <a:endParaRPr lang="en-GB"/>
          </a:p>
        </p:txBody>
      </p:sp>
    </p:spTree>
    <p:extLst>
      <p:ext uri="{BB962C8B-B14F-4D97-AF65-F5344CB8AC3E}">
        <p14:creationId xmlns:p14="http://schemas.microsoft.com/office/powerpoint/2010/main" val="735142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Having met most of you at the uniform try on evening, you will be aware that we have high expectations of presentation and uniform at Whitelands Academy. </a:t>
            </a:r>
          </a:p>
          <a:p>
            <a:endParaRPr lang="en-GB"/>
          </a:p>
          <a:p>
            <a:r>
              <a:rPr lang="en-GB"/>
              <a:t>The expectation is that students will attend school wearing the correct uniform and will wear their blazers throughout the school day unless told otherwise by a member of staff. </a:t>
            </a:r>
          </a:p>
          <a:p>
            <a:endParaRPr lang="en-GB"/>
          </a:p>
          <a:p>
            <a:r>
              <a:rPr lang="en-GB"/>
              <a:t>You can see more information about ordering uniform on our website. </a:t>
            </a:r>
          </a:p>
          <a:p>
            <a:endParaRPr lang="en-GB"/>
          </a:p>
          <a:p>
            <a:endParaRPr lang="en-GB"/>
          </a:p>
          <a:p>
            <a:endParaRPr lang="en-GB"/>
          </a:p>
          <a:p>
            <a:r>
              <a:rPr lang="en-GB"/>
              <a:t>JUMPER AND TROUSERS</a:t>
            </a:r>
          </a:p>
        </p:txBody>
      </p:sp>
      <p:sp>
        <p:nvSpPr>
          <p:cNvPr id="4" name="Slide Number Placeholder 3"/>
          <p:cNvSpPr>
            <a:spLocks noGrp="1"/>
          </p:cNvSpPr>
          <p:nvPr>
            <p:ph type="sldNum" sz="quarter" idx="5"/>
          </p:nvPr>
        </p:nvSpPr>
        <p:spPr/>
        <p:txBody>
          <a:bodyPr/>
          <a:lstStyle/>
          <a:p>
            <a:fld id="{7E069421-2B0C-4543-96D7-DE64F7F314EF}" type="slidenum">
              <a:rPr lang="en-GB" smtClean="0"/>
              <a:t>20</a:t>
            </a:fld>
            <a:endParaRPr lang="en-GB"/>
          </a:p>
        </p:txBody>
      </p:sp>
    </p:spTree>
    <p:extLst>
      <p:ext uri="{BB962C8B-B14F-4D97-AF65-F5344CB8AC3E}">
        <p14:creationId xmlns:p14="http://schemas.microsoft.com/office/powerpoint/2010/main" val="193363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Having met most of you at the uniform try on evening, you will be aware that we have high expectations of presentation and uniform at Whitelands Academy. </a:t>
            </a:r>
          </a:p>
          <a:p>
            <a:endParaRPr lang="en-GB"/>
          </a:p>
          <a:p>
            <a:r>
              <a:rPr lang="en-GB"/>
              <a:t>The expectation is that students will attend school wearing the correct uniform and will wear their blazers throughout the school day unless told otherwise by a member of staff. </a:t>
            </a:r>
          </a:p>
          <a:p>
            <a:endParaRPr lang="en-GB"/>
          </a:p>
          <a:p>
            <a:r>
              <a:rPr lang="en-GB"/>
              <a:t>You can see more information about ordering uniform on our website. </a:t>
            </a:r>
          </a:p>
          <a:p>
            <a:endParaRPr lang="en-GB"/>
          </a:p>
          <a:p>
            <a:endParaRPr lang="en-GB"/>
          </a:p>
          <a:p>
            <a:endParaRPr lang="en-GB"/>
          </a:p>
          <a:p>
            <a:r>
              <a:rPr lang="en-GB"/>
              <a:t>JUMPER AND TROUSERS</a:t>
            </a:r>
          </a:p>
        </p:txBody>
      </p:sp>
      <p:sp>
        <p:nvSpPr>
          <p:cNvPr id="4" name="Slide Number Placeholder 3"/>
          <p:cNvSpPr>
            <a:spLocks noGrp="1"/>
          </p:cNvSpPr>
          <p:nvPr>
            <p:ph type="sldNum" sz="quarter" idx="5"/>
          </p:nvPr>
        </p:nvSpPr>
        <p:spPr/>
        <p:txBody>
          <a:bodyPr/>
          <a:lstStyle/>
          <a:p>
            <a:fld id="{7E069421-2B0C-4543-96D7-DE64F7F314EF}" type="slidenum">
              <a:rPr lang="en-GB" smtClean="0"/>
              <a:t>21</a:t>
            </a:fld>
            <a:endParaRPr lang="en-GB"/>
          </a:p>
        </p:txBody>
      </p:sp>
    </p:spTree>
    <p:extLst>
      <p:ext uri="{BB962C8B-B14F-4D97-AF65-F5344CB8AC3E}">
        <p14:creationId xmlns:p14="http://schemas.microsoft.com/office/powerpoint/2010/main" val="3040665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PE students will be expected to wear the Whitelands PE kit. Students will need to have gum shield, shin pads and </a:t>
            </a:r>
            <a:r>
              <a:rPr lang="en-GB" b="1"/>
              <a:t>studded boots. </a:t>
            </a:r>
          </a:p>
          <a:p>
            <a:endParaRPr lang="en-GB" b="1"/>
          </a:p>
          <a:p>
            <a:r>
              <a:rPr lang="en-GB" b="0"/>
              <a:t>Navy joggers can be purchased from other shops. Trainers cannot have black soles. </a:t>
            </a:r>
          </a:p>
          <a:p>
            <a:endParaRPr lang="en-GB" b="0"/>
          </a:p>
          <a:p>
            <a:r>
              <a:rPr lang="en-GB" b="0"/>
              <a:t>For PE students with long hair will be expected to tie it up. Any earrings will need to be removed or covered. </a:t>
            </a:r>
          </a:p>
        </p:txBody>
      </p:sp>
      <p:sp>
        <p:nvSpPr>
          <p:cNvPr id="4" name="Slide Number Placeholder 3"/>
          <p:cNvSpPr>
            <a:spLocks noGrp="1"/>
          </p:cNvSpPr>
          <p:nvPr>
            <p:ph type="sldNum" sz="quarter" idx="5"/>
          </p:nvPr>
        </p:nvSpPr>
        <p:spPr/>
        <p:txBody>
          <a:bodyPr/>
          <a:lstStyle/>
          <a:p>
            <a:fld id="{7E069421-2B0C-4543-96D7-DE64F7F314EF}" type="slidenum">
              <a:rPr lang="en-GB" smtClean="0"/>
              <a:t>22</a:t>
            </a:fld>
            <a:endParaRPr lang="en-GB"/>
          </a:p>
        </p:txBody>
      </p:sp>
    </p:spTree>
    <p:extLst>
      <p:ext uri="{BB962C8B-B14F-4D97-AF65-F5344CB8AC3E}">
        <p14:creationId xmlns:p14="http://schemas.microsoft.com/office/powerpoint/2010/main" val="3301090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ea typeface="Calibri" panose="020F0502020204030204"/>
                <a:cs typeface="Calibri" panose="020F0502020204030204"/>
              </a:rPr>
              <a:t>Our mission statement is simple: To provide the best possible education in the </a:t>
            </a:r>
            <a:r>
              <a:rPr lang="en-US" err="1">
                <a:ea typeface="Calibri" panose="020F0502020204030204"/>
                <a:cs typeface="Calibri" panose="020F0502020204030204"/>
              </a:rPr>
              <a:t>securist</a:t>
            </a:r>
            <a:r>
              <a:rPr lang="en-US">
                <a:ea typeface="Calibri" panose="020F0502020204030204"/>
                <a:cs typeface="Calibri" panose="020F0502020204030204"/>
              </a:rPr>
              <a:t> of environments.</a:t>
            </a:r>
            <a:endParaRPr lang="en-US"/>
          </a:p>
          <a:p>
            <a:r>
              <a:rPr lang="en-US">
                <a:ea typeface="Calibri" panose="020F0502020204030204"/>
                <a:cs typeface="Calibri" panose="020F0502020204030204"/>
              </a:rPr>
              <a:t>To me this means that we strive for all students to achieve a solid academic footing as standard</a:t>
            </a:r>
          </a:p>
          <a:p>
            <a:r>
              <a:rPr lang="en-US"/>
              <a:t>In a school where students develop an understanding into the world around them with character that will allow them to excel within the world. </a:t>
            </a:r>
          </a:p>
          <a:p>
            <a:r>
              <a:rPr lang="en-US">
                <a:ea typeface="Calibri" panose="020F0502020204030204"/>
                <a:cs typeface="Calibri" panose="020F0502020204030204"/>
              </a:rPr>
              <a:t>And finally to be safe, healthy and happy.</a:t>
            </a:r>
          </a:p>
        </p:txBody>
      </p:sp>
      <p:sp>
        <p:nvSpPr>
          <p:cNvPr id="4" name="Slide Number Placeholder 3"/>
          <p:cNvSpPr>
            <a:spLocks noGrp="1"/>
          </p:cNvSpPr>
          <p:nvPr>
            <p:ph type="sldNum" sz="quarter" idx="5"/>
          </p:nvPr>
        </p:nvSpPr>
        <p:spPr/>
        <p:txBody>
          <a:bodyPr/>
          <a:lstStyle/>
          <a:p>
            <a:fld id="{7E069421-2B0C-4543-96D7-DE64F7F314EF}" type="slidenum">
              <a:rPr lang="en-GB" smtClean="0"/>
              <a:t>3</a:t>
            </a:fld>
            <a:endParaRPr lang="en-GB"/>
          </a:p>
        </p:txBody>
      </p:sp>
    </p:spTree>
    <p:extLst>
      <p:ext uri="{BB962C8B-B14F-4D97-AF65-F5344CB8AC3E}">
        <p14:creationId xmlns:p14="http://schemas.microsoft.com/office/powerpoint/2010/main" val="1867056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equipment listed above is the equipment we expect students to have with them for every school day. This is to promote and develop students responsibility and autonomy.</a:t>
            </a:r>
          </a:p>
          <a:p>
            <a:endParaRPr lang="en-GB"/>
          </a:p>
          <a:p>
            <a:r>
              <a:rPr lang="en-GB" err="1"/>
              <a:t>Whitelands</a:t>
            </a:r>
            <a:r>
              <a:rPr lang="en-GB"/>
              <a:t> Academy will provide students with a blue knowledge organiser folder. This is to file all of the subject knowledge organiser which can be used in lessons and for home learning. </a:t>
            </a:r>
          </a:p>
          <a:p>
            <a:endParaRPr lang="en-GB"/>
          </a:p>
          <a:p>
            <a:r>
              <a:rPr lang="en-GB"/>
              <a:t>This is checked and logged in morning tutor time, failure to bring equipment will result in warning and possible sanctions as per the behaviour policy. </a:t>
            </a:r>
          </a:p>
        </p:txBody>
      </p:sp>
      <p:sp>
        <p:nvSpPr>
          <p:cNvPr id="4" name="Slide Number Placeholder 3"/>
          <p:cNvSpPr>
            <a:spLocks noGrp="1"/>
          </p:cNvSpPr>
          <p:nvPr>
            <p:ph type="sldNum" sz="quarter" idx="5"/>
          </p:nvPr>
        </p:nvSpPr>
        <p:spPr/>
        <p:txBody>
          <a:bodyPr/>
          <a:lstStyle/>
          <a:p>
            <a:fld id="{7E069421-2B0C-4543-96D7-DE64F7F314EF}" type="slidenum">
              <a:rPr lang="en-GB" smtClean="0"/>
              <a:t>23</a:t>
            </a:fld>
            <a:endParaRPr lang="en-GB"/>
          </a:p>
        </p:txBody>
      </p:sp>
    </p:spTree>
    <p:extLst>
      <p:ext uri="{BB962C8B-B14F-4D97-AF65-F5344CB8AC3E}">
        <p14:creationId xmlns:p14="http://schemas.microsoft.com/office/powerpoint/2010/main" val="3894712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equipment listed above is the equipment we expect students to have with them for every school day. This is to promote and develop students responsibility and autonomy.</a:t>
            </a:r>
          </a:p>
          <a:p>
            <a:endParaRPr lang="en-GB"/>
          </a:p>
          <a:p>
            <a:r>
              <a:rPr lang="en-GB" err="1"/>
              <a:t>Whitelands</a:t>
            </a:r>
            <a:r>
              <a:rPr lang="en-GB"/>
              <a:t> Academy will provide students with a blue knowledge organiser folder. This is to file all of the subject knowledge organiser which can be used in lessons and for home learning. </a:t>
            </a:r>
          </a:p>
          <a:p>
            <a:endParaRPr lang="en-GB"/>
          </a:p>
          <a:p>
            <a:r>
              <a:rPr lang="en-GB"/>
              <a:t>This is checked and logged in morning tutor time, failure to bring equipment will result in warning and possible sanctions as per the behaviour policy. </a:t>
            </a:r>
          </a:p>
        </p:txBody>
      </p:sp>
      <p:sp>
        <p:nvSpPr>
          <p:cNvPr id="4" name="Slide Number Placeholder 3"/>
          <p:cNvSpPr>
            <a:spLocks noGrp="1"/>
          </p:cNvSpPr>
          <p:nvPr>
            <p:ph type="sldNum" sz="quarter" idx="5"/>
          </p:nvPr>
        </p:nvSpPr>
        <p:spPr/>
        <p:txBody>
          <a:bodyPr/>
          <a:lstStyle/>
          <a:p>
            <a:fld id="{7E069421-2B0C-4543-96D7-DE64F7F314EF}" type="slidenum">
              <a:rPr lang="en-GB" smtClean="0"/>
              <a:t>24</a:t>
            </a:fld>
            <a:endParaRPr lang="en-GB"/>
          </a:p>
        </p:txBody>
      </p:sp>
    </p:spTree>
    <p:extLst>
      <p:ext uri="{BB962C8B-B14F-4D97-AF65-F5344CB8AC3E}">
        <p14:creationId xmlns:p14="http://schemas.microsoft.com/office/powerpoint/2010/main" val="3345670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E069421-2B0C-4543-96D7-DE64F7F314EF}" type="slidenum">
              <a:rPr lang="en-GB" smtClean="0"/>
              <a:t>25</a:t>
            </a:fld>
            <a:endParaRPr lang="en-GB"/>
          </a:p>
        </p:txBody>
      </p:sp>
    </p:spTree>
    <p:extLst>
      <p:ext uri="{BB962C8B-B14F-4D97-AF65-F5344CB8AC3E}">
        <p14:creationId xmlns:p14="http://schemas.microsoft.com/office/powerpoint/2010/main" val="2738939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Good evening – it’s lovely to see so many of you here this evening</a:t>
            </a:r>
          </a:p>
          <a:p>
            <a:endParaRPr lang="en-GB"/>
          </a:p>
          <a:p>
            <a:r>
              <a:rPr lang="en-GB"/>
              <a:t>My name is Freddie Forder, and I’m the Vice Principal Academic, which means I lead on the quality of education here at </a:t>
            </a:r>
            <a:r>
              <a:rPr lang="en-GB" err="1"/>
              <a:t>Whitelands</a:t>
            </a:r>
            <a:r>
              <a:rPr lang="en-GB"/>
              <a:t> – focusing on what goes on in the classroom.</a:t>
            </a:r>
          </a:p>
          <a:p>
            <a:endParaRPr lang="en-GB"/>
          </a:p>
          <a:p>
            <a:r>
              <a:rPr lang="en-GB"/>
              <a:t>The last few years have been very exciting to be a teacher because of the advances in educational research about how we learn. Here at </a:t>
            </a:r>
            <a:r>
              <a:rPr lang="en-GB" err="1"/>
              <a:t>Whitelands</a:t>
            </a:r>
            <a:r>
              <a:rPr lang="en-GB"/>
              <a:t> we take a keen interest in the latest research (you can see our teaching and learning framework on the screen) and use this to inform what your child will learn and how we will teach them in lessons, with a relentless focus on high quality teaching. </a:t>
            </a:r>
          </a:p>
          <a:p>
            <a:endParaRPr lang="en-GB"/>
          </a:p>
          <a:p>
            <a:r>
              <a:rPr lang="en-GB"/>
              <a:t>As a new school, we’ve had a great opportunity to put together a curriculum which we are proud of and which showcases the high aspirations we have of our students. </a:t>
            </a:r>
          </a:p>
          <a:p>
            <a:endParaRPr lang="en-GB"/>
          </a:p>
          <a:p>
            <a:r>
              <a:rPr lang="en-GB"/>
              <a:t>In terms of what this looks like, each week your child will have English and Maths lessons 5 times a week, science 4 times a week, Spanish 3 times a week, PE, History and Geography twice a week and DT, art, music, drama, ICT, religious studies and RSHE once a week.</a:t>
            </a:r>
          </a:p>
        </p:txBody>
      </p:sp>
      <p:sp>
        <p:nvSpPr>
          <p:cNvPr id="4" name="Slide Number Placeholder 3"/>
          <p:cNvSpPr>
            <a:spLocks noGrp="1"/>
          </p:cNvSpPr>
          <p:nvPr>
            <p:ph type="sldNum" sz="quarter" idx="5"/>
          </p:nvPr>
        </p:nvSpPr>
        <p:spPr/>
        <p:txBody>
          <a:bodyPr/>
          <a:lstStyle/>
          <a:p>
            <a:fld id="{7E069421-2B0C-4543-96D7-DE64F7F314EF}" type="slidenum">
              <a:rPr lang="en-GB" smtClean="0"/>
              <a:t>26</a:t>
            </a:fld>
            <a:endParaRPr lang="en-GB"/>
          </a:p>
        </p:txBody>
      </p:sp>
    </p:spTree>
    <p:extLst>
      <p:ext uri="{BB962C8B-B14F-4D97-AF65-F5344CB8AC3E}">
        <p14:creationId xmlns:p14="http://schemas.microsoft.com/office/powerpoint/2010/main" val="850729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question that parents often ask is ‘how can I support my child at home’?</a:t>
            </a:r>
          </a:p>
          <a:p>
            <a:endParaRPr lang="en-GB"/>
          </a:p>
          <a:p>
            <a:r>
              <a:rPr lang="en-GB"/>
              <a:t>A key way is to support them to complete their homework, which students are expected to complete in order to consolidate their understanding. We are always keeping our homework under review to ensure that it is research based and purposeful. For example, we won’t be setting you unstructured ‘research from the internet tasks’ or pieces of writing that can be copied from </a:t>
            </a:r>
            <a:r>
              <a:rPr lang="en-GB" err="1"/>
              <a:t>chatGTP</a:t>
            </a:r>
            <a:r>
              <a:rPr lang="en-GB"/>
              <a:t>.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one strategy which research says makes the most difference and which we want to encourage is reading. Our librarian as well as teachers will be able to support your child to find a suitable book for them to further their knowledge and understanding as well as their love of reading.</a:t>
            </a:r>
          </a:p>
          <a:p>
            <a:endParaRPr lang="en-GB"/>
          </a:p>
          <a:p>
            <a:r>
              <a:rPr lang="en-GB"/>
              <a:t>As parents, we really value your role in supporting your child to complete their homework and that you play an active role in providing a suitable environment, access to a device and that you discuss your child’s learning with them. Your child will be set home learning each week, and we will go through this process and the details of this with them in September.</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 really excited to get to know all of you in the coming months, and also really excited about what you can all achieve here.</a:t>
            </a:r>
          </a:p>
          <a:p>
            <a:endParaRPr lang="en-GB"/>
          </a:p>
          <a:p>
            <a:r>
              <a:rPr lang="en-GB"/>
              <a:t>I’m now going to pass over to Mrs Walkley, our Assistant Principal for Inclusion</a:t>
            </a:r>
          </a:p>
        </p:txBody>
      </p:sp>
      <p:sp>
        <p:nvSpPr>
          <p:cNvPr id="4" name="Slide Number Placeholder 3"/>
          <p:cNvSpPr>
            <a:spLocks noGrp="1"/>
          </p:cNvSpPr>
          <p:nvPr>
            <p:ph type="sldNum" sz="quarter" idx="5"/>
          </p:nvPr>
        </p:nvSpPr>
        <p:spPr/>
        <p:txBody>
          <a:bodyPr/>
          <a:lstStyle/>
          <a:p>
            <a:fld id="{7E069421-2B0C-4543-96D7-DE64F7F314EF}" type="slidenum">
              <a:rPr lang="en-GB" smtClean="0"/>
              <a:t>27</a:t>
            </a:fld>
            <a:endParaRPr lang="en-GB"/>
          </a:p>
        </p:txBody>
      </p:sp>
    </p:spTree>
    <p:extLst>
      <p:ext uri="{BB962C8B-B14F-4D97-AF65-F5344CB8AC3E}">
        <p14:creationId xmlns:p14="http://schemas.microsoft.com/office/powerpoint/2010/main" val="3283357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a:t>
            </a:r>
            <a:r>
              <a:rPr lang="en-US" err="1"/>
              <a:t>Whitelands</a:t>
            </a:r>
            <a:r>
              <a:rPr lang="en-US"/>
              <a:t> Academy. My name is Clair Edwards and I am the </a:t>
            </a:r>
            <a:r>
              <a:rPr lang="en-US" err="1"/>
              <a:t>princpial</a:t>
            </a:r>
            <a:r>
              <a:rPr lang="en-US"/>
              <a:t> of </a:t>
            </a:r>
            <a:r>
              <a:rPr lang="en-US" err="1"/>
              <a:t>Whitelands</a:t>
            </a:r>
            <a:r>
              <a:rPr lang="en-US"/>
              <a:t> Academy. Having been here from the beginning growing the school from a building site up, I am incredibly committed and passionate into making this school the best in the Nation. </a:t>
            </a:r>
          </a:p>
          <a:p>
            <a:r>
              <a:rPr lang="en-US"/>
              <a:t>We would like to take this opportunity to welcome you to our school. This is a hugely exciting time for us as you are the year group who completes our school</a:t>
            </a:r>
          </a:p>
          <a:p>
            <a:r>
              <a:rPr lang="en-US"/>
              <a:t>We opened here in September 2020 and have been introducing a new cohort of students each year – this will be their first time we have been open with a full school of 600 students with a full year group in all years.</a:t>
            </a:r>
          </a:p>
          <a:p>
            <a:r>
              <a:rPr lang="en-US" err="1"/>
              <a:t>Whitelands</a:t>
            </a:r>
            <a:r>
              <a:rPr lang="en-US"/>
              <a:t> is a very special school – our founding year group have played a huge part in shaping the school we are – we have the ability to mold our school to be the place that supports you grow into the adult you are proud to be and your journey starts soon!</a:t>
            </a:r>
          </a:p>
          <a:p>
            <a:r>
              <a:rPr lang="en-US"/>
              <a:t>Tonight, we will be sharing some information with you to help you child prepare for their Whiteland's journey. We will cover information about the school day, the curriculum, the </a:t>
            </a:r>
            <a:r>
              <a:rPr lang="en-US" err="1"/>
              <a:t>pastroal</a:t>
            </a:r>
            <a:r>
              <a:rPr lang="en-US"/>
              <a:t> care, SEND provision and the co-curricular opportunities available to them.</a:t>
            </a:r>
          </a:p>
          <a:p>
            <a:r>
              <a:rPr lang="en-US"/>
              <a:t>There will also be an opportunity for you to ask any questions  </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7E069421-2B0C-4543-96D7-DE64F7F314EF}" type="slidenum">
              <a:rPr lang="en-GB" smtClean="0"/>
              <a:t>28</a:t>
            </a:fld>
            <a:endParaRPr lang="en-GB"/>
          </a:p>
        </p:txBody>
      </p:sp>
    </p:spTree>
    <p:extLst>
      <p:ext uri="{BB962C8B-B14F-4D97-AF65-F5344CB8AC3E}">
        <p14:creationId xmlns:p14="http://schemas.microsoft.com/office/powerpoint/2010/main" val="372632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Inclusive environment – we are an inclusive school and no matter where your starting point, we have the same high expectations for all students.</a:t>
            </a:r>
          </a:p>
          <a:p>
            <a:r>
              <a:rPr lang="en-GB"/>
              <a:t>But, as this diagram shows there is being treated equally and then there is being treated equitably.</a:t>
            </a:r>
          </a:p>
          <a:p>
            <a:r>
              <a:rPr lang="en-GB"/>
              <a:t>In the first diagram you can see everybody being given the same supports – they are being treated equally, however they still all cant see the game.  However in the second image you can see the individuals are given different supports to make them have equal access to seeing the game  they are being treated equitably.</a:t>
            </a:r>
          </a:p>
          <a:p>
            <a:r>
              <a:rPr lang="en-GB"/>
              <a:t>What we strive for at WLA is that all three students would be able to see the game with the barriers removed and our students equipped with strategies so that this can happen by the time that they leave WLA preparing them for their post-16 journey and adulthood.</a:t>
            </a:r>
          </a:p>
          <a:p>
            <a:r>
              <a:rPr lang="en-GB"/>
              <a:t>How to support our students – high quality teaching, support in the classroom as our teachers are specialists in their field, by removing a student we are removing them from the specialist teacher, however we do provide a range of interventions on a  needs based evidence approach, that would have baseline in order </a:t>
            </a:r>
            <a:r>
              <a:rPr lang="en-GB" err="1"/>
              <a:t>ot</a:t>
            </a:r>
            <a:r>
              <a:rPr lang="en-GB"/>
              <a:t> measure impact and a hub staff that will be getting to know your students quickly and how best to support them.</a:t>
            </a:r>
          </a:p>
        </p:txBody>
      </p:sp>
      <p:sp>
        <p:nvSpPr>
          <p:cNvPr id="4" name="Slide Number Placeholder 3"/>
          <p:cNvSpPr>
            <a:spLocks noGrp="1"/>
          </p:cNvSpPr>
          <p:nvPr>
            <p:ph type="sldNum" sz="quarter" idx="5"/>
          </p:nvPr>
        </p:nvSpPr>
        <p:spPr/>
        <p:txBody>
          <a:bodyPr/>
          <a:lstStyle/>
          <a:p>
            <a:fld id="{7E069421-2B0C-4543-96D7-DE64F7F314EF}" type="slidenum">
              <a:rPr lang="en-GB" smtClean="0"/>
              <a:t>29</a:t>
            </a:fld>
            <a:endParaRPr lang="en-GB"/>
          </a:p>
        </p:txBody>
      </p:sp>
    </p:spTree>
    <p:extLst>
      <p:ext uri="{BB962C8B-B14F-4D97-AF65-F5344CB8AC3E}">
        <p14:creationId xmlns:p14="http://schemas.microsoft.com/office/powerpoint/2010/main" val="3234259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Name and role</a:t>
            </a:r>
          </a:p>
          <a:p>
            <a:endParaRPr lang="en-GB">
              <a:ea typeface="Calibri"/>
              <a:cs typeface="Calibri"/>
            </a:endParaRPr>
          </a:p>
          <a:p>
            <a:r>
              <a:rPr lang="en-GB">
                <a:ea typeface="Calibri"/>
                <a:cs typeface="Calibri"/>
              </a:rPr>
              <a:t>Delighted to take the lead on an outstanding area of the school. As Mrs Edwards said at the top, we are focused on developing the whole pupil. </a:t>
            </a:r>
          </a:p>
        </p:txBody>
      </p:sp>
      <p:sp>
        <p:nvSpPr>
          <p:cNvPr id="4" name="Slide Number Placeholder 3"/>
          <p:cNvSpPr>
            <a:spLocks noGrp="1"/>
          </p:cNvSpPr>
          <p:nvPr>
            <p:ph type="sldNum" sz="quarter" idx="5"/>
          </p:nvPr>
        </p:nvSpPr>
        <p:spPr/>
        <p:txBody>
          <a:bodyPr/>
          <a:lstStyle/>
          <a:p>
            <a:fld id="{7E069421-2B0C-4543-96D7-DE64F7F314EF}" type="slidenum">
              <a:rPr lang="en-GB" smtClean="0"/>
              <a:t>30</a:t>
            </a:fld>
            <a:endParaRPr lang="en-GB"/>
          </a:p>
        </p:txBody>
      </p:sp>
    </p:spTree>
    <p:extLst>
      <p:ext uri="{BB962C8B-B14F-4D97-AF65-F5344CB8AC3E}">
        <p14:creationId xmlns:p14="http://schemas.microsoft.com/office/powerpoint/2010/main" val="2140269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We are really proud of our Personal Development at WLA. Recently graded as Outstanding from Ofsted, our aim to develop this even further. </a:t>
            </a:r>
            <a:endParaRPr lang="en-GB"/>
          </a:p>
          <a:p>
            <a:endParaRPr lang="en-GB">
              <a:ea typeface="Calibri" panose="020F0502020204030204"/>
              <a:cs typeface="Calibri" panose="020F0502020204030204"/>
            </a:endParaRPr>
          </a:p>
          <a:p>
            <a:r>
              <a:rPr lang="en-GB">
                <a:ea typeface="Calibri" panose="020F0502020204030204"/>
                <a:cs typeface="Calibri" panose="020F0502020204030204"/>
              </a:rPr>
              <a:t>The purpose of our PD is to develop a child's character to stand out in the competitive world.</a:t>
            </a:r>
          </a:p>
          <a:p>
            <a:endParaRPr lang="en-GB">
              <a:ea typeface="Calibri" panose="020F0502020204030204"/>
              <a:cs typeface="Calibri" panose="020F0502020204030204"/>
            </a:endParaRPr>
          </a:p>
          <a:p>
            <a:r>
              <a:rPr lang="en-GB">
                <a:ea typeface="Calibri" panose="020F0502020204030204"/>
                <a:cs typeface="Calibri" panose="020F0502020204030204"/>
              </a:rPr>
              <a:t>We have a rigorous RSHE curriculum, extensive tutor and assembly programme along with a wide plethora of trips and visitors.</a:t>
            </a:r>
          </a:p>
          <a:p>
            <a:endParaRPr lang="en-GB"/>
          </a:p>
          <a:p>
            <a:r>
              <a:rPr lang="en-GB"/>
              <a:t>Careers is not just a focus in year 10 and 11</a:t>
            </a:r>
            <a:endParaRPr lang="en-GB">
              <a:ea typeface="Calibri"/>
              <a:cs typeface="Calibri"/>
            </a:endParaRPr>
          </a:p>
          <a:p>
            <a:r>
              <a:rPr lang="en-GB">
                <a:ea typeface="Calibri"/>
                <a:cs typeface="Calibri"/>
              </a:rPr>
              <a:t>Career understanding and the skills needed to stand out develop throughout their journey with us from Year 7.</a:t>
            </a:r>
            <a:endParaRPr lang="en-GB"/>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7E069421-2B0C-4543-96D7-DE64F7F314EF}" type="slidenum">
              <a:rPr lang="en-GB" smtClean="0"/>
              <a:t>31</a:t>
            </a:fld>
            <a:endParaRPr lang="en-GB"/>
          </a:p>
        </p:txBody>
      </p:sp>
    </p:spTree>
    <p:extLst>
      <p:ext uri="{BB962C8B-B14F-4D97-AF65-F5344CB8AC3E}">
        <p14:creationId xmlns:p14="http://schemas.microsoft.com/office/powerpoint/2010/main" val="3265536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One of the best ways to develop the whole pupil is through involvement of </a:t>
            </a:r>
            <a:r>
              <a:rPr lang="en-GB" err="1">
                <a:cs typeface="Calibri"/>
              </a:rPr>
              <a:t>opportunties</a:t>
            </a:r>
            <a:r>
              <a:rPr lang="en-GB">
                <a:cs typeface="Calibri"/>
              </a:rPr>
              <a:t> outside the classroom. These opportunities are perfect for developing the "soft-skills" and pushing outside their comfort zone. </a:t>
            </a:r>
            <a:endParaRPr lang="en-GB"/>
          </a:p>
          <a:p>
            <a:endParaRPr lang="en-GB">
              <a:cs typeface="Calibri"/>
            </a:endParaRPr>
          </a:p>
          <a:p>
            <a:r>
              <a:rPr lang="en-GB">
                <a:cs typeface="Calibri"/>
              </a:rPr>
              <a:t>One of the ways we do that here is through our extra-curricular program which is continually developing and evolving as the school grows. </a:t>
            </a:r>
          </a:p>
          <a:p>
            <a:endParaRPr lang="en-GB"/>
          </a:p>
          <a:p>
            <a:r>
              <a:rPr lang="en-GB"/>
              <a:t>Here are some of the examples of the extra-curricular opportunities that we have offered here at </a:t>
            </a:r>
            <a:r>
              <a:rPr lang="en-GB" err="1"/>
              <a:t>Whitelands</a:t>
            </a:r>
            <a:r>
              <a:rPr lang="en-GB"/>
              <a:t>. They run on a termly basis and sign up is done through the Arbor app. </a:t>
            </a:r>
            <a:endParaRPr lang="en-GB">
              <a:cs typeface="Calibri"/>
            </a:endParaRPr>
          </a:p>
        </p:txBody>
      </p:sp>
      <p:sp>
        <p:nvSpPr>
          <p:cNvPr id="4" name="Slide Number Placeholder 3"/>
          <p:cNvSpPr>
            <a:spLocks noGrp="1"/>
          </p:cNvSpPr>
          <p:nvPr>
            <p:ph type="sldNum" sz="quarter" idx="5"/>
          </p:nvPr>
        </p:nvSpPr>
        <p:spPr/>
        <p:txBody>
          <a:bodyPr/>
          <a:lstStyle/>
          <a:p>
            <a:fld id="{7E069421-2B0C-4543-96D7-DE64F7F314EF}" type="slidenum">
              <a:rPr lang="en-GB" smtClean="0"/>
              <a:t>32</a:t>
            </a:fld>
            <a:endParaRPr lang="en-GB"/>
          </a:p>
        </p:txBody>
      </p:sp>
    </p:spTree>
    <p:extLst>
      <p:ext uri="{BB962C8B-B14F-4D97-AF65-F5344CB8AC3E}">
        <p14:creationId xmlns:p14="http://schemas.microsoft.com/office/powerpoint/2010/main" val="3670883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does not matter what a child's starting point is or what their background is</a:t>
            </a:r>
          </a:p>
          <a:p>
            <a:r>
              <a:rPr lang="en-US">
                <a:ea typeface="Calibri"/>
                <a:cs typeface="Calibri"/>
              </a:rPr>
              <a:t>All students can and should achieve academically</a:t>
            </a:r>
          </a:p>
          <a:p>
            <a:r>
              <a:rPr lang="en-US">
                <a:ea typeface="Calibri"/>
                <a:cs typeface="Calibri"/>
              </a:rPr>
              <a:t>This is the part that opens as many doors to them in their future as possible</a:t>
            </a:r>
          </a:p>
          <a:p>
            <a:endParaRPr lang="en-US">
              <a:ea typeface="Calibri"/>
              <a:cs typeface="Calibri"/>
            </a:endParaRPr>
          </a:p>
          <a:p>
            <a:r>
              <a:rPr lang="en-US">
                <a:ea typeface="Calibri"/>
                <a:cs typeface="Calibri"/>
              </a:rPr>
              <a:t>Whatever your child aspires to be, we will guide them to be the very best version of themselves that they can be.</a:t>
            </a:r>
          </a:p>
          <a:p>
            <a:r>
              <a:rPr lang="en-US">
                <a:ea typeface="Calibri"/>
                <a:cs typeface="Calibri"/>
              </a:rPr>
              <a:t>So whether they cure meat or cure cancer - be the very best in that field that you can be.</a:t>
            </a:r>
          </a:p>
        </p:txBody>
      </p:sp>
      <p:sp>
        <p:nvSpPr>
          <p:cNvPr id="4" name="Slide Number Placeholder 3"/>
          <p:cNvSpPr>
            <a:spLocks noGrp="1"/>
          </p:cNvSpPr>
          <p:nvPr>
            <p:ph type="sldNum" sz="quarter" idx="5"/>
          </p:nvPr>
        </p:nvSpPr>
        <p:spPr/>
        <p:txBody>
          <a:bodyPr/>
          <a:lstStyle/>
          <a:p>
            <a:fld id="{7E069421-2B0C-4543-96D7-DE64F7F314EF}" type="slidenum">
              <a:rPr lang="en-GB" smtClean="0"/>
              <a:t>4</a:t>
            </a:fld>
            <a:endParaRPr lang="en-GB"/>
          </a:p>
        </p:txBody>
      </p:sp>
    </p:spTree>
    <p:extLst>
      <p:ext uri="{BB962C8B-B14F-4D97-AF65-F5344CB8AC3E}">
        <p14:creationId xmlns:p14="http://schemas.microsoft.com/office/powerpoint/2010/main" val="3099777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069421-2B0C-4543-96D7-DE64F7F314EF}" type="slidenum">
              <a:rPr lang="en-GB" smtClean="0"/>
              <a:t>33</a:t>
            </a:fld>
            <a:endParaRPr lang="en-GB"/>
          </a:p>
        </p:txBody>
      </p:sp>
    </p:spTree>
    <p:extLst>
      <p:ext uri="{BB962C8B-B14F-4D97-AF65-F5344CB8AC3E}">
        <p14:creationId xmlns:p14="http://schemas.microsoft.com/office/powerpoint/2010/main" val="1286656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an example of the PE clubs that will be running in the first term for students to engage with. Other subjects will be offering additional clubs, for example, Chess club, History film club, Green group, Debate club. </a:t>
            </a:r>
          </a:p>
        </p:txBody>
      </p:sp>
      <p:sp>
        <p:nvSpPr>
          <p:cNvPr id="4" name="Slide Number Placeholder 3"/>
          <p:cNvSpPr>
            <a:spLocks noGrp="1"/>
          </p:cNvSpPr>
          <p:nvPr>
            <p:ph type="sldNum" sz="quarter" idx="5"/>
          </p:nvPr>
        </p:nvSpPr>
        <p:spPr/>
        <p:txBody>
          <a:bodyPr/>
          <a:lstStyle/>
          <a:p>
            <a:fld id="{7E069421-2B0C-4543-96D7-DE64F7F314EF}" type="slidenum">
              <a:rPr lang="en-GB" smtClean="0"/>
              <a:t>34</a:t>
            </a:fld>
            <a:endParaRPr lang="en-GB"/>
          </a:p>
        </p:txBody>
      </p:sp>
    </p:spTree>
    <p:extLst>
      <p:ext uri="{BB962C8B-B14F-4D97-AF65-F5344CB8AC3E}">
        <p14:creationId xmlns:p14="http://schemas.microsoft.com/office/powerpoint/2010/main" val="721005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are really looking forward to welcoming you on our first day back. </a:t>
            </a:r>
          </a:p>
          <a:p>
            <a:endParaRPr lang="en-GB"/>
          </a:p>
          <a:p>
            <a:r>
              <a:rPr lang="en-GB"/>
              <a:t>The first day will be year 7 only where we will introduce the students to all staff members and allow them time to become familiar with their surroundings and our expectations.</a:t>
            </a:r>
          </a:p>
          <a:p>
            <a:endParaRPr lang="en-GB"/>
          </a:p>
          <a:p>
            <a:r>
              <a:rPr lang="en-GB"/>
              <a:t>We ask that you ensure students arrive at 8:25am and you drop them off at the school gates. There will be members of staff on the gate and on the school grounds to welcome and instruct students on where to go. </a:t>
            </a:r>
          </a:p>
          <a:p>
            <a:endParaRPr lang="en-GB"/>
          </a:p>
          <a:p>
            <a:r>
              <a:rPr lang="en-GB"/>
              <a:t>Please ensure students have a packed lunch. </a:t>
            </a:r>
          </a:p>
          <a:p>
            <a:endParaRPr lang="en-GB"/>
          </a:p>
          <a:p>
            <a:r>
              <a:rPr lang="en-GB"/>
              <a:t>As a head of year, I would like to thank you for taking the time to attend this evenings presentation, I am really looking forward to working with you and your families over the next academic year. I will now pass you back over to Mr Cush who will say our final goodbyes.  </a:t>
            </a:r>
          </a:p>
          <a:p>
            <a:endParaRPr lang="en-GB"/>
          </a:p>
          <a:p>
            <a:endParaRPr lang="en-GB"/>
          </a:p>
        </p:txBody>
      </p:sp>
      <p:sp>
        <p:nvSpPr>
          <p:cNvPr id="4" name="Slide Number Placeholder 3"/>
          <p:cNvSpPr>
            <a:spLocks noGrp="1"/>
          </p:cNvSpPr>
          <p:nvPr>
            <p:ph type="sldNum" sz="quarter" idx="5"/>
          </p:nvPr>
        </p:nvSpPr>
        <p:spPr/>
        <p:txBody>
          <a:bodyPr/>
          <a:lstStyle/>
          <a:p>
            <a:fld id="{7E069421-2B0C-4543-96D7-DE64F7F314EF}" type="slidenum">
              <a:rPr lang="en-GB" smtClean="0"/>
              <a:t>35</a:t>
            </a:fld>
            <a:endParaRPr lang="en-GB"/>
          </a:p>
        </p:txBody>
      </p:sp>
    </p:spTree>
    <p:extLst>
      <p:ext uri="{BB962C8B-B14F-4D97-AF65-F5344CB8AC3E}">
        <p14:creationId xmlns:p14="http://schemas.microsoft.com/office/powerpoint/2010/main" val="3819060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are really looking forward to welcoming you on our first day back. </a:t>
            </a:r>
          </a:p>
          <a:p>
            <a:endParaRPr lang="en-GB"/>
          </a:p>
          <a:p>
            <a:r>
              <a:rPr lang="en-GB"/>
              <a:t>The first day will be year 7 only where we will introduce the students to all staff members and allow them time to become familiar with their surroundings and our expectations.</a:t>
            </a:r>
          </a:p>
          <a:p>
            <a:endParaRPr lang="en-GB"/>
          </a:p>
          <a:p>
            <a:r>
              <a:rPr lang="en-GB"/>
              <a:t>We ask that you ensure students arrive at 8:25am and you drop them off at the school gates. There will be members of staff on the gate and on the school grounds to welcome and instruct students on where to go. </a:t>
            </a:r>
          </a:p>
          <a:p>
            <a:endParaRPr lang="en-GB"/>
          </a:p>
          <a:p>
            <a:r>
              <a:rPr lang="en-GB"/>
              <a:t>Please ensure students have a packed lunch. </a:t>
            </a:r>
          </a:p>
          <a:p>
            <a:endParaRPr lang="en-GB"/>
          </a:p>
          <a:p>
            <a:r>
              <a:rPr lang="en-GB"/>
              <a:t>As a head of year, I would like to thank you for taking the time to attend this evenings presentation, I am really looking forward to working with you and your families over the next academic year. I will now pass you back over to Mr Cush who will say our final goodbyes.  </a:t>
            </a:r>
          </a:p>
          <a:p>
            <a:endParaRPr lang="en-GB"/>
          </a:p>
          <a:p>
            <a:endParaRPr lang="en-GB"/>
          </a:p>
        </p:txBody>
      </p:sp>
      <p:sp>
        <p:nvSpPr>
          <p:cNvPr id="4" name="Slide Number Placeholder 3"/>
          <p:cNvSpPr>
            <a:spLocks noGrp="1"/>
          </p:cNvSpPr>
          <p:nvPr>
            <p:ph type="sldNum" sz="quarter" idx="5"/>
          </p:nvPr>
        </p:nvSpPr>
        <p:spPr/>
        <p:txBody>
          <a:bodyPr/>
          <a:lstStyle/>
          <a:p>
            <a:fld id="{7E069421-2B0C-4543-96D7-DE64F7F314EF}" type="slidenum">
              <a:rPr lang="en-GB" smtClean="0"/>
              <a:t>36</a:t>
            </a:fld>
            <a:endParaRPr lang="en-GB"/>
          </a:p>
        </p:txBody>
      </p:sp>
    </p:spTree>
    <p:extLst>
      <p:ext uri="{BB962C8B-B14F-4D97-AF65-F5344CB8AC3E}">
        <p14:creationId xmlns:p14="http://schemas.microsoft.com/office/powerpoint/2010/main" val="880182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school is based around 6 core values (Resilience, Respect, Teamwork, Tolerance, Integrity and Ambition) </a:t>
            </a:r>
            <a:endParaRPr lang="en-US"/>
          </a:p>
          <a:p>
            <a:r>
              <a:rPr lang="en-US">
                <a:cs typeface="Calibri"/>
              </a:rPr>
              <a:t>and these are modelled in everything that we do around the school. </a:t>
            </a:r>
          </a:p>
          <a:p>
            <a:r>
              <a:rPr lang="en-US">
                <a:cs typeface="Calibri"/>
              </a:rPr>
              <a:t>From saying good morning miss as they walk past, </a:t>
            </a:r>
          </a:p>
          <a:p>
            <a:r>
              <a:rPr lang="en-US">
                <a:cs typeface="Calibri"/>
              </a:rPr>
              <a:t>to speaking articulately in full sentences, </a:t>
            </a:r>
          </a:p>
          <a:p>
            <a:r>
              <a:rPr lang="en-US">
                <a:cs typeface="Calibri"/>
              </a:rPr>
              <a:t>to holding the doors open, </a:t>
            </a:r>
          </a:p>
          <a:p>
            <a:r>
              <a:rPr lang="en-US">
                <a:cs typeface="Calibri"/>
              </a:rPr>
              <a:t>to picking up litter </a:t>
            </a:r>
            <a:endParaRPr lang="en-US">
              <a:ea typeface="Calibri"/>
              <a:cs typeface="Calibri"/>
            </a:endParaRPr>
          </a:p>
          <a:p>
            <a:r>
              <a:rPr lang="en-US">
                <a:ea typeface="Calibri"/>
                <a:cs typeface="Calibri"/>
              </a:rPr>
              <a:t>We want students to develop the character that supports them in standing out from the competition and to be successful </a:t>
            </a:r>
          </a:p>
        </p:txBody>
      </p:sp>
      <p:sp>
        <p:nvSpPr>
          <p:cNvPr id="4" name="Slide Number Placeholder 3"/>
          <p:cNvSpPr>
            <a:spLocks noGrp="1"/>
          </p:cNvSpPr>
          <p:nvPr>
            <p:ph type="sldNum" sz="quarter" idx="5"/>
          </p:nvPr>
        </p:nvSpPr>
        <p:spPr/>
        <p:txBody>
          <a:bodyPr/>
          <a:lstStyle/>
          <a:p>
            <a:fld id="{FFE47C17-1112-A14B-854E-71339D895CA3}" type="slidenum">
              <a:rPr lang="en-US" smtClean="0"/>
              <a:t>5</a:t>
            </a:fld>
            <a:endParaRPr lang="en-US"/>
          </a:p>
        </p:txBody>
      </p:sp>
    </p:spTree>
    <p:extLst>
      <p:ext uri="{BB962C8B-B14F-4D97-AF65-F5344CB8AC3E}">
        <p14:creationId xmlns:p14="http://schemas.microsoft.com/office/powerpoint/2010/main" val="907439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two key points that we believe.</a:t>
            </a:r>
            <a:endParaRPr lang="en-US"/>
          </a:p>
          <a:p>
            <a:r>
              <a:rPr lang="en-US">
                <a:ea typeface="Calibri" panose="020F0502020204030204"/>
                <a:cs typeface="Calibri"/>
              </a:rPr>
              <a:t>Nothing reduces a child's life chances more than low expectations. </a:t>
            </a:r>
            <a:endParaRPr lang="en-US">
              <a:cs typeface="Calibri"/>
            </a:endParaRPr>
          </a:p>
          <a:p>
            <a:r>
              <a:rPr lang="en-US">
                <a:ea typeface="Calibri"/>
                <a:cs typeface="Calibri"/>
              </a:rPr>
              <a:t>At WLA we sweat the small stuff. </a:t>
            </a:r>
          </a:p>
          <a:p>
            <a:r>
              <a:rPr lang="en-US">
                <a:ea typeface="Calibri"/>
                <a:cs typeface="Calibri"/>
              </a:rPr>
              <a:t>Why - because we want to set your child up to hold the same high expectations that we have for them, for themselves when they are adults.</a:t>
            </a:r>
          </a:p>
          <a:p>
            <a:endParaRPr lang="en-US">
              <a:cs typeface="Calibri"/>
            </a:endParaRPr>
          </a:p>
          <a:p>
            <a:r>
              <a:rPr lang="en-US">
                <a:cs typeface="Calibri"/>
              </a:rPr>
              <a:t>This can be as simple as posture – Why? Because posture matters when you go for an interview?</a:t>
            </a:r>
            <a:endParaRPr lang="en-US"/>
          </a:p>
          <a:p>
            <a:r>
              <a:rPr lang="en-US">
                <a:cs typeface="Calibri"/>
              </a:rPr>
              <a:t>This could be speaking in full sentences? Why? Because being able to be seen to be confident and articulate will stand you in good stead to being successful.</a:t>
            </a:r>
            <a:endParaRPr lang="en-US">
              <a:ea typeface="Calibri"/>
              <a:cs typeface="Calibri"/>
            </a:endParaRPr>
          </a:p>
          <a:p>
            <a:r>
              <a:rPr lang="en-US">
                <a:cs typeface="Calibri"/>
              </a:rPr>
              <a:t>Uniform policies – understanding discipline and authority is important for the workplace</a:t>
            </a:r>
            <a:endParaRPr lang="en-US">
              <a:ea typeface="Calibri"/>
              <a:cs typeface="Calibri"/>
            </a:endParaRPr>
          </a:p>
          <a:p>
            <a:r>
              <a:rPr lang="en-US">
                <a:cs typeface="Calibri"/>
              </a:rPr>
              <a:t>Being punctual to your lessons – in life we need to arrive on time to appointments and work</a:t>
            </a:r>
            <a:endParaRPr lang="en-US">
              <a:ea typeface="Calibri"/>
              <a:cs typeface="Calibri"/>
            </a:endParaRPr>
          </a:p>
        </p:txBody>
      </p:sp>
      <p:sp>
        <p:nvSpPr>
          <p:cNvPr id="4" name="Slide Number Placeholder 3"/>
          <p:cNvSpPr>
            <a:spLocks noGrp="1"/>
          </p:cNvSpPr>
          <p:nvPr>
            <p:ph type="sldNum" sz="quarter" idx="5"/>
          </p:nvPr>
        </p:nvSpPr>
        <p:spPr/>
        <p:txBody>
          <a:bodyPr/>
          <a:lstStyle/>
          <a:p>
            <a:fld id="{FFE47C17-1112-A14B-854E-71339D895CA3}" type="slidenum">
              <a:rPr lang="en-US" smtClean="0"/>
              <a:t>6</a:t>
            </a:fld>
            <a:endParaRPr lang="en-US"/>
          </a:p>
        </p:txBody>
      </p:sp>
    </p:spTree>
    <p:extLst>
      <p:ext uri="{BB962C8B-B14F-4D97-AF65-F5344CB8AC3E}">
        <p14:creationId xmlns:p14="http://schemas.microsoft.com/office/powerpoint/2010/main" val="1327453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also believe in all of our students. </a:t>
            </a:r>
          </a:p>
          <a:p>
            <a:r>
              <a:rPr lang="en-US">
                <a:ea typeface="Calibri"/>
                <a:cs typeface="Calibri"/>
              </a:rPr>
              <a:t>Any child can be whatever they want to be – with the correct attitude, work ethic and professional support.</a:t>
            </a:r>
          </a:p>
          <a:p>
            <a:endParaRPr lang="en-US">
              <a:ea typeface="Calibri"/>
              <a:cs typeface="Calibri"/>
            </a:endParaRPr>
          </a:p>
          <a:p>
            <a:r>
              <a:rPr lang="en-US">
                <a:ea typeface="Calibri"/>
                <a:cs typeface="Calibri"/>
              </a:rPr>
              <a:t>When I was younger, I was told that I could not apply for Oxford University. So I didn't.</a:t>
            </a:r>
          </a:p>
          <a:p>
            <a:r>
              <a:rPr lang="en-US">
                <a:ea typeface="Calibri"/>
                <a:cs typeface="Calibri"/>
              </a:rPr>
              <a:t>My confidence was reduced.</a:t>
            </a:r>
          </a:p>
          <a:p>
            <a:r>
              <a:rPr lang="en-US">
                <a:ea typeface="Calibri"/>
                <a:cs typeface="Calibri"/>
              </a:rPr>
              <a:t>I then achieved a first class genetics degree and won the Astra Zenica award at Leicester University. </a:t>
            </a:r>
          </a:p>
          <a:p>
            <a:r>
              <a:rPr lang="en-US">
                <a:ea typeface="Calibri"/>
                <a:cs typeface="Calibri"/>
              </a:rPr>
              <a:t>It was through my own determination and resilience that I ended up at Oxford University – which is where I got married and took my children to visit on my 10th wedding anniversary.</a:t>
            </a:r>
          </a:p>
          <a:p>
            <a:endParaRPr lang="en-US">
              <a:ea typeface="Calibri"/>
              <a:cs typeface="Calibri"/>
            </a:endParaRPr>
          </a:p>
          <a:p>
            <a:r>
              <a:rPr lang="en-US">
                <a:ea typeface="Calibri"/>
                <a:cs typeface="Calibri"/>
              </a:rPr>
              <a:t>At WLA we believe in all students and want them to aspire to whatever interests them. We will support them.</a:t>
            </a:r>
          </a:p>
        </p:txBody>
      </p:sp>
      <p:sp>
        <p:nvSpPr>
          <p:cNvPr id="4" name="Slide Number Placeholder 3"/>
          <p:cNvSpPr>
            <a:spLocks noGrp="1"/>
          </p:cNvSpPr>
          <p:nvPr>
            <p:ph type="sldNum" sz="quarter" idx="5"/>
          </p:nvPr>
        </p:nvSpPr>
        <p:spPr/>
        <p:txBody>
          <a:bodyPr/>
          <a:lstStyle/>
          <a:p>
            <a:fld id="{FFE47C17-1112-A14B-854E-71339D895CA3}" type="slidenum">
              <a:rPr lang="en-US" smtClean="0"/>
              <a:t>7</a:t>
            </a:fld>
            <a:endParaRPr lang="en-US"/>
          </a:p>
        </p:txBody>
      </p:sp>
    </p:spTree>
    <p:extLst>
      <p:ext uri="{BB962C8B-B14F-4D97-AF65-F5344CB8AC3E}">
        <p14:creationId xmlns:p14="http://schemas.microsoft.com/office/powerpoint/2010/main" val="62397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So what can you expect?</a:t>
            </a:r>
          </a:p>
          <a:p>
            <a:endParaRPr lang="en-GB">
              <a:ea typeface="Calibri"/>
              <a:cs typeface="Calibri"/>
            </a:endParaRPr>
          </a:p>
          <a:p>
            <a:r>
              <a:rPr lang="en-GB">
                <a:ea typeface="Calibri"/>
                <a:cs typeface="Calibri"/>
              </a:rPr>
              <a:t>A very challenging, academic and traditional curriculum. We believe all students can achieve. </a:t>
            </a:r>
          </a:p>
          <a:p>
            <a:r>
              <a:rPr lang="en-GB">
                <a:ea typeface="Calibri"/>
                <a:cs typeface="Calibri"/>
              </a:rPr>
              <a:t>Academic and traditional subjects opens the most number of future doors for students. </a:t>
            </a:r>
          </a:p>
          <a:p>
            <a:endParaRPr lang="en-GB">
              <a:ea typeface="Calibri"/>
              <a:cs typeface="Calibri"/>
            </a:endParaRPr>
          </a:p>
          <a:p>
            <a:r>
              <a:rPr lang="en-GB">
                <a:ea typeface="Calibri"/>
                <a:cs typeface="Calibri"/>
              </a:rPr>
              <a:t>We have unapologetically high expectations for our students. We will sweat the small stuff. </a:t>
            </a:r>
          </a:p>
          <a:p>
            <a:r>
              <a:rPr lang="en-GB">
                <a:ea typeface="Calibri"/>
                <a:cs typeface="Calibri"/>
              </a:rPr>
              <a:t>Training our students to have the same high expectations for themselves when they are adults.</a:t>
            </a:r>
          </a:p>
          <a:p>
            <a:endParaRPr lang="en-GB">
              <a:ea typeface="Calibri"/>
              <a:cs typeface="Calibri"/>
            </a:endParaRPr>
          </a:p>
          <a:p>
            <a:r>
              <a:rPr lang="en-GB">
                <a:ea typeface="Calibri"/>
                <a:cs typeface="Calibri"/>
              </a:rPr>
              <a:t>We will be warm, kind and nurturing to your child. </a:t>
            </a:r>
          </a:p>
          <a:p>
            <a:endParaRPr lang="en-GB">
              <a:ea typeface="Calibri"/>
              <a:cs typeface="Calibri"/>
            </a:endParaRPr>
          </a:p>
          <a:p>
            <a:r>
              <a:rPr lang="en-GB">
                <a:ea typeface="Calibri"/>
                <a:cs typeface="Calibri"/>
              </a:rPr>
              <a:t>We will provide them with opportunities that will develop their character so that they stand out from the competition in the world.</a:t>
            </a:r>
          </a:p>
        </p:txBody>
      </p:sp>
      <p:sp>
        <p:nvSpPr>
          <p:cNvPr id="4" name="Slide Number Placeholder 3"/>
          <p:cNvSpPr>
            <a:spLocks noGrp="1"/>
          </p:cNvSpPr>
          <p:nvPr>
            <p:ph type="sldNum" sz="quarter" idx="5"/>
          </p:nvPr>
        </p:nvSpPr>
        <p:spPr/>
        <p:txBody>
          <a:bodyPr/>
          <a:lstStyle/>
          <a:p>
            <a:fld id="{7E069421-2B0C-4543-96D7-DE64F7F314EF}" type="slidenum">
              <a:rPr lang="en-GB" smtClean="0"/>
              <a:t>8</a:t>
            </a:fld>
            <a:endParaRPr lang="en-GB"/>
          </a:p>
        </p:txBody>
      </p:sp>
    </p:spTree>
    <p:extLst>
      <p:ext uri="{BB962C8B-B14F-4D97-AF65-F5344CB8AC3E}">
        <p14:creationId xmlns:p14="http://schemas.microsoft.com/office/powerpoint/2010/main" val="2657671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069421-2B0C-4543-96D7-DE64F7F314EF}" type="slidenum">
              <a:rPr lang="en-GB" smtClean="0"/>
              <a:t>9</a:t>
            </a:fld>
            <a:endParaRPr lang="en-GB"/>
          </a:p>
        </p:txBody>
      </p:sp>
    </p:spTree>
    <p:extLst>
      <p:ext uri="{BB962C8B-B14F-4D97-AF65-F5344CB8AC3E}">
        <p14:creationId xmlns:p14="http://schemas.microsoft.com/office/powerpoint/2010/main" val="1585970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E069421-2B0C-4543-96D7-DE64F7F314EF}" type="slidenum">
              <a:rPr lang="en-GB" smtClean="0"/>
              <a:t>10</a:t>
            </a:fld>
            <a:endParaRPr lang="en-GB"/>
          </a:p>
        </p:txBody>
      </p:sp>
    </p:spTree>
    <p:extLst>
      <p:ext uri="{BB962C8B-B14F-4D97-AF65-F5344CB8AC3E}">
        <p14:creationId xmlns:p14="http://schemas.microsoft.com/office/powerpoint/2010/main" val="194772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8E4A85-0859-41A1-A499-799B0F6A1F6D}" type="datetimeFigureOut">
              <a:rPr lang="en-GB" smtClean="0"/>
              <a:t>26/06/2024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647C05-B88A-42D2-B2A9-D68E2FEF2A7C}" type="slidenum">
              <a:rPr lang="en-GB" smtClean="0"/>
              <a:t>‹#›</a:t>
            </a:fld>
            <a:endParaRPr lang="en-GB"/>
          </a:p>
        </p:txBody>
      </p:sp>
    </p:spTree>
    <p:extLst>
      <p:ext uri="{BB962C8B-B14F-4D97-AF65-F5344CB8AC3E}">
        <p14:creationId xmlns:p14="http://schemas.microsoft.com/office/powerpoint/2010/main" val="2320451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8E4A85-0859-41A1-A499-799B0F6A1F6D}" type="datetimeFigureOut">
              <a:rPr lang="en-GB" smtClean="0"/>
              <a:t>26/06/2024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647C05-B88A-42D2-B2A9-D68E2FEF2A7C}" type="slidenum">
              <a:rPr lang="en-GB" smtClean="0"/>
              <a:t>‹#›</a:t>
            </a:fld>
            <a:endParaRPr lang="en-GB"/>
          </a:p>
        </p:txBody>
      </p:sp>
    </p:spTree>
    <p:extLst>
      <p:ext uri="{BB962C8B-B14F-4D97-AF65-F5344CB8AC3E}">
        <p14:creationId xmlns:p14="http://schemas.microsoft.com/office/powerpoint/2010/main" val="269220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8E4A85-0859-41A1-A499-799B0F6A1F6D}" type="datetimeFigureOut">
              <a:rPr lang="en-GB" smtClean="0"/>
              <a:t>26/06/2024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647C05-B88A-42D2-B2A9-D68E2FEF2A7C}" type="slidenum">
              <a:rPr lang="en-GB" smtClean="0"/>
              <a:t>‹#›</a:t>
            </a:fld>
            <a:endParaRPr lang="en-GB"/>
          </a:p>
        </p:txBody>
      </p:sp>
    </p:spTree>
    <p:extLst>
      <p:ext uri="{BB962C8B-B14F-4D97-AF65-F5344CB8AC3E}">
        <p14:creationId xmlns:p14="http://schemas.microsoft.com/office/powerpoint/2010/main" val="3353590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8E4A85-0859-41A1-A499-799B0F6A1F6D}" type="datetimeFigureOut">
              <a:rPr lang="en-GB" smtClean="0"/>
              <a:t>26/06/2024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647C05-B88A-42D2-B2A9-D68E2FEF2A7C}" type="slidenum">
              <a:rPr lang="en-GB" smtClean="0"/>
              <a:t>‹#›</a:t>
            </a:fld>
            <a:endParaRPr lang="en-GB"/>
          </a:p>
        </p:txBody>
      </p:sp>
    </p:spTree>
    <p:extLst>
      <p:ext uri="{BB962C8B-B14F-4D97-AF65-F5344CB8AC3E}">
        <p14:creationId xmlns:p14="http://schemas.microsoft.com/office/powerpoint/2010/main" val="241151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8E4A85-0859-41A1-A499-799B0F6A1F6D}" type="datetimeFigureOut">
              <a:rPr lang="en-GB" smtClean="0"/>
              <a:t>26/06/2024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647C05-B88A-42D2-B2A9-D68E2FEF2A7C}" type="slidenum">
              <a:rPr lang="en-GB" smtClean="0"/>
              <a:t>‹#›</a:t>
            </a:fld>
            <a:endParaRPr lang="en-GB"/>
          </a:p>
        </p:txBody>
      </p:sp>
    </p:spTree>
    <p:extLst>
      <p:ext uri="{BB962C8B-B14F-4D97-AF65-F5344CB8AC3E}">
        <p14:creationId xmlns:p14="http://schemas.microsoft.com/office/powerpoint/2010/main" val="2854081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08E4A85-0859-41A1-A499-799B0F6A1F6D}" type="datetimeFigureOut">
              <a:rPr lang="en-GB" smtClean="0"/>
              <a:t>26/06/2024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647C05-B88A-42D2-B2A9-D68E2FEF2A7C}" type="slidenum">
              <a:rPr lang="en-GB" smtClean="0"/>
              <a:t>‹#›</a:t>
            </a:fld>
            <a:endParaRPr lang="en-GB"/>
          </a:p>
        </p:txBody>
      </p:sp>
    </p:spTree>
    <p:extLst>
      <p:ext uri="{BB962C8B-B14F-4D97-AF65-F5344CB8AC3E}">
        <p14:creationId xmlns:p14="http://schemas.microsoft.com/office/powerpoint/2010/main" val="3023528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08E4A85-0859-41A1-A499-799B0F6A1F6D}" type="datetimeFigureOut">
              <a:rPr lang="en-GB" smtClean="0"/>
              <a:t>26/06/2024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647C05-B88A-42D2-B2A9-D68E2FEF2A7C}" type="slidenum">
              <a:rPr lang="en-GB" smtClean="0"/>
              <a:t>‹#›</a:t>
            </a:fld>
            <a:endParaRPr lang="en-GB"/>
          </a:p>
        </p:txBody>
      </p:sp>
    </p:spTree>
    <p:extLst>
      <p:ext uri="{BB962C8B-B14F-4D97-AF65-F5344CB8AC3E}">
        <p14:creationId xmlns:p14="http://schemas.microsoft.com/office/powerpoint/2010/main" val="292059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08E4A85-0859-41A1-A499-799B0F6A1F6D}" type="datetimeFigureOut">
              <a:rPr lang="en-GB" smtClean="0"/>
              <a:t>26/06/2024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647C05-B88A-42D2-B2A9-D68E2FEF2A7C}" type="slidenum">
              <a:rPr lang="en-GB" smtClean="0"/>
              <a:t>‹#›</a:t>
            </a:fld>
            <a:endParaRPr lang="en-GB"/>
          </a:p>
        </p:txBody>
      </p:sp>
    </p:spTree>
    <p:extLst>
      <p:ext uri="{BB962C8B-B14F-4D97-AF65-F5344CB8AC3E}">
        <p14:creationId xmlns:p14="http://schemas.microsoft.com/office/powerpoint/2010/main" val="1706488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E4A85-0859-41A1-A499-799B0F6A1F6D}" type="datetimeFigureOut">
              <a:rPr lang="en-GB" smtClean="0"/>
              <a:t>26/06/2024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647C05-B88A-42D2-B2A9-D68E2FEF2A7C}" type="slidenum">
              <a:rPr lang="en-GB" smtClean="0"/>
              <a:t>‹#›</a:t>
            </a:fld>
            <a:endParaRPr lang="en-GB"/>
          </a:p>
        </p:txBody>
      </p:sp>
    </p:spTree>
    <p:extLst>
      <p:ext uri="{BB962C8B-B14F-4D97-AF65-F5344CB8AC3E}">
        <p14:creationId xmlns:p14="http://schemas.microsoft.com/office/powerpoint/2010/main" val="3393963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8E4A85-0859-41A1-A499-799B0F6A1F6D}" type="datetimeFigureOut">
              <a:rPr lang="en-GB" smtClean="0"/>
              <a:t>26/06/2024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647C05-B88A-42D2-B2A9-D68E2FEF2A7C}" type="slidenum">
              <a:rPr lang="en-GB" smtClean="0"/>
              <a:t>‹#›</a:t>
            </a:fld>
            <a:endParaRPr lang="en-GB"/>
          </a:p>
        </p:txBody>
      </p:sp>
    </p:spTree>
    <p:extLst>
      <p:ext uri="{BB962C8B-B14F-4D97-AF65-F5344CB8AC3E}">
        <p14:creationId xmlns:p14="http://schemas.microsoft.com/office/powerpoint/2010/main" val="3995122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8E4A85-0859-41A1-A499-799B0F6A1F6D}" type="datetimeFigureOut">
              <a:rPr lang="en-GB" smtClean="0"/>
              <a:t>26/06/2024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647C05-B88A-42D2-B2A9-D68E2FEF2A7C}" type="slidenum">
              <a:rPr lang="en-GB" smtClean="0"/>
              <a:t>‹#›</a:t>
            </a:fld>
            <a:endParaRPr lang="en-GB"/>
          </a:p>
        </p:txBody>
      </p:sp>
    </p:spTree>
    <p:extLst>
      <p:ext uri="{BB962C8B-B14F-4D97-AF65-F5344CB8AC3E}">
        <p14:creationId xmlns:p14="http://schemas.microsoft.com/office/powerpoint/2010/main" val="4009159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E4A85-0859-41A1-A499-799B0F6A1F6D}" type="datetimeFigureOut">
              <a:rPr lang="en-GB" smtClean="0"/>
              <a:t>26/06/2024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47C05-B88A-42D2-B2A9-D68E2FEF2A7C}" type="slidenum">
              <a:rPr lang="en-GB" smtClean="0"/>
              <a:t>‹#›</a:t>
            </a:fld>
            <a:endParaRPr lang="en-GB"/>
          </a:p>
        </p:txBody>
      </p:sp>
    </p:spTree>
    <p:extLst>
      <p:ext uri="{BB962C8B-B14F-4D97-AF65-F5344CB8AC3E}">
        <p14:creationId xmlns:p14="http://schemas.microsoft.com/office/powerpoint/2010/main" val="2170609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customXml" Target="../ink/ink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customXml" Target="../ink/ink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1E45"/>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 b="10471"/>
          <a:stretch/>
        </p:blipFill>
        <p:spPr>
          <a:xfrm flipH="1">
            <a:off x="916889" y="0"/>
            <a:ext cx="11275111" cy="6868633"/>
          </a:xfrm>
          <a:prstGeom prst="rect">
            <a:avLst/>
          </a:prstGeom>
        </p:spPr>
      </p:pic>
      <p:sp>
        <p:nvSpPr>
          <p:cNvPr id="6" name="Proud To Be Part Of">
            <a:extLst>
              <a:ext uri="{FF2B5EF4-FFF2-40B4-BE49-F238E27FC236}">
                <a16:creationId xmlns:a16="http://schemas.microsoft.com/office/drawing/2014/main" id="{F56EC5B6-DB5C-DF48-8B2A-97A0775BDEAD}"/>
              </a:ext>
            </a:extLst>
          </p:cNvPr>
          <p:cNvSpPr txBox="1">
            <a:spLocks/>
          </p:cNvSpPr>
          <p:nvPr/>
        </p:nvSpPr>
        <p:spPr>
          <a:xfrm>
            <a:off x="966168" y="6002629"/>
            <a:ext cx="8077248" cy="416682"/>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pPr>
            <a:r>
              <a:rPr lang="en-GB" sz="1400">
                <a:solidFill>
                  <a:schemeClr val="bg1"/>
                </a:solidFill>
                <a:latin typeface="Helvetica Neue Light" panose="02000403000000020004" pitchFamily="2" charset="0"/>
                <a:ea typeface="Helvetica Neue Light" panose="02000403000000020004" pitchFamily="2" charset="0"/>
                <a:cs typeface="Helvetica Neue Medium" panose="02000503000000020004" pitchFamily="2" charset="0"/>
              </a:rPr>
              <a:t>Proud to be part of The White Horse Federation Multi-Academy Trust  |  www.twhf.org.uk</a:t>
            </a:r>
            <a:endParaRPr lang="en-GB" sz="4000">
              <a:solidFill>
                <a:schemeClr val="bg1"/>
              </a:solidFill>
              <a:latin typeface="Helvetica Neue Light" panose="02000403000000020004" pitchFamily="2" charset="0"/>
              <a:ea typeface="Helvetica Neue Light" panose="02000403000000020004" pitchFamily="2" charset="0"/>
              <a:cs typeface="Helvetica Neue Medium" panose="02000503000000020004" pitchFamily="2" charset="0"/>
            </a:endParaRPr>
          </a:p>
        </p:txBody>
      </p:sp>
      <p:pic>
        <p:nvPicPr>
          <p:cNvPr id="7" name="TWHF Logo">
            <a:extLst>
              <a:ext uri="{FF2B5EF4-FFF2-40B4-BE49-F238E27FC236}">
                <a16:creationId xmlns:a16="http://schemas.microsoft.com/office/drawing/2014/main" id="{318EF546-AF81-AA45-AB7B-6DB230F6C255}"/>
              </a:ext>
            </a:extLst>
          </p:cNvPr>
          <p:cNvPicPr>
            <a:picLocks noChangeAspect="1"/>
          </p:cNvPicPr>
          <p:nvPr/>
        </p:nvPicPr>
        <p:blipFill>
          <a:blip r:embed="rId3"/>
          <a:stretch>
            <a:fillRect/>
          </a:stretch>
        </p:blipFill>
        <p:spPr>
          <a:xfrm>
            <a:off x="8988621" y="5687071"/>
            <a:ext cx="2459736" cy="83123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930" y="4425592"/>
            <a:ext cx="4820899" cy="1419258"/>
          </a:xfrm>
          <a:prstGeom prst="rect">
            <a:avLst/>
          </a:prstGeom>
        </p:spPr>
      </p:pic>
      <p:sp>
        <p:nvSpPr>
          <p:cNvPr id="2" name="TextBox 1">
            <a:extLst>
              <a:ext uri="{FF2B5EF4-FFF2-40B4-BE49-F238E27FC236}">
                <a16:creationId xmlns:a16="http://schemas.microsoft.com/office/drawing/2014/main" id="{3E668EAD-8DEB-8252-A543-1076249B4E31}"/>
              </a:ext>
            </a:extLst>
          </p:cNvPr>
          <p:cNvSpPr txBox="1"/>
          <p:nvPr/>
        </p:nvSpPr>
        <p:spPr>
          <a:xfrm>
            <a:off x="461319" y="1933833"/>
            <a:ext cx="518365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b="1">
                <a:solidFill>
                  <a:srgbClr val="FFFFFF"/>
                </a:solidFill>
                <a:latin typeface="Montserrat ExtraLight"/>
                <a:cs typeface="Segoe UI"/>
              </a:rPr>
              <a:t>Year 6 Parents' Information </a:t>
            </a:r>
            <a:endParaRPr lang="en-US">
              <a:solidFill>
                <a:srgbClr val="000000"/>
              </a:solidFill>
              <a:latin typeface="Aptos" panose="020B0004020202020204"/>
              <a:cs typeface="Segoe UI"/>
            </a:endParaRPr>
          </a:p>
          <a:p>
            <a:pPr algn="ctr"/>
            <a:r>
              <a:rPr lang="en-GB" sz="4800" b="1">
                <a:solidFill>
                  <a:srgbClr val="FFFFFF"/>
                </a:solidFill>
                <a:latin typeface="Montserrat ExtraLight"/>
                <a:cs typeface="Segoe UI"/>
              </a:rPr>
              <a:t>Evening</a:t>
            </a:r>
            <a:endParaRPr lang="en-US"/>
          </a:p>
        </p:txBody>
      </p:sp>
    </p:spTree>
    <p:extLst>
      <p:ext uri="{BB962C8B-B14F-4D97-AF65-F5344CB8AC3E}">
        <p14:creationId xmlns:p14="http://schemas.microsoft.com/office/powerpoint/2010/main" val="851288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07489" y="153681"/>
            <a:ext cx="11635944" cy="830997"/>
          </a:xfrm>
          <a:prstGeom prst="rect">
            <a:avLst/>
          </a:prstGeom>
          <a:solidFill>
            <a:schemeClr val="accent4">
              <a:lumMod val="60000"/>
              <a:lumOff val="40000"/>
            </a:schemeClr>
          </a:solidFill>
        </p:spPr>
        <p:txBody>
          <a:bodyPr wrap="square" lIns="91440" tIns="45720" rIns="91440" bIns="45720" rtlCol="0" anchor="t">
            <a:spAutoFit/>
          </a:bodyPr>
          <a:lstStyle/>
          <a:p>
            <a:r>
              <a:rPr lang="en-GB" sz="4800">
                <a:solidFill>
                  <a:srgbClr val="231E45"/>
                </a:solidFill>
                <a:latin typeface="Montserrat Medium"/>
              </a:rPr>
              <a:t>Our website</a:t>
            </a:r>
            <a:endParaRPr lang="en-US">
              <a:cs typeface="Calibri" panose="020F0502020204030204"/>
            </a:endParaRPr>
          </a:p>
        </p:txBody>
      </p:sp>
      <p:sp>
        <p:nvSpPr>
          <p:cNvPr id="12" name="TextBox 11"/>
          <p:cNvSpPr txBox="1"/>
          <p:nvPr/>
        </p:nvSpPr>
        <p:spPr>
          <a:xfrm>
            <a:off x="209845" y="1175292"/>
            <a:ext cx="11645365" cy="461665"/>
          </a:xfrm>
          <a:prstGeom prst="rect">
            <a:avLst/>
          </a:prstGeom>
          <a:solidFill>
            <a:schemeClr val="tx2">
              <a:lumMod val="20000"/>
              <a:lumOff val="80000"/>
            </a:schemeClr>
          </a:solidFill>
        </p:spPr>
        <p:txBody>
          <a:bodyPr wrap="square" lIns="91440" tIns="45720" rIns="91440" bIns="45720" rtlCol="0" anchor="t">
            <a:spAutoFit/>
          </a:bodyPr>
          <a:lstStyle/>
          <a:p>
            <a:r>
              <a:rPr lang="en-US" sz="2400" b="1">
                <a:solidFill>
                  <a:srgbClr val="1D2445"/>
                </a:solidFill>
                <a:latin typeface="Montserrat"/>
                <a:cs typeface="Calibri"/>
              </a:rPr>
              <a:t>You</a:t>
            </a:r>
            <a:r>
              <a:rPr lang="en-US" sz="2400" b="1">
                <a:solidFill>
                  <a:srgbClr val="1D2445"/>
                </a:solidFill>
                <a:latin typeface="Montserrat"/>
                <a:ea typeface="Calibri"/>
                <a:cs typeface="Calibri"/>
              </a:rPr>
              <a:t> will locate this information and our policies through our website.</a:t>
            </a:r>
            <a:endParaRPr lang="en-US" sz="2400">
              <a:solidFill>
                <a:srgbClr val="1D2445"/>
              </a:solidFill>
              <a:latin typeface="Montserrat"/>
              <a:ea typeface="Calibri"/>
              <a:cs typeface="Calibri"/>
            </a:endParaRPr>
          </a:p>
        </p:txBody>
      </p:sp>
      <p:pic>
        <p:nvPicPr>
          <p:cNvPr id="3" name="Picture 2" descr="A screenshot of a website&#10;&#10;Description automatically generated">
            <a:extLst>
              <a:ext uri="{FF2B5EF4-FFF2-40B4-BE49-F238E27FC236}">
                <a16:creationId xmlns:a16="http://schemas.microsoft.com/office/drawing/2014/main" id="{34D10ABE-BACD-B521-888A-92CDE731FBC6}"/>
              </a:ext>
            </a:extLst>
          </p:cNvPr>
          <p:cNvPicPr>
            <a:picLocks noChangeAspect="1"/>
          </p:cNvPicPr>
          <p:nvPr/>
        </p:nvPicPr>
        <p:blipFill>
          <a:blip r:embed="rId4"/>
          <a:stretch>
            <a:fillRect/>
          </a:stretch>
        </p:blipFill>
        <p:spPr>
          <a:xfrm>
            <a:off x="186905" y="1722146"/>
            <a:ext cx="11645662" cy="4995217"/>
          </a:xfrm>
          <a:prstGeom prst="rect">
            <a:avLst/>
          </a:prstGeom>
        </p:spPr>
      </p:pic>
    </p:spTree>
    <p:extLst>
      <p:ext uri="{BB962C8B-B14F-4D97-AF65-F5344CB8AC3E}">
        <p14:creationId xmlns:p14="http://schemas.microsoft.com/office/powerpoint/2010/main" val="1478683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31E45"/>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 b="10471"/>
          <a:stretch/>
        </p:blipFill>
        <p:spPr>
          <a:xfrm flipH="1">
            <a:off x="916889" y="0"/>
            <a:ext cx="11275111" cy="6868633"/>
          </a:xfrm>
          <a:prstGeom prst="rect">
            <a:avLst/>
          </a:prstGeom>
          <a:ln>
            <a:noFill/>
          </a:ln>
          <a:effectLst>
            <a:softEdge rad="112500"/>
          </a:effectLst>
        </p:spPr>
      </p:pic>
      <p:pic>
        <p:nvPicPr>
          <p:cNvPr id="7" name="TWHF Logo">
            <a:extLst>
              <a:ext uri="{FF2B5EF4-FFF2-40B4-BE49-F238E27FC236}">
                <a16:creationId xmlns:a16="http://schemas.microsoft.com/office/drawing/2014/main" id="{318EF546-AF81-AA45-AB7B-6DB230F6C255}"/>
              </a:ext>
            </a:extLst>
          </p:cNvPr>
          <p:cNvPicPr>
            <a:picLocks noChangeAspect="1"/>
          </p:cNvPicPr>
          <p:nvPr/>
        </p:nvPicPr>
        <p:blipFill>
          <a:blip r:embed="rId4"/>
          <a:stretch>
            <a:fillRect/>
          </a:stretch>
        </p:blipFill>
        <p:spPr>
          <a:xfrm>
            <a:off x="8988621" y="5687071"/>
            <a:ext cx="2459736" cy="831238"/>
          </a:xfrm>
          <a:prstGeom prst="rect">
            <a:avLst/>
          </a:prstGeom>
        </p:spPr>
      </p:pic>
      <p:sp>
        <p:nvSpPr>
          <p:cNvPr id="8" name="TextBox 7"/>
          <p:cNvSpPr txBox="1"/>
          <p:nvPr/>
        </p:nvSpPr>
        <p:spPr>
          <a:xfrm>
            <a:off x="6680692" y="460752"/>
            <a:ext cx="5505738" cy="3046988"/>
          </a:xfrm>
          <a:prstGeom prst="rect">
            <a:avLst/>
          </a:prstGeom>
          <a:noFill/>
        </p:spPr>
        <p:txBody>
          <a:bodyPr wrap="square" lIns="91440" tIns="45720" rIns="91440" bIns="45720" rtlCol="0" anchor="t">
            <a:spAutoFit/>
          </a:bodyPr>
          <a:lstStyle/>
          <a:p>
            <a:pPr algn="ctr"/>
            <a:r>
              <a:rPr lang="en-GB" sz="4800" b="1">
                <a:solidFill>
                  <a:schemeClr val="bg1"/>
                </a:solidFill>
                <a:latin typeface="Montserrat ExtraLight"/>
              </a:rPr>
              <a:t>Mrs </a:t>
            </a:r>
            <a:r>
              <a:rPr lang="en-GB" sz="4800" b="1" err="1">
                <a:solidFill>
                  <a:schemeClr val="bg1"/>
                </a:solidFill>
                <a:latin typeface="Montserrat ExtraLight"/>
              </a:rPr>
              <a:t>Starren</a:t>
            </a:r>
            <a:endParaRPr lang="en-GB" sz="4800" b="1">
              <a:solidFill>
                <a:schemeClr val="bg1"/>
              </a:solidFill>
              <a:latin typeface="Montserrat ExtraLight"/>
              <a:cs typeface="Calibri" panose="020F0502020204030204"/>
            </a:endParaRPr>
          </a:p>
          <a:p>
            <a:endParaRPr lang="en-GB" sz="4800" b="1">
              <a:solidFill>
                <a:schemeClr val="bg1"/>
              </a:solidFill>
              <a:latin typeface="Montserrat ExtraLight" panose="00000300000000000000" pitchFamily="50" charset="0"/>
            </a:endParaRPr>
          </a:p>
          <a:p>
            <a:pPr algn="ctr"/>
            <a:r>
              <a:rPr lang="en-GB" sz="4800" b="1">
                <a:solidFill>
                  <a:schemeClr val="bg1"/>
                </a:solidFill>
                <a:latin typeface="Montserrat ExtraLight"/>
              </a:rPr>
              <a:t>Head of Year 7 and transition</a:t>
            </a:r>
            <a:endParaRPr lang="en-GB" sz="4800" b="1">
              <a:solidFill>
                <a:schemeClr val="bg1"/>
              </a:solidFill>
              <a:latin typeface="Montserrat ExtraLight" panose="00000300000000000000" pitchFamily="50"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667" y="5187592"/>
            <a:ext cx="4820899" cy="1419258"/>
          </a:xfrm>
          <a:prstGeom prst="rect">
            <a:avLst/>
          </a:prstGeom>
        </p:spPr>
      </p:pic>
      <p:pic>
        <p:nvPicPr>
          <p:cNvPr id="3" name="Picture 2" descr="A person wearing glasses and smiling&#10;&#10;Description automatically generated">
            <a:extLst>
              <a:ext uri="{FF2B5EF4-FFF2-40B4-BE49-F238E27FC236}">
                <a16:creationId xmlns:a16="http://schemas.microsoft.com/office/drawing/2014/main" id="{517932C1-C647-7DDC-863B-ED45C4AE6172}"/>
              </a:ext>
            </a:extLst>
          </p:cNvPr>
          <p:cNvPicPr>
            <a:picLocks noChangeAspect="1"/>
          </p:cNvPicPr>
          <p:nvPr/>
        </p:nvPicPr>
        <p:blipFill>
          <a:blip r:embed="rId6"/>
          <a:stretch>
            <a:fillRect/>
          </a:stretch>
        </p:blipFill>
        <p:spPr>
          <a:xfrm rot="16200000">
            <a:off x="1220637" y="2044101"/>
            <a:ext cx="3309668" cy="2453497"/>
          </a:xfrm>
          <a:prstGeom prst="rect">
            <a:avLst/>
          </a:prstGeom>
        </p:spPr>
      </p:pic>
    </p:spTree>
    <p:extLst>
      <p:ext uri="{BB962C8B-B14F-4D97-AF65-F5344CB8AC3E}">
        <p14:creationId xmlns:p14="http://schemas.microsoft.com/office/powerpoint/2010/main" val="881330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814955" y="383719"/>
            <a:ext cx="10498313" cy="830997"/>
          </a:xfrm>
          <a:prstGeom prst="rect">
            <a:avLst/>
          </a:prstGeom>
          <a:solidFill>
            <a:schemeClr val="accent4">
              <a:lumMod val="60000"/>
              <a:lumOff val="40000"/>
            </a:schemeClr>
          </a:solidFill>
        </p:spPr>
        <p:txBody>
          <a:bodyPr wrap="square" lIns="91440" tIns="45720" rIns="91440" bIns="45720" rtlCol="0" anchor="t">
            <a:spAutoFit/>
          </a:bodyPr>
          <a:lstStyle/>
          <a:p>
            <a:r>
              <a:rPr lang="en-GB" sz="4800">
                <a:solidFill>
                  <a:srgbClr val="231E45"/>
                </a:solidFill>
                <a:latin typeface="Montserrat Medium"/>
              </a:rPr>
              <a:t>Partnership is key!</a:t>
            </a:r>
          </a:p>
        </p:txBody>
      </p:sp>
      <p:sp>
        <p:nvSpPr>
          <p:cNvPr id="12" name="TextBox 11">
            <a:extLst>
              <a:ext uri="{FF2B5EF4-FFF2-40B4-BE49-F238E27FC236}">
                <a16:creationId xmlns:a16="http://schemas.microsoft.com/office/drawing/2014/main" id="{29B7D659-13A2-4964-BD8D-446E4AA632CA}"/>
              </a:ext>
            </a:extLst>
          </p:cNvPr>
          <p:cNvSpPr txBox="1"/>
          <p:nvPr/>
        </p:nvSpPr>
        <p:spPr>
          <a:xfrm>
            <a:off x="813475" y="1584626"/>
            <a:ext cx="10506166" cy="4252760"/>
          </a:xfrm>
          <a:prstGeom prst="rect">
            <a:avLst/>
          </a:prstGeom>
          <a:solidFill>
            <a:schemeClr val="tx2">
              <a:lumMod val="20000"/>
              <a:lumOff val="80000"/>
            </a:schemeClr>
          </a:solidFill>
        </p:spPr>
        <p:txBody>
          <a:bodyPr wrap="square" lIns="91440" tIns="45720" rIns="91440" bIns="45720" rtlCol="0" anchor="t">
            <a:spAutoFit/>
          </a:bodyPr>
          <a:lstStyle/>
          <a:p>
            <a:pPr>
              <a:lnSpc>
                <a:spcPct val="150000"/>
              </a:lnSpc>
            </a:pPr>
            <a:r>
              <a:rPr lang="en-GB" sz="2000" b="1">
                <a:solidFill>
                  <a:srgbClr val="002060"/>
                </a:solidFill>
                <a:latin typeface="Montserrat"/>
              </a:rPr>
              <a:t>You do not have to be a subject expert; but if you set high expectations and offer the correct support then you can play a major part in your child's success.</a:t>
            </a:r>
            <a:endParaRPr lang="en-US">
              <a:latin typeface="Montserrat"/>
            </a:endParaRPr>
          </a:p>
          <a:p>
            <a:pPr>
              <a:lnSpc>
                <a:spcPct val="150000"/>
              </a:lnSpc>
            </a:pPr>
            <a:endParaRPr lang="en-GB" sz="2000" b="1">
              <a:solidFill>
                <a:srgbClr val="002060"/>
              </a:solidFill>
              <a:latin typeface="Montserrat"/>
            </a:endParaRPr>
          </a:p>
          <a:p>
            <a:pPr>
              <a:lnSpc>
                <a:spcPct val="150000"/>
              </a:lnSpc>
            </a:pPr>
            <a:r>
              <a:rPr lang="en-GB" sz="2000" b="1">
                <a:solidFill>
                  <a:srgbClr val="002060"/>
                </a:solidFill>
                <a:latin typeface="Montserrat"/>
              </a:rPr>
              <a:t>Top tips for parents/carers:</a:t>
            </a:r>
            <a:endParaRPr lang="en-GB">
              <a:latin typeface="Montserrat"/>
            </a:endParaRPr>
          </a:p>
          <a:p>
            <a:pPr marL="342900" indent="-342900">
              <a:lnSpc>
                <a:spcPct val="150000"/>
              </a:lnSpc>
              <a:buFont typeface="Arial" panose="020B0604020202020204" pitchFamily="34" charset="0"/>
              <a:buChar char="•"/>
            </a:pPr>
            <a:r>
              <a:rPr lang="en-GB" sz="2000" b="1">
                <a:solidFill>
                  <a:srgbClr val="002060"/>
                </a:solidFill>
                <a:latin typeface="Montserrat"/>
              </a:rPr>
              <a:t>Share our high expectations</a:t>
            </a:r>
          </a:p>
          <a:p>
            <a:pPr marL="342900" indent="-342900">
              <a:lnSpc>
                <a:spcPct val="150000"/>
              </a:lnSpc>
              <a:buFont typeface="Arial" panose="020B0604020202020204" pitchFamily="34" charset="0"/>
              <a:buChar char="•"/>
            </a:pPr>
            <a:r>
              <a:rPr lang="en-GB" sz="2000" b="1">
                <a:solidFill>
                  <a:srgbClr val="002060"/>
                </a:solidFill>
                <a:latin typeface="Montserrat"/>
              </a:rPr>
              <a:t>Limit mobile phone use</a:t>
            </a:r>
            <a:endParaRPr lang="en-GB">
              <a:latin typeface="Montserrat"/>
            </a:endParaRPr>
          </a:p>
          <a:p>
            <a:pPr marL="342900" indent="-342900">
              <a:lnSpc>
                <a:spcPct val="150000"/>
              </a:lnSpc>
              <a:buFont typeface="Arial" panose="020B0604020202020204" pitchFamily="34" charset="0"/>
              <a:buChar char="•"/>
            </a:pPr>
            <a:r>
              <a:rPr lang="en-GB" sz="2000" b="1">
                <a:solidFill>
                  <a:srgbClr val="002060"/>
                </a:solidFill>
                <a:latin typeface="Montserrat"/>
              </a:rPr>
              <a:t>Praise and encourage positive behaviour</a:t>
            </a:r>
            <a:endParaRPr lang="en-GB">
              <a:latin typeface="Montserrat"/>
            </a:endParaRPr>
          </a:p>
          <a:p>
            <a:pPr marL="342900" indent="-342900">
              <a:lnSpc>
                <a:spcPct val="150000"/>
              </a:lnSpc>
              <a:buFont typeface="Arial" panose="020B0604020202020204" pitchFamily="34" charset="0"/>
              <a:buChar char="•"/>
            </a:pPr>
            <a:r>
              <a:rPr lang="en-GB" sz="2000" b="1">
                <a:solidFill>
                  <a:srgbClr val="002060"/>
                </a:solidFill>
                <a:latin typeface="Montserrat"/>
              </a:rPr>
              <a:t>If you have a concern, then speak to the relevant person ASAP.</a:t>
            </a:r>
            <a:endParaRPr lang="en-US">
              <a:latin typeface="Montserrat"/>
            </a:endParaRPr>
          </a:p>
        </p:txBody>
      </p:sp>
    </p:spTree>
    <p:extLst>
      <p:ext uri="{BB962C8B-B14F-4D97-AF65-F5344CB8AC3E}">
        <p14:creationId xmlns:p14="http://schemas.microsoft.com/office/powerpoint/2010/main" val="3408546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907A54-2868-002C-AD48-FD77E2E16167}"/>
              </a:ext>
            </a:extLst>
          </p:cNvPr>
          <p:cNvPicPr>
            <a:picLocks noChangeAspect="1"/>
          </p:cNvPicPr>
          <p:nvPr/>
        </p:nvPicPr>
        <p:blipFill>
          <a:blip r:embed="rId2"/>
          <a:stretch>
            <a:fillRect/>
          </a:stretch>
        </p:blipFill>
        <p:spPr>
          <a:xfrm>
            <a:off x="0" y="59688"/>
            <a:ext cx="12192000" cy="6738624"/>
          </a:xfrm>
          <a:prstGeom prst="rect">
            <a:avLst/>
          </a:prstGeom>
        </p:spPr>
      </p:pic>
    </p:spTree>
    <p:extLst>
      <p:ext uri="{BB962C8B-B14F-4D97-AF65-F5344CB8AC3E}">
        <p14:creationId xmlns:p14="http://schemas.microsoft.com/office/powerpoint/2010/main" val="945251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1EEC3C-2D6D-4090-89BB-672535F4260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6203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67396" y="153681"/>
            <a:ext cx="11685273" cy="830997"/>
          </a:xfrm>
          <a:prstGeom prst="rect">
            <a:avLst/>
          </a:prstGeom>
          <a:solidFill>
            <a:schemeClr val="accent4">
              <a:lumMod val="60000"/>
              <a:lumOff val="40000"/>
            </a:schemeClr>
          </a:solidFill>
        </p:spPr>
        <p:txBody>
          <a:bodyPr wrap="square" lIns="91440" tIns="45720" rIns="91440" bIns="45720" rtlCol="0" anchor="t">
            <a:spAutoFit/>
          </a:bodyPr>
          <a:lstStyle/>
          <a:p>
            <a:r>
              <a:rPr lang="en-GB" sz="4800" b="1">
                <a:solidFill>
                  <a:srgbClr val="231E45"/>
                </a:solidFill>
                <a:latin typeface="Montserrat Medium"/>
              </a:rPr>
              <a:t>Better Attendance Together</a:t>
            </a:r>
            <a:endParaRPr lang="en-US" b="1"/>
          </a:p>
        </p:txBody>
      </p:sp>
      <p:sp>
        <p:nvSpPr>
          <p:cNvPr id="12" name="TextBox 11">
            <a:extLst>
              <a:ext uri="{FF2B5EF4-FFF2-40B4-BE49-F238E27FC236}">
                <a16:creationId xmlns:a16="http://schemas.microsoft.com/office/drawing/2014/main" id="{29B7D659-13A2-4964-BD8D-446E4AA632CA}"/>
              </a:ext>
            </a:extLst>
          </p:cNvPr>
          <p:cNvSpPr txBox="1"/>
          <p:nvPr/>
        </p:nvSpPr>
        <p:spPr>
          <a:xfrm>
            <a:off x="264998" y="1254722"/>
            <a:ext cx="11672781" cy="3871829"/>
          </a:xfrm>
          <a:prstGeom prst="rect">
            <a:avLst/>
          </a:prstGeom>
          <a:solidFill>
            <a:schemeClr val="tx2">
              <a:lumMod val="20000"/>
              <a:lumOff val="80000"/>
            </a:schemeClr>
          </a:solidFill>
        </p:spPr>
        <p:txBody>
          <a:bodyPr wrap="square" lIns="91440" tIns="45720" rIns="91440" bIns="45720" rtlCol="0" anchor="t">
            <a:spAutoFit/>
          </a:bodyPr>
          <a:lstStyle/>
          <a:p>
            <a:pPr marL="285750" indent="-285750">
              <a:lnSpc>
                <a:spcPct val="90000"/>
              </a:lnSpc>
              <a:spcAft>
                <a:spcPts val="600"/>
              </a:spcAft>
              <a:buFont typeface="Arial" panose="020B0604020202020204" pitchFamily="34" charset="0"/>
              <a:buChar char="•"/>
            </a:pPr>
            <a:r>
              <a:rPr lang="en-US" sz="2400" b="1">
                <a:solidFill>
                  <a:srgbClr val="000000"/>
                </a:solidFill>
                <a:latin typeface="Montserrat "/>
                <a:cs typeface="Calibri"/>
              </a:rPr>
              <a:t>Why is Attendance Important?</a:t>
            </a:r>
            <a:endParaRPr lang="en-US" sz="2400">
              <a:solidFill>
                <a:srgbClr val="000000"/>
              </a:solidFill>
              <a:latin typeface="Montserrat "/>
              <a:cs typeface="Calibri"/>
            </a:endParaRPr>
          </a:p>
          <a:p>
            <a:pPr marL="285750" indent="-285750">
              <a:lnSpc>
                <a:spcPct val="90000"/>
              </a:lnSpc>
              <a:spcAft>
                <a:spcPts val="600"/>
              </a:spcAft>
              <a:buFont typeface="Arial" panose="020B0604020202020204" pitchFamily="34" charset="0"/>
              <a:buChar char="•"/>
            </a:pPr>
            <a:endParaRPr lang="en-US" sz="2400" b="1">
              <a:solidFill>
                <a:srgbClr val="000000"/>
              </a:solidFill>
              <a:latin typeface="Montserrat "/>
              <a:cs typeface="Calibri"/>
            </a:endParaRPr>
          </a:p>
          <a:p>
            <a:pPr marL="285750" indent="-228600">
              <a:lnSpc>
                <a:spcPct val="90000"/>
              </a:lnSpc>
              <a:spcAft>
                <a:spcPts val="600"/>
              </a:spcAft>
              <a:buFont typeface="Arial,Sans-Serif" panose="020B0604020202020204" pitchFamily="34" charset="0"/>
              <a:buChar char="•"/>
            </a:pPr>
            <a:r>
              <a:rPr lang="en-US" sz="2400">
                <a:solidFill>
                  <a:srgbClr val="000000"/>
                </a:solidFill>
                <a:latin typeface="Montserrat "/>
                <a:cs typeface="Calibri"/>
              </a:rPr>
              <a:t>Evidence shows that the students with the highest attendance  in school gain the best GCSE and A Level results.</a:t>
            </a:r>
          </a:p>
          <a:p>
            <a:pPr marL="285750" indent="-228600">
              <a:lnSpc>
                <a:spcPct val="90000"/>
              </a:lnSpc>
              <a:spcAft>
                <a:spcPts val="600"/>
              </a:spcAft>
              <a:buFont typeface="Arial,Sans-Serif" panose="020B0604020202020204" pitchFamily="34" charset="0"/>
              <a:buChar char="•"/>
            </a:pPr>
            <a:endParaRPr lang="en-US" sz="2400">
              <a:solidFill>
                <a:srgbClr val="000000"/>
              </a:solidFill>
              <a:latin typeface="Montserrat "/>
              <a:cs typeface="Calibri"/>
            </a:endParaRPr>
          </a:p>
          <a:p>
            <a:pPr marL="285750" indent="-228600">
              <a:lnSpc>
                <a:spcPct val="90000"/>
              </a:lnSpc>
              <a:spcAft>
                <a:spcPts val="600"/>
              </a:spcAft>
              <a:buFont typeface="Arial,Sans-Serif" panose="020B0604020202020204" pitchFamily="34" charset="0"/>
              <a:buChar char="•"/>
            </a:pPr>
            <a:r>
              <a:rPr lang="en-US" sz="2400">
                <a:solidFill>
                  <a:srgbClr val="000000"/>
                </a:solidFill>
                <a:latin typeface="Montserrat "/>
                <a:cs typeface="Calibri"/>
              </a:rPr>
              <a:t>Good attendance shows potential employers that they are reliable.</a:t>
            </a:r>
          </a:p>
          <a:p>
            <a:pPr marL="285750" indent="-228600">
              <a:lnSpc>
                <a:spcPct val="90000"/>
              </a:lnSpc>
              <a:spcAft>
                <a:spcPts val="600"/>
              </a:spcAft>
              <a:buFont typeface="Arial,Sans-Serif" panose="020B0604020202020204" pitchFamily="34" charset="0"/>
              <a:buChar char="•"/>
            </a:pPr>
            <a:endParaRPr lang="en-US" sz="2400">
              <a:solidFill>
                <a:srgbClr val="000000"/>
              </a:solidFill>
              <a:latin typeface="Montserrat "/>
              <a:cs typeface="Calibri"/>
            </a:endParaRPr>
          </a:p>
          <a:p>
            <a:pPr marL="285750" indent="-228600">
              <a:lnSpc>
                <a:spcPct val="90000"/>
              </a:lnSpc>
              <a:spcAft>
                <a:spcPts val="600"/>
              </a:spcAft>
              <a:buFont typeface="Arial,Sans-Serif" panose="020B0604020202020204" pitchFamily="34" charset="0"/>
              <a:buChar char="•"/>
            </a:pPr>
            <a:r>
              <a:rPr lang="en-US" sz="2400">
                <a:solidFill>
                  <a:srgbClr val="000000"/>
                </a:solidFill>
                <a:latin typeface="Montserrat "/>
                <a:cs typeface="Calibri"/>
              </a:rPr>
              <a:t>Poor attendance can affect children's ability to make and keep friendships; a vital part of growing up.</a:t>
            </a:r>
          </a:p>
          <a:p>
            <a:pPr>
              <a:lnSpc>
                <a:spcPct val="90000"/>
              </a:lnSpc>
              <a:spcAft>
                <a:spcPts val="600"/>
              </a:spcAft>
            </a:pPr>
            <a:endParaRPr lang="en-US" b="1">
              <a:solidFill>
                <a:srgbClr val="000000"/>
              </a:solidFill>
              <a:latin typeface="Montserrat "/>
              <a:cs typeface="Calibri"/>
            </a:endParaRPr>
          </a:p>
        </p:txBody>
      </p:sp>
    </p:spTree>
    <p:extLst>
      <p:ext uri="{BB962C8B-B14F-4D97-AF65-F5344CB8AC3E}">
        <p14:creationId xmlns:p14="http://schemas.microsoft.com/office/powerpoint/2010/main" val="76635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07490" y="153681"/>
            <a:ext cx="8928121" cy="830997"/>
          </a:xfrm>
          <a:prstGeom prst="rect">
            <a:avLst/>
          </a:prstGeom>
          <a:solidFill>
            <a:schemeClr val="accent4">
              <a:lumMod val="60000"/>
              <a:lumOff val="40000"/>
            </a:schemeClr>
          </a:solidFill>
        </p:spPr>
        <p:txBody>
          <a:bodyPr wrap="square" lIns="91440" tIns="45720" rIns="91440" bIns="45720" rtlCol="0" anchor="t">
            <a:spAutoFit/>
          </a:bodyPr>
          <a:lstStyle/>
          <a:p>
            <a:r>
              <a:rPr lang="en-GB" sz="4800" b="1">
                <a:solidFill>
                  <a:srgbClr val="231E45"/>
                </a:solidFill>
                <a:latin typeface="Montserrat Medium"/>
              </a:rPr>
              <a:t>Need for Structure</a:t>
            </a:r>
            <a:endParaRPr lang="en-US"/>
          </a:p>
        </p:txBody>
      </p:sp>
      <p:pic>
        <p:nvPicPr>
          <p:cNvPr id="7" name="Picture 6">
            <a:extLst>
              <a:ext uri="{FF2B5EF4-FFF2-40B4-BE49-F238E27FC236}">
                <a16:creationId xmlns:a16="http://schemas.microsoft.com/office/drawing/2014/main" id="{40A9BC69-A02D-4780-8B0B-51BB3A3594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081" b="10150"/>
          <a:stretch/>
        </p:blipFill>
        <p:spPr>
          <a:xfrm>
            <a:off x="9328681" y="404839"/>
            <a:ext cx="2866864" cy="6305976"/>
          </a:xfrm>
          <a:prstGeom prst="rect">
            <a:avLst/>
          </a:prstGeom>
        </p:spPr>
      </p:pic>
      <p:sp>
        <p:nvSpPr>
          <p:cNvPr id="12" name="TextBox 11">
            <a:extLst>
              <a:ext uri="{FF2B5EF4-FFF2-40B4-BE49-F238E27FC236}">
                <a16:creationId xmlns:a16="http://schemas.microsoft.com/office/drawing/2014/main" id="{29B7D659-13A2-4964-BD8D-446E4AA632CA}"/>
              </a:ext>
            </a:extLst>
          </p:cNvPr>
          <p:cNvSpPr txBox="1"/>
          <p:nvPr/>
        </p:nvSpPr>
        <p:spPr>
          <a:xfrm>
            <a:off x="207490" y="1152495"/>
            <a:ext cx="8928122" cy="2814617"/>
          </a:xfrm>
          <a:prstGeom prst="rect">
            <a:avLst/>
          </a:prstGeom>
          <a:solidFill>
            <a:schemeClr val="tx2">
              <a:lumMod val="20000"/>
              <a:lumOff val="80000"/>
            </a:schemeClr>
          </a:solid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GB" sz="2000">
                <a:solidFill>
                  <a:srgbClr val="002060"/>
                </a:solidFill>
                <a:latin typeface="Montserrat "/>
              </a:rPr>
              <a:t>Time Management is key.</a:t>
            </a:r>
          </a:p>
          <a:p>
            <a:pPr marL="342900" indent="-342900">
              <a:lnSpc>
                <a:spcPct val="150000"/>
              </a:lnSpc>
              <a:buFont typeface="Arial" panose="020B0604020202020204" pitchFamily="34" charset="0"/>
              <a:buChar char="•"/>
            </a:pPr>
            <a:r>
              <a:rPr lang="en-GB" sz="2000">
                <a:solidFill>
                  <a:srgbClr val="002060"/>
                </a:solidFill>
                <a:latin typeface="Montserrat "/>
              </a:rPr>
              <a:t>Supporting your child in managing their work, recreation, social and sleeping times, this is essential.</a:t>
            </a:r>
          </a:p>
          <a:p>
            <a:pPr marL="342900" indent="-342900">
              <a:lnSpc>
                <a:spcPct val="150000"/>
              </a:lnSpc>
              <a:buFont typeface="Arial" panose="020B0604020202020204" pitchFamily="34" charset="0"/>
              <a:buChar char="•"/>
            </a:pPr>
            <a:r>
              <a:rPr lang="en-GB" sz="2000">
                <a:solidFill>
                  <a:srgbClr val="002060"/>
                </a:solidFill>
                <a:latin typeface="Montserrat "/>
              </a:rPr>
              <a:t>The school is a</a:t>
            </a:r>
            <a:r>
              <a:rPr lang="en-GB" sz="2000" b="1">
                <a:solidFill>
                  <a:srgbClr val="002060"/>
                </a:solidFill>
                <a:latin typeface="Montserrat "/>
              </a:rPr>
              <a:t> mobile phone-free environment</a:t>
            </a:r>
            <a:r>
              <a:rPr lang="en-GB" sz="2000">
                <a:solidFill>
                  <a:srgbClr val="002060"/>
                </a:solidFill>
                <a:latin typeface="Montserrat "/>
              </a:rPr>
              <a:t>, recent surveys indicate that teenagers spend on average 7hrs a day on their mobile phone. This equals 2,548 hours per year!</a:t>
            </a:r>
          </a:p>
        </p:txBody>
      </p:sp>
      <p:pic>
        <p:nvPicPr>
          <p:cNvPr id="8" name="Picture 2" descr="Image result for mobile phones in bed">
            <a:extLst>
              <a:ext uri="{FF2B5EF4-FFF2-40B4-BE49-F238E27FC236}">
                <a16:creationId xmlns:a16="http://schemas.microsoft.com/office/drawing/2014/main" id="{DE61CCEF-3A68-40F5-904C-994F05374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958" y="3559835"/>
            <a:ext cx="4807219" cy="2884158"/>
          </a:xfrm>
          <a:prstGeom prst="rect">
            <a:avLst/>
          </a:prstGeom>
          <a:noFill/>
          <a:ln>
            <a:noFill/>
          </a:ln>
          <a:effectLst>
            <a:outerShdw dist="38100" dir="270000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607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07490" y="153681"/>
            <a:ext cx="8928121" cy="830997"/>
          </a:xfrm>
          <a:prstGeom prst="rect">
            <a:avLst/>
          </a:prstGeom>
          <a:solidFill>
            <a:schemeClr val="accent4">
              <a:lumMod val="60000"/>
              <a:lumOff val="40000"/>
            </a:schemeClr>
          </a:solidFill>
        </p:spPr>
        <p:txBody>
          <a:bodyPr wrap="square" lIns="91440" tIns="45720" rIns="91440" bIns="45720" rtlCol="0" anchor="t">
            <a:spAutoFit/>
          </a:bodyPr>
          <a:lstStyle/>
          <a:p>
            <a:r>
              <a:rPr lang="en-US" sz="4800">
                <a:solidFill>
                  <a:srgbClr val="231E45"/>
                </a:solidFill>
                <a:latin typeface="Montserrat Medium" panose="00000600000000000000" pitchFamily="50" charset="0"/>
              </a:rPr>
              <a:t>Timings of the day </a:t>
            </a:r>
            <a:endParaRPr lang="en-GB" sz="4800">
              <a:solidFill>
                <a:srgbClr val="231E45"/>
              </a:solidFill>
              <a:latin typeface="Montserrat Medium" panose="00000600000000000000" pitchFamily="50" charset="0"/>
            </a:endParaRPr>
          </a:p>
        </p:txBody>
      </p:sp>
      <p:graphicFrame>
        <p:nvGraphicFramePr>
          <p:cNvPr id="15" name="Table 14">
            <a:extLst>
              <a:ext uri="{FF2B5EF4-FFF2-40B4-BE49-F238E27FC236}">
                <a16:creationId xmlns:a16="http://schemas.microsoft.com/office/drawing/2014/main" id="{F3908C7E-57AD-657F-2373-39DFF134E588}"/>
              </a:ext>
            </a:extLst>
          </p:cNvPr>
          <p:cNvGraphicFramePr>
            <a:graphicFrameLocks noGrp="1"/>
          </p:cNvGraphicFramePr>
          <p:nvPr>
            <p:extLst>
              <p:ext uri="{D42A27DB-BD31-4B8C-83A1-F6EECF244321}">
                <p14:modId xmlns:p14="http://schemas.microsoft.com/office/powerpoint/2010/main" val="2177451890"/>
              </p:ext>
            </p:extLst>
          </p:nvPr>
        </p:nvGraphicFramePr>
        <p:xfrm>
          <a:off x="3614622" y="1116962"/>
          <a:ext cx="5515022" cy="5143500"/>
        </p:xfrm>
        <a:graphic>
          <a:graphicData uri="http://schemas.openxmlformats.org/drawingml/2006/table">
            <a:tbl>
              <a:tblPr bandRow="1">
                <a:tableStyleId>{5C22544A-7EE6-4342-B048-85BDC9FD1C3A}</a:tableStyleId>
              </a:tblPr>
              <a:tblGrid>
                <a:gridCol w="2757511">
                  <a:extLst>
                    <a:ext uri="{9D8B030D-6E8A-4147-A177-3AD203B41FA5}">
                      <a16:colId xmlns:a16="http://schemas.microsoft.com/office/drawing/2014/main" val="1896116805"/>
                    </a:ext>
                  </a:extLst>
                </a:gridCol>
                <a:gridCol w="2757511">
                  <a:extLst>
                    <a:ext uri="{9D8B030D-6E8A-4147-A177-3AD203B41FA5}">
                      <a16:colId xmlns:a16="http://schemas.microsoft.com/office/drawing/2014/main" val="245484653"/>
                    </a:ext>
                  </a:extLst>
                </a:gridCol>
              </a:tblGrid>
              <a:tr h="428625">
                <a:tc>
                  <a:txBody>
                    <a:bodyPr/>
                    <a:lstStyle/>
                    <a:p>
                      <a:pPr lvl="0" algn="l">
                        <a:buNone/>
                      </a:pPr>
                      <a:r>
                        <a:rPr lang="en-GB" sz="1800" b="0" i="0">
                          <a:solidFill>
                            <a:srgbClr val="000000"/>
                          </a:solidFill>
                          <a:effectLst/>
                          <a:highlight>
                            <a:srgbClr val="B8D4F0"/>
                          </a:highlight>
                          <a:latin typeface="Montserrat Medium"/>
                        </a:rPr>
                        <a:t>Arrival at school</a:t>
                      </a:r>
                    </a:p>
                  </a:txBody>
                  <a:tcPr>
                    <a:lnL w="12058">
                      <a:solidFill>
                        <a:srgbClr val="000000"/>
                      </a:solidFill>
                    </a:lnL>
                    <a:lnR w="12058">
                      <a:solidFill>
                        <a:srgbClr val="000000"/>
                      </a:solidFill>
                    </a:lnR>
                    <a:lnT w="12058">
                      <a:solidFill>
                        <a:srgbClr val="000000"/>
                      </a:solidFill>
                    </a:lnT>
                    <a:lnB w="12058">
                      <a:solidFill>
                        <a:srgbClr val="000000"/>
                      </a:solidFill>
                    </a:lnB>
                    <a:solidFill>
                      <a:srgbClr val="B8D4F0"/>
                    </a:solidFill>
                  </a:tcPr>
                </a:tc>
                <a:tc>
                  <a:txBody>
                    <a:bodyPr/>
                    <a:lstStyle/>
                    <a:p>
                      <a:pPr lvl="0" algn="l">
                        <a:buNone/>
                      </a:pPr>
                      <a:r>
                        <a:rPr lang="en-GB" sz="1800" b="0" i="0">
                          <a:solidFill>
                            <a:srgbClr val="000000"/>
                          </a:solidFill>
                          <a:effectLst/>
                          <a:highlight>
                            <a:srgbClr val="B8D4F0"/>
                          </a:highlight>
                          <a:latin typeface="Montserrat Medium"/>
                        </a:rPr>
                        <a:t>8:15 - 8:25am</a:t>
                      </a:r>
                    </a:p>
                  </a:txBody>
                  <a:tcPr>
                    <a:lnL w="12058">
                      <a:solidFill>
                        <a:srgbClr val="000000"/>
                      </a:solidFill>
                    </a:lnL>
                    <a:lnR w="12058">
                      <a:solidFill>
                        <a:srgbClr val="000000"/>
                      </a:solidFill>
                    </a:lnR>
                    <a:lnT w="12058">
                      <a:solidFill>
                        <a:srgbClr val="000000"/>
                      </a:solidFill>
                    </a:lnT>
                    <a:lnB w="12058">
                      <a:solidFill>
                        <a:srgbClr val="000000"/>
                      </a:solidFill>
                    </a:lnB>
                    <a:solidFill>
                      <a:srgbClr val="B8D4F0"/>
                    </a:solidFill>
                  </a:tcPr>
                </a:tc>
                <a:extLst>
                  <a:ext uri="{0D108BD9-81ED-4DB2-BD59-A6C34878D82A}">
                    <a16:rowId xmlns:a16="http://schemas.microsoft.com/office/drawing/2014/main" val="4083636577"/>
                  </a:ext>
                </a:extLst>
              </a:tr>
              <a:tr h="428625">
                <a:tc>
                  <a:txBody>
                    <a:bodyPr/>
                    <a:lstStyle/>
                    <a:p>
                      <a:pPr lvl="0" algn="l">
                        <a:buNone/>
                      </a:pPr>
                      <a:r>
                        <a:rPr lang="en-GB" sz="1800" b="0" i="0">
                          <a:solidFill>
                            <a:srgbClr val="000000"/>
                          </a:solidFill>
                          <a:effectLst/>
                          <a:highlight>
                            <a:srgbClr val="B8D4F0"/>
                          </a:highlight>
                          <a:latin typeface="Montserrat Medium"/>
                        </a:rPr>
                        <a:t>Line Up</a:t>
                      </a:r>
                    </a:p>
                  </a:txBody>
                  <a:tcPr>
                    <a:lnL w="12058">
                      <a:solidFill>
                        <a:srgbClr val="000000"/>
                      </a:solidFill>
                    </a:lnL>
                    <a:lnR w="12058">
                      <a:solidFill>
                        <a:srgbClr val="000000"/>
                      </a:solidFill>
                    </a:lnR>
                    <a:lnT w="12058" cap="flat" cmpd="sng" algn="ctr">
                      <a:solidFill>
                        <a:srgbClr val="000000"/>
                      </a:solidFill>
                      <a:prstDash val="solid"/>
                      <a:round/>
                      <a:headEnd type="none" w="med" len="med"/>
                      <a:tailEnd type="none" w="med" len="med"/>
                    </a:lnT>
                    <a:lnB w="12058">
                      <a:solidFill>
                        <a:srgbClr val="000000"/>
                      </a:solidFill>
                    </a:lnB>
                    <a:solidFill>
                      <a:srgbClr val="B8D4F0"/>
                    </a:solidFill>
                  </a:tcPr>
                </a:tc>
                <a:tc>
                  <a:txBody>
                    <a:bodyPr/>
                    <a:lstStyle/>
                    <a:p>
                      <a:pPr lvl="0" algn="l">
                        <a:buNone/>
                      </a:pPr>
                      <a:r>
                        <a:rPr lang="en-GB" sz="1800" b="0" i="0">
                          <a:solidFill>
                            <a:srgbClr val="000000"/>
                          </a:solidFill>
                          <a:effectLst/>
                          <a:highlight>
                            <a:srgbClr val="B8D4F0"/>
                          </a:highlight>
                          <a:latin typeface="Montserrat Medium"/>
                        </a:rPr>
                        <a:t>8:30am</a:t>
                      </a:r>
                    </a:p>
                  </a:txBody>
                  <a:tcPr>
                    <a:lnL w="12058">
                      <a:solidFill>
                        <a:srgbClr val="000000"/>
                      </a:solidFill>
                    </a:lnL>
                    <a:lnR w="12058">
                      <a:solidFill>
                        <a:srgbClr val="000000"/>
                      </a:solidFill>
                    </a:lnR>
                    <a:lnT w="12058" cap="flat" cmpd="sng" algn="ctr">
                      <a:solidFill>
                        <a:srgbClr val="000000"/>
                      </a:solidFill>
                      <a:prstDash val="solid"/>
                      <a:round/>
                      <a:headEnd type="none" w="med" len="med"/>
                      <a:tailEnd type="none" w="med" len="med"/>
                    </a:lnT>
                    <a:lnB w="12058">
                      <a:solidFill>
                        <a:srgbClr val="000000"/>
                      </a:solidFill>
                    </a:lnB>
                    <a:solidFill>
                      <a:srgbClr val="B8D4F0"/>
                    </a:solidFill>
                  </a:tcPr>
                </a:tc>
                <a:extLst>
                  <a:ext uri="{0D108BD9-81ED-4DB2-BD59-A6C34878D82A}">
                    <a16:rowId xmlns:a16="http://schemas.microsoft.com/office/drawing/2014/main" val="2474107792"/>
                  </a:ext>
                </a:extLst>
              </a:tr>
              <a:tr h="428625">
                <a:tc>
                  <a:txBody>
                    <a:bodyPr/>
                    <a:lstStyle/>
                    <a:p>
                      <a:pPr algn="l" fontAlgn="base"/>
                      <a:r>
                        <a:rPr lang="en-GB" sz="1800" b="0" i="0">
                          <a:solidFill>
                            <a:srgbClr val="000000"/>
                          </a:solidFill>
                          <a:effectLst/>
                          <a:highlight>
                            <a:srgbClr val="B8D4F0"/>
                          </a:highlight>
                          <a:latin typeface="Montserrat Medium"/>
                        </a:rPr>
                        <a:t>Tutor Time</a:t>
                      </a:r>
                      <a:endParaRPr lang="en-GB" b="1" i="0">
                        <a:solidFill>
                          <a:srgbClr val="FFFFFF"/>
                        </a:solidFill>
                        <a:effectLst/>
                        <a:highlight>
                          <a:srgbClr val="B8D4F0"/>
                        </a:highlight>
                        <a:latin typeface="Montserrat Medium"/>
                      </a:endParaRPr>
                    </a:p>
                  </a:txBody>
                  <a:tcPr>
                    <a:lnL w="12059" cap="flat" cmpd="sng" algn="ctr">
                      <a:solidFill>
                        <a:srgbClr val="000000"/>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8"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solidFill>
                      <a:srgbClr val="B8D4F0"/>
                    </a:solidFill>
                  </a:tcPr>
                </a:tc>
                <a:tc>
                  <a:txBody>
                    <a:bodyPr/>
                    <a:lstStyle/>
                    <a:p>
                      <a:pPr lvl="0" algn="l">
                        <a:buNone/>
                      </a:pPr>
                      <a:r>
                        <a:rPr lang="en-GB" sz="1800" b="0" i="0">
                          <a:solidFill>
                            <a:srgbClr val="000000"/>
                          </a:solidFill>
                          <a:effectLst/>
                          <a:highlight>
                            <a:srgbClr val="B8D4F0"/>
                          </a:highlight>
                          <a:latin typeface="Montserrat Medium"/>
                        </a:rPr>
                        <a:t>8:40am</a:t>
                      </a:r>
                    </a:p>
                  </a:txBody>
                  <a:tcPr>
                    <a:lnL w="12059" cap="flat" cmpd="sng" algn="ctr">
                      <a:solidFill>
                        <a:srgbClr val="000000"/>
                      </a:solidFill>
                      <a:prstDash val="solid"/>
                      <a:round/>
                      <a:headEnd type="none" w="med" len="med"/>
                      <a:tailEnd type="none" w="med" len="med"/>
                    </a:lnL>
                    <a:lnR w="12058">
                      <a:solidFill>
                        <a:srgbClr val="000000"/>
                      </a:solidFill>
                    </a:lnR>
                    <a:lnT w="12058" cap="flat" cmpd="sng" algn="ctr">
                      <a:solidFill>
                        <a:srgbClr val="000000"/>
                      </a:solidFill>
                      <a:prstDash val="solid"/>
                      <a:round/>
                      <a:headEnd type="none" w="med" len="med"/>
                      <a:tailEnd type="none" w="med" len="med"/>
                    </a:lnT>
                    <a:lnB w="12058">
                      <a:solidFill>
                        <a:srgbClr val="000000"/>
                      </a:solidFill>
                    </a:lnB>
                    <a:solidFill>
                      <a:srgbClr val="B8D4F0"/>
                    </a:solidFill>
                  </a:tcPr>
                </a:tc>
                <a:extLst>
                  <a:ext uri="{0D108BD9-81ED-4DB2-BD59-A6C34878D82A}">
                    <a16:rowId xmlns:a16="http://schemas.microsoft.com/office/drawing/2014/main" val="1348280008"/>
                  </a:ext>
                </a:extLst>
              </a:tr>
              <a:tr h="428625">
                <a:tc>
                  <a:txBody>
                    <a:bodyPr/>
                    <a:lstStyle/>
                    <a:p>
                      <a:pPr algn="l" fontAlgn="base"/>
                      <a:r>
                        <a:rPr lang="en-GB" sz="1800" b="0" i="0">
                          <a:solidFill>
                            <a:srgbClr val="000000"/>
                          </a:solidFill>
                          <a:effectLst/>
                          <a:highlight>
                            <a:srgbClr val="B8D4F0"/>
                          </a:highlight>
                          <a:latin typeface="Montserrat Medium"/>
                        </a:rPr>
                        <a:t>Lesson 1</a:t>
                      </a:r>
                      <a:endParaRPr lang="en-GB" b="0" i="0">
                        <a:solidFill>
                          <a:srgbClr val="000000"/>
                        </a:solidFill>
                        <a:effectLst/>
                        <a:highlight>
                          <a:srgbClr val="B8D4F0"/>
                        </a:highlight>
                        <a:latin typeface="Montserrat Medium"/>
                      </a:endParaRPr>
                    </a:p>
                  </a:txBody>
                  <a:tcPr>
                    <a:lnL w="12059" cap="flat" cmpd="sng" algn="ctr">
                      <a:solidFill>
                        <a:srgbClr val="000000"/>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solidFill>
                      <a:srgbClr val="B8D4F0"/>
                    </a:solidFill>
                  </a:tcPr>
                </a:tc>
                <a:tc>
                  <a:txBody>
                    <a:bodyPr/>
                    <a:lstStyle/>
                    <a:p>
                      <a:pPr lvl="0" algn="l">
                        <a:buNone/>
                      </a:pPr>
                      <a:r>
                        <a:rPr lang="en-GB" sz="1800" b="0" i="0">
                          <a:solidFill>
                            <a:srgbClr val="000000"/>
                          </a:solidFill>
                          <a:effectLst/>
                          <a:highlight>
                            <a:srgbClr val="B8D4F0"/>
                          </a:highlight>
                          <a:latin typeface="Montserrat Medium"/>
                        </a:rPr>
                        <a:t>9:10am</a:t>
                      </a:r>
                    </a:p>
                  </a:txBody>
                  <a:tcPr>
                    <a:lnL w="12059" cap="flat" cmpd="sng" algn="ctr">
                      <a:solidFill>
                        <a:srgbClr val="000000"/>
                      </a:solidFill>
                      <a:prstDash val="solid"/>
                      <a:round/>
                      <a:headEnd type="none" w="med" len="med"/>
                      <a:tailEnd type="none" w="med" len="med"/>
                    </a:lnL>
                    <a:lnR w="12058">
                      <a:solidFill>
                        <a:srgbClr val="000000"/>
                      </a:solidFill>
                    </a:lnR>
                    <a:lnT w="12058">
                      <a:solidFill>
                        <a:srgbClr val="000000"/>
                      </a:solidFill>
                    </a:lnT>
                    <a:lnB w="12058">
                      <a:solidFill>
                        <a:srgbClr val="000000"/>
                      </a:solidFill>
                    </a:lnB>
                    <a:solidFill>
                      <a:srgbClr val="B8D4F0"/>
                    </a:solidFill>
                  </a:tcPr>
                </a:tc>
                <a:extLst>
                  <a:ext uri="{0D108BD9-81ED-4DB2-BD59-A6C34878D82A}">
                    <a16:rowId xmlns:a16="http://schemas.microsoft.com/office/drawing/2014/main" val="2934506148"/>
                  </a:ext>
                </a:extLst>
              </a:tr>
              <a:tr h="428625">
                <a:tc>
                  <a:txBody>
                    <a:bodyPr/>
                    <a:lstStyle/>
                    <a:p>
                      <a:pPr algn="l" fontAlgn="base"/>
                      <a:r>
                        <a:rPr lang="en-GB" sz="1800" b="0" i="0">
                          <a:solidFill>
                            <a:srgbClr val="000000"/>
                          </a:solidFill>
                          <a:effectLst/>
                          <a:highlight>
                            <a:srgbClr val="B8D4F0"/>
                          </a:highlight>
                          <a:latin typeface="Montserrat Medium"/>
                        </a:rPr>
                        <a:t>Lesson 2</a:t>
                      </a:r>
                      <a:endParaRPr lang="en-GB" b="0" i="0">
                        <a:solidFill>
                          <a:srgbClr val="000000"/>
                        </a:solidFill>
                        <a:effectLst/>
                        <a:highlight>
                          <a:srgbClr val="B8D4F0"/>
                        </a:highlight>
                        <a:latin typeface="Montserrat Medium"/>
                      </a:endParaRPr>
                    </a:p>
                  </a:txBody>
                  <a:tcPr>
                    <a:lnL w="12059" cap="flat" cmpd="sng" algn="ctr">
                      <a:solidFill>
                        <a:srgbClr val="000000"/>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solidFill>
                      <a:srgbClr val="B8D4F0"/>
                    </a:solidFill>
                  </a:tcPr>
                </a:tc>
                <a:tc>
                  <a:txBody>
                    <a:bodyPr/>
                    <a:lstStyle/>
                    <a:p>
                      <a:pPr lvl="0" algn="l">
                        <a:buNone/>
                      </a:pPr>
                      <a:r>
                        <a:rPr lang="en-GB" sz="1800" b="0" i="0">
                          <a:solidFill>
                            <a:srgbClr val="000000"/>
                          </a:solidFill>
                          <a:effectLst/>
                          <a:highlight>
                            <a:srgbClr val="B8D4F0"/>
                          </a:highlight>
                          <a:latin typeface="Montserrat Medium"/>
                        </a:rPr>
                        <a:t>10:00am</a:t>
                      </a:r>
                    </a:p>
                  </a:txBody>
                  <a:tcPr>
                    <a:lnL w="12059" cap="flat" cmpd="sng" algn="ctr">
                      <a:solidFill>
                        <a:srgbClr val="000000"/>
                      </a:solidFill>
                      <a:prstDash val="solid"/>
                      <a:round/>
                      <a:headEnd type="none" w="med" len="med"/>
                      <a:tailEnd type="none" w="med" len="med"/>
                    </a:lnL>
                    <a:lnR w="12058">
                      <a:solidFill>
                        <a:srgbClr val="000000"/>
                      </a:solidFill>
                    </a:lnR>
                    <a:lnT w="12058">
                      <a:solidFill>
                        <a:srgbClr val="000000"/>
                      </a:solidFill>
                    </a:lnT>
                    <a:lnB w="12058">
                      <a:solidFill>
                        <a:srgbClr val="000000"/>
                      </a:solidFill>
                    </a:lnB>
                    <a:solidFill>
                      <a:srgbClr val="B8D4F0"/>
                    </a:solidFill>
                  </a:tcPr>
                </a:tc>
                <a:extLst>
                  <a:ext uri="{0D108BD9-81ED-4DB2-BD59-A6C34878D82A}">
                    <a16:rowId xmlns:a16="http://schemas.microsoft.com/office/drawing/2014/main" val="3249042808"/>
                  </a:ext>
                </a:extLst>
              </a:tr>
              <a:tr h="428625">
                <a:tc>
                  <a:txBody>
                    <a:bodyPr/>
                    <a:lstStyle/>
                    <a:p>
                      <a:pPr algn="l" fontAlgn="base"/>
                      <a:r>
                        <a:rPr lang="en-GB" sz="1800" b="0" i="0">
                          <a:solidFill>
                            <a:srgbClr val="000000"/>
                          </a:solidFill>
                          <a:effectLst/>
                          <a:highlight>
                            <a:srgbClr val="B8D4F0"/>
                          </a:highlight>
                          <a:latin typeface="Montserrat Medium"/>
                        </a:rPr>
                        <a:t>Break Time </a:t>
                      </a:r>
                      <a:endParaRPr lang="en-GB" b="0" i="0">
                        <a:solidFill>
                          <a:srgbClr val="000000"/>
                        </a:solidFill>
                        <a:effectLst/>
                        <a:highlight>
                          <a:srgbClr val="B8D4F0"/>
                        </a:highlight>
                        <a:latin typeface="Montserrat Medium"/>
                      </a:endParaRPr>
                    </a:p>
                  </a:txBody>
                  <a:tcPr>
                    <a:lnL w="12059" cap="flat" cmpd="sng" algn="ctr">
                      <a:solidFill>
                        <a:srgbClr val="000000"/>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solidFill>
                      <a:srgbClr val="B8D4F0"/>
                    </a:solidFill>
                  </a:tcPr>
                </a:tc>
                <a:tc>
                  <a:txBody>
                    <a:bodyPr/>
                    <a:lstStyle/>
                    <a:p>
                      <a:pPr lvl="0" algn="l">
                        <a:buNone/>
                      </a:pPr>
                      <a:r>
                        <a:rPr lang="en-GB" sz="1800" b="0" i="0">
                          <a:solidFill>
                            <a:srgbClr val="000000"/>
                          </a:solidFill>
                          <a:effectLst/>
                          <a:highlight>
                            <a:srgbClr val="B8D4F0"/>
                          </a:highlight>
                          <a:latin typeface="Montserrat Medium"/>
                        </a:rPr>
                        <a:t>10:50am</a:t>
                      </a:r>
                    </a:p>
                  </a:txBody>
                  <a:tcPr>
                    <a:lnL w="12059" cap="flat" cmpd="sng" algn="ctr">
                      <a:solidFill>
                        <a:srgbClr val="000000"/>
                      </a:solidFill>
                      <a:prstDash val="solid"/>
                      <a:round/>
                      <a:headEnd type="none" w="med" len="med"/>
                      <a:tailEnd type="none" w="med" len="med"/>
                    </a:lnL>
                    <a:lnR w="12058">
                      <a:solidFill>
                        <a:srgbClr val="000000"/>
                      </a:solidFill>
                    </a:lnR>
                    <a:lnT w="12058">
                      <a:solidFill>
                        <a:srgbClr val="000000"/>
                      </a:solidFill>
                    </a:lnT>
                    <a:lnB w="12058">
                      <a:solidFill>
                        <a:srgbClr val="000000"/>
                      </a:solidFill>
                    </a:lnB>
                    <a:solidFill>
                      <a:srgbClr val="B8D4F0"/>
                    </a:solidFill>
                  </a:tcPr>
                </a:tc>
                <a:extLst>
                  <a:ext uri="{0D108BD9-81ED-4DB2-BD59-A6C34878D82A}">
                    <a16:rowId xmlns:a16="http://schemas.microsoft.com/office/drawing/2014/main" val="4084620255"/>
                  </a:ext>
                </a:extLst>
              </a:tr>
              <a:tr h="428625">
                <a:tc>
                  <a:txBody>
                    <a:bodyPr/>
                    <a:lstStyle/>
                    <a:p>
                      <a:pPr algn="l" fontAlgn="base"/>
                      <a:r>
                        <a:rPr lang="en-GB" sz="1800" b="0" i="0">
                          <a:solidFill>
                            <a:srgbClr val="000000"/>
                          </a:solidFill>
                          <a:effectLst/>
                          <a:highlight>
                            <a:srgbClr val="B8D4F0"/>
                          </a:highlight>
                          <a:latin typeface="Montserrat Medium"/>
                        </a:rPr>
                        <a:t>Lesson 3</a:t>
                      </a:r>
                      <a:endParaRPr lang="en-GB" b="0" i="0">
                        <a:solidFill>
                          <a:srgbClr val="000000"/>
                        </a:solidFill>
                        <a:effectLst/>
                        <a:highlight>
                          <a:srgbClr val="B8D4F0"/>
                        </a:highlight>
                        <a:latin typeface="Montserrat Medium"/>
                      </a:endParaRPr>
                    </a:p>
                  </a:txBody>
                  <a:tcPr>
                    <a:lnL w="12059" cap="flat" cmpd="sng" algn="ctr">
                      <a:solidFill>
                        <a:srgbClr val="000000"/>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solidFill>
                      <a:srgbClr val="B8D4F0"/>
                    </a:solidFill>
                  </a:tcPr>
                </a:tc>
                <a:tc>
                  <a:txBody>
                    <a:bodyPr/>
                    <a:lstStyle/>
                    <a:p>
                      <a:pPr lvl="0" algn="l">
                        <a:buNone/>
                      </a:pPr>
                      <a:r>
                        <a:rPr lang="en-GB" sz="1800" b="0" i="0">
                          <a:solidFill>
                            <a:srgbClr val="000000"/>
                          </a:solidFill>
                          <a:effectLst/>
                          <a:highlight>
                            <a:srgbClr val="B8D4F0"/>
                          </a:highlight>
                          <a:latin typeface="Montserrat Medium"/>
                        </a:rPr>
                        <a:t>11:10am</a:t>
                      </a:r>
                    </a:p>
                  </a:txBody>
                  <a:tcPr>
                    <a:lnL w="12059" cap="flat" cmpd="sng" algn="ctr">
                      <a:solidFill>
                        <a:srgbClr val="000000"/>
                      </a:solidFill>
                      <a:prstDash val="solid"/>
                      <a:round/>
                      <a:headEnd type="none" w="med" len="med"/>
                      <a:tailEnd type="none" w="med" len="med"/>
                    </a:lnL>
                    <a:lnR w="12058">
                      <a:solidFill>
                        <a:srgbClr val="000000"/>
                      </a:solidFill>
                    </a:lnR>
                    <a:lnT w="12058">
                      <a:solidFill>
                        <a:srgbClr val="000000"/>
                      </a:solidFill>
                    </a:lnT>
                    <a:lnB w="12058">
                      <a:solidFill>
                        <a:srgbClr val="000000"/>
                      </a:solidFill>
                    </a:lnB>
                    <a:solidFill>
                      <a:srgbClr val="B8D4F0"/>
                    </a:solidFill>
                  </a:tcPr>
                </a:tc>
                <a:extLst>
                  <a:ext uri="{0D108BD9-81ED-4DB2-BD59-A6C34878D82A}">
                    <a16:rowId xmlns:a16="http://schemas.microsoft.com/office/drawing/2014/main" val="3042575492"/>
                  </a:ext>
                </a:extLst>
              </a:tr>
              <a:tr h="428625">
                <a:tc>
                  <a:txBody>
                    <a:bodyPr/>
                    <a:lstStyle/>
                    <a:p>
                      <a:pPr algn="l" fontAlgn="base"/>
                      <a:r>
                        <a:rPr lang="en-GB" sz="1800" b="0" i="0">
                          <a:solidFill>
                            <a:srgbClr val="000000"/>
                          </a:solidFill>
                          <a:effectLst/>
                          <a:highlight>
                            <a:srgbClr val="B8D4F0"/>
                          </a:highlight>
                          <a:latin typeface="Montserrat Medium"/>
                        </a:rPr>
                        <a:t>Lesson 4</a:t>
                      </a:r>
                      <a:endParaRPr lang="en-GB" b="0" i="0">
                        <a:solidFill>
                          <a:srgbClr val="000000"/>
                        </a:solidFill>
                        <a:effectLst/>
                        <a:highlight>
                          <a:srgbClr val="B8D4F0"/>
                        </a:highlight>
                        <a:latin typeface="Montserrat Medium"/>
                      </a:endParaRPr>
                    </a:p>
                  </a:txBody>
                  <a:tcPr>
                    <a:lnL w="12059" cap="flat" cmpd="sng" algn="ctr">
                      <a:solidFill>
                        <a:srgbClr val="000000"/>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solidFill>
                      <a:srgbClr val="B8D4F0"/>
                    </a:solidFill>
                  </a:tcPr>
                </a:tc>
                <a:tc>
                  <a:txBody>
                    <a:bodyPr/>
                    <a:lstStyle/>
                    <a:p>
                      <a:pPr lvl="0" algn="l">
                        <a:buNone/>
                      </a:pPr>
                      <a:r>
                        <a:rPr lang="en-GB" sz="1800" b="0" i="0">
                          <a:solidFill>
                            <a:srgbClr val="000000"/>
                          </a:solidFill>
                          <a:effectLst/>
                          <a:highlight>
                            <a:srgbClr val="B8D4F0"/>
                          </a:highlight>
                          <a:latin typeface="Montserrat Medium"/>
                        </a:rPr>
                        <a:t>12:00pm</a:t>
                      </a:r>
                    </a:p>
                  </a:txBody>
                  <a:tcPr>
                    <a:lnL w="12059" cap="flat" cmpd="sng" algn="ctr">
                      <a:solidFill>
                        <a:srgbClr val="000000"/>
                      </a:solidFill>
                      <a:prstDash val="solid"/>
                      <a:round/>
                      <a:headEnd type="none" w="med" len="med"/>
                      <a:tailEnd type="none" w="med" len="med"/>
                    </a:lnL>
                    <a:lnR w="12058">
                      <a:solidFill>
                        <a:srgbClr val="000000"/>
                      </a:solidFill>
                    </a:lnR>
                    <a:lnT w="12058">
                      <a:solidFill>
                        <a:srgbClr val="000000"/>
                      </a:solidFill>
                    </a:lnT>
                    <a:lnB w="12058">
                      <a:solidFill>
                        <a:srgbClr val="000000"/>
                      </a:solidFill>
                    </a:lnB>
                    <a:solidFill>
                      <a:srgbClr val="B8D4F0"/>
                    </a:solidFill>
                  </a:tcPr>
                </a:tc>
                <a:extLst>
                  <a:ext uri="{0D108BD9-81ED-4DB2-BD59-A6C34878D82A}">
                    <a16:rowId xmlns:a16="http://schemas.microsoft.com/office/drawing/2014/main" val="1884983058"/>
                  </a:ext>
                </a:extLst>
              </a:tr>
              <a:tr h="428625">
                <a:tc>
                  <a:txBody>
                    <a:bodyPr/>
                    <a:lstStyle/>
                    <a:p>
                      <a:pPr algn="l" fontAlgn="base"/>
                      <a:r>
                        <a:rPr lang="en-GB" sz="1800" b="0" i="0" u="none" strike="noStrike">
                          <a:solidFill>
                            <a:srgbClr val="000000"/>
                          </a:solidFill>
                          <a:effectLst/>
                          <a:highlight>
                            <a:srgbClr val="B8D4F0"/>
                          </a:highlight>
                          <a:latin typeface="Montserrat Medium"/>
                        </a:rPr>
                        <a:t>Lunch time</a:t>
                      </a:r>
                      <a:endParaRPr lang="en-GB" b="0" i="0">
                        <a:solidFill>
                          <a:srgbClr val="000000"/>
                        </a:solidFill>
                        <a:effectLst/>
                        <a:highlight>
                          <a:srgbClr val="B8D4F0"/>
                        </a:highlight>
                        <a:latin typeface="Montserrat Medium"/>
                      </a:endParaRPr>
                    </a:p>
                  </a:txBody>
                  <a:tcPr>
                    <a:lnL w="12059" cap="flat" cmpd="sng" algn="ctr">
                      <a:solidFill>
                        <a:srgbClr val="000000"/>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solidFill>
                      <a:srgbClr val="B8D4F0"/>
                    </a:solidFill>
                  </a:tcPr>
                </a:tc>
                <a:tc>
                  <a:txBody>
                    <a:bodyPr/>
                    <a:lstStyle/>
                    <a:p>
                      <a:pPr lvl="0" algn="l">
                        <a:buNone/>
                      </a:pPr>
                      <a:r>
                        <a:rPr lang="en-GB" sz="1800" b="0" i="0" u="none" strike="noStrike">
                          <a:solidFill>
                            <a:srgbClr val="000000"/>
                          </a:solidFill>
                          <a:effectLst/>
                          <a:highlight>
                            <a:srgbClr val="B8D4F0"/>
                          </a:highlight>
                          <a:latin typeface="Montserrat Medium"/>
                        </a:rPr>
                        <a:t>12:50pm</a:t>
                      </a:r>
                    </a:p>
                  </a:txBody>
                  <a:tcPr>
                    <a:lnL w="12059" cap="flat" cmpd="sng" algn="ctr">
                      <a:solidFill>
                        <a:srgbClr val="000000"/>
                      </a:solidFill>
                      <a:prstDash val="solid"/>
                      <a:round/>
                      <a:headEnd type="none" w="med" len="med"/>
                      <a:tailEnd type="none" w="med" len="med"/>
                    </a:lnL>
                    <a:lnR w="12058">
                      <a:solidFill>
                        <a:srgbClr val="000000"/>
                      </a:solidFill>
                    </a:lnR>
                    <a:lnT w="12058" cap="flat" cmpd="sng" algn="ctr">
                      <a:solidFill>
                        <a:srgbClr val="000000"/>
                      </a:solidFill>
                      <a:prstDash val="solid"/>
                      <a:round/>
                      <a:headEnd type="none" w="med" len="med"/>
                      <a:tailEnd type="none" w="med" len="med"/>
                    </a:lnT>
                    <a:lnB w="12058">
                      <a:solidFill>
                        <a:srgbClr val="000000"/>
                      </a:solidFill>
                    </a:lnB>
                    <a:solidFill>
                      <a:srgbClr val="B8D4F0"/>
                    </a:solidFill>
                  </a:tcPr>
                </a:tc>
                <a:extLst>
                  <a:ext uri="{0D108BD9-81ED-4DB2-BD59-A6C34878D82A}">
                    <a16:rowId xmlns:a16="http://schemas.microsoft.com/office/drawing/2014/main" val="326488158"/>
                  </a:ext>
                </a:extLst>
              </a:tr>
              <a:tr h="428625">
                <a:tc>
                  <a:txBody>
                    <a:bodyPr/>
                    <a:lstStyle/>
                    <a:p>
                      <a:pPr lvl="0" algn="l">
                        <a:buNone/>
                      </a:pPr>
                      <a:r>
                        <a:rPr lang="en-GB" sz="1800" b="0" i="0" u="none" strike="noStrike">
                          <a:solidFill>
                            <a:srgbClr val="000000"/>
                          </a:solidFill>
                          <a:effectLst/>
                          <a:highlight>
                            <a:srgbClr val="B8D4F0"/>
                          </a:highlight>
                          <a:latin typeface="Montserrat Medium"/>
                        </a:rPr>
                        <a:t>Lesson 5</a:t>
                      </a:r>
                    </a:p>
                  </a:txBody>
                  <a:tcPr>
                    <a:lnL w="12058">
                      <a:solidFill>
                        <a:srgbClr val="000000"/>
                      </a:solidFill>
                    </a:lnL>
                    <a:lnR w="12058">
                      <a:solidFill>
                        <a:srgbClr val="000000"/>
                      </a:solidFill>
                    </a:lnR>
                    <a:lnT w="12059" cap="flat" cmpd="sng" algn="ctr">
                      <a:solidFill>
                        <a:srgbClr val="000000"/>
                      </a:solidFill>
                      <a:prstDash val="solid"/>
                      <a:round/>
                      <a:headEnd type="none" w="med" len="med"/>
                      <a:tailEnd type="none" w="med" len="med"/>
                    </a:lnT>
                    <a:lnB w="12058">
                      <a:solidFill>
                        <a:srgbClr val="000000"/>
                      </a:solidFill>
                    </a:lnB>
                    <a:solidFill>
                      <a:srgbClr val="B8D4F0"/>
                    </a:solidFill>
                  </a:tcPr>
                </a:tc>
                <a:tc>
                  <a:txBody>
                    <a:bodyPr/>
                    <a:lstStyle/>
                    <a:p>
                      <a:pPr lvl="0" algn="l">
                        <a:buNone/>
                      </a:pPr>
                      <a:r>
                        <a:rPr lang="en-GB" sz="1800" b="0" i="0" u="none" strike="noStrike">
                          <a:solidFill>
                            <a:srgbClr val="000000"/>
                          </a:solidFill>
                          <a:effectLst/>
                          <a:highlight>
                            <a:srgbClr val="B8D4F0"/>
                          </a:highlight>
                          <a:latin typeface="Montserrat Medium"/>
                        </a:rPr>
                        <a:t>13.30pm</a:t>
                      </a:r>
                    </a:p>
                  </a:txBody>
                  <a:tcPr>
                    <a:lnL w="12058">
                      <a:solidFill>
                        <a:srgbClr val="000000"/>
                      </a:solidFill>
                    </a:lnL>
                    <a:lnR w="12058">
                      <a:solidFill>
                        <a:srgbClr val="000000"/>
                      </a:solidFill>
                    </a:lnR>
                    <a:lnT w="12058">
                      <a:solidFill>
                        <a:srgbClr val="000000"/>
                      </a:solidFill>
                    </a:lnT>
                    <a:lnB w="12058">
                      <a:solidFill>
                        <a:srgbClr val="000000"/>
                      </a:solidFill>
                    </a:lnB>
                    <a:solidFill>
                      <a:srgbClr val="B8D4F0"/>
                    </a:solidFill>
                  </a:tcPr>
                </a:tc>
                <a:extLst>
                  <a:ext uri="{0D108BD9-81ED-4DB2-BD59-A6C34878D82A}">
                    <a16:rowId xmlns:a16="http://schemas.microsoft.com/office/drawing/2014/main" val="508354934"/>
                  </a:ext>
                </a:extLst>
              </a:tr>
              <a:tr h="428625">
                <a:tc>
                  <a:txBody>
                    <a:bodyPr/>
                    <a:lstStyle/>
                    <a:p>
                      <a:pPr algn="l" fontAlgn="base"/>
                      <a:r>
                        <a:rPr lang="en-GB" sz="1800" b="0" i="0">
                          <a:solidFill>
                            <a:srgbClr val="000000"/>
                          </a:solidFill>
                          <a:effectLst/>
                          <a:highlight>
                            <a:srgbClr val="B8D4F0"/>
                          </a:highlight>
                          <a:latin typeface="Montserrat Medium"/>
                        </a:rPr>
                        <a:t>Lesson 6</a:t>
                      </a:r>
                      <a:endParaRPr lang="en-GB" b="0" i="0">
                        <a:solidFill>
                          <a:srgbClr val="000000"/>
                        </a:solidFill>
                        <a:effectLst/>
                        <a:highlight>
                          <a:srgbClr val="B8D4F0"/>
                        </a:highlight>
                        <a:latin typeface="Montserrat Medium"/>
                      </a:endParaRPr>
                    </a:p>
                  </a:txBody>
                  <a:tcPr>
                    <a:lnL w="12059" cap="flat" cmpd="sng" algn="ctr">
                      <a:solidFill>
                        <a:srgbClr val="000000"/>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8"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solidFill>
                      <a:srgbClr val="B8D4F0"/>
                    </a:solidFill>
                  </a:tcPr>
                </a:tc>
                <a:tc>
                  <a:txBody>
                    <a:bodyPr/>
                    <a:lstStyle/>
                    <a:p>
                      <a:pPr lvl="0" algn="l">
                        <a:buNone/>
                      </a:pPr>
                      <a:r>
                        <a:rPr lang="en-GB" sz="1800" b="0" i="0">
                          <a:solidFill>
                            <a:srgbClr val="000000"/>
                          </a:solidFill>
                          <a:effectLst/>
                          <a:highlight>
                            <a:srgbClr val="B8D4F0"/>
                          </a:highlight>
                          <a:latin typeface="Montserrat Medium"/>
                        </a:rPr>
                        <a:t>2:20pm</a:t>
                      </a:r>
                    </a:p>
                  </a:txBody>
                  <a:tcPr>
                    <a:lnL w="12059" cap="flat" cmpd="sng" algn="ctr">
                      <a:solidFill>
                        <a:srgbClr val="000000"/>
                      </a:solidFill>
                      <a:prstDash val="solid"/>
                      <a:round/>
                      <a:headEnd type="none" w="med" len="med"/>
                      <a:tailEnd type="none" w="med" len="med"/>
                    </a:lnL>
                    <a:lnR w="12058">
                      <a:solidFill>
                        <a:srgbClr val="000000"/>
                      </a:solidFill>
                    </a:lnR>
                    <a:lnT w="12058">
                      <a:solidFill>
                        <a:srgbClr val="000000"/>
                      </a:solidFill>
                    </a:lnT>
                    <a:lnB w="12058">
                      <a:solidFill>
                        <a:srgbClr val="000000"/>
                      </a:solidFill>
                    </a:lnB>
                    <a:solidFill>
                      <a:srgbClr val="B8D4F0"/>
                    </a:solidFill>
                  </a:tcPr>
                </a:tc>
                <a:extLst>
                  <a:ext uri="{0D108BD9-81ED-4DB2-BD59-A6C34878D82A}">
                    <a16:rowId xmlns:a16="http://schemas.microsoft.com/office/drawing/2014/main" val="4274633441"/>
                  </a:ext>
                </a:extLst>
              </a:tr>
              <a:tr h="428625">
                <a:tc>
                  <a:txBody>
                    <a:bodyPr/>
                    <a:lstStyle/>
                    <a:p>
                      <a:pPr algn="l" fontAlgn="base"/>
                      <a:r>
                        <a:rPr lang="en-GB" sz="1800" b="0" i="0">
                          <a:solidFill>
                            <a:srgbClr val="000000"/>
                          </a:solidFill>
                          <a:effectLst/>
                          <a:highlight>
                            <a:srgbClr val="B8D4F0"/>
                          </a:highlight>
                          <a:latin typeface="Montserrat Medium"/>
                        </a:rPr>
                        <a:t>Extra-Curricular Clubs</a:t>
                      </a:r>
                      <a:endParaRPr lang="en-GB" b="0" i="0">
                        <a:solidFill>
                          <a:srgbClr val="000000"/>
                        </a:solidFill>
                        <a:effectLst/>
                        <a:highlight>
                          <a:srgbClr val="B8D4F0"/>
                        </a:highlight>
                        <a:latin typeface="Montserrat Medium"/>
                      </a:endParaRPr>
                    </a:p>
                  </a:txBody>
                  <a:tcPr>
                    <a:lnL w="12059" cap="flat" cmpd="sng" algn="ctr">
                      <a:solidFill>
                        <a:srgbClr val="000000"/>
                      </a:solidFill>
                      <a:prstDash val="solid"/>
                      <a:round/>
                      <a:headEnd type="none" w="med" len="med"/>
                      <a:tailEnd type="none" w="med" len="med"/>
                    </a:lnL>
                    <a:lnR w="12059" cap="flat" cmpd="sng" algn="ctr">
                      <a:solidFill>
                        <a:srgbClr val="000000"/>
                      </a:solidFill>
                      <a:prstDash val="solid"/>
                      <a:round/>
                      <a:headEnd type="none" w="med" len="med"/>
                      <a:tailEnd type="none" w="med" len="med"/>
                    </a:lnR>
                    <a:lnT w="12059" cap="flat" cmpd="sng" algn="ctr">
                      <a:solidFill>
                        <a:srgbClr val="000000"/>
                      </a:solidFill>
                      <a:prstDash val="solid"/>
                      <a:round/>
                      <a:headEnd type="none" w="med" len="med"/>
                      <a:tailEnd type="none" w="med" len="med"/>
                    </a:lnT>
                    <a:lnB w="12059" cap="flat" cmpd="sng" algn="ctr">
                      <a:solidFill>
                        <a:srgbClr val="000000"/>
                      </a:solidFill>
                      <a:prstDash val="solid"/>
                      <a:round/>
                      <a:headEnd type="none" w="med" len="med"/>
                      <a:tailEnd type="none" w="med" len="med"/>
                    </a:lnB>
                    <a:solidFill>
                      <a:srgbClr val="B8D4F0"/>
                    </a:solidFill>
                  </a:tcPr>
                </a:tc>
                <a:tc>
                  <a:txBody>
                    <a:bodyPr/>
                    <a:lstStyle/>
                    <a:p>
                      <a:pPr lvl="0" algn="l">
                        <a:buNone/>
                      </a:pPr>
                      <a:r>
                        <a:rPr lang="en-GB" sz="1800" b="0" i="0">
                          <a:solidFill>
                            <a:srgbClr val="000000"/>
                          </a:solidFill>
                          <a:effectLst/>
                          <a:highlight>
                            <a:srgbClr val="B8D4F0"/>
                          </a:highlight>
                          <a:latin typeface="Montserrat Medium"/>
                        </a:rPr>
                        <a:t>3:10-4:10pm</a:t>
                      </a:r>
                    </a:p>
                  </a:txBody>
                  <a:tcPr>
                    <a:lnL w="12059" cap="flat" cmpd="sng" algn="ctr">
                      <a:solidFill>
                        <a:srgbClr val="000000"/>
                      </a:solidFill>
                      <a:prstDash val="solid"/>
                      <a:round/>
                      <a:headEnd type="none" w="med" len="med"/>
                      <a:tailEnd type="none" w="med" len="med"/>
                    </a:lnL>
                    <a:lnR w="12058">
                      <a:solidFill>
                        <a:srgbClr val="000000"/>
                      </a:solidFill>
                    </a:lnR>
                    <a:lnT w="12058">
                      <a:solidFill>
                        <a:srgbClr val="000000"/>
                      </a:solidFill>
                    </a:lnT>
                    <a:lnB w="12058">
                      <a:solidFill>
                        <a:srgbClr val="000000"/>
                      </a:solidFill>
                    </a:lnB>
                    <a:solidFill>
                      <a:srgbClr val="B8D4F0"/>
                    </a:solidFill>
                  </a:tcPr>
                </a:tc>
                <a:extLst>
                  <a:ext uri="{0D108BD9-81ED-4DB2-BD59-A6C34878D82A}">
                    <a16:rowId xmlns:a16="http://schemas.microsoft.com/office/drawing/2014/main" val="2991357962"/>
                  </a:ext>
                </a:extLst>
              </a:tr>
            </a:tbl>
          </a:graphicData>
        </a:graphic>
      </p:graphicFrame>
    </p:spTree>
    <p:extLst>
      <p:ext uri="{BB962C8B-B14F-4D97-AF65-F5344CB8AC3E}">
        <p14:creationId xmlns:p14="http://schemas.microsoft.com/office/powerpoint/2010/main" val="956953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823"/>
          <a:stretch/>
        </p:blipFill>
        <p:spPr>
          <a:xfrm flipH="1">
            <a:off x="9079732" y="-241976"/>
            <a:ext cx="3112268" cy="6859344"/>
          </a:xfrm>
          <a:prstGeom prst="rect">
            <a:avLst/>
          </a:prstGeom>
        </p:spPr>
      </p:pic>
      <p:sp>
        <p:nvSpPr>
          <p:cNvPr id="5" name="Rectangle 4"/>
          <p:cNvSpPr/>
          <p:nvPr/>
        </p:nvSpPr>
        <p:spPr>
          <a:xfrm>
            <a:off x="1" y="65428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46312" y="272159"/>
            <a:ext cx="8393932" cy="707886"/>
          </a:xfrm>
          <a:prstGeom prst="rect">
            <a:avLst/>
          </a:prstGeom>
          <a:solidFill>
            <a:schemeClr val="accent4">
              <a:lumMod val="60000"/>
              <a:lumOff val="40000"/>
            </a:schemeClr>
          </a:solidFill>
        </p:spPr>
        <p:txBody>
          <a:bodyPr wrap="square" lIns="91440" tIns="45720" rIns="91440" bIns="45720" rtlCol="0" anchor="t">
            <a:spAutoFit/>
          </a:bodyPr>
          <a:lstStyle/>
          <a:p>
            <a:pPr algn="r"/>
            <a:r>
              <a:rPr lang="en-GB" sz="4000" b="1">
                <a:solidFill>
                  <a:srgbClr val="413F63"/>
                </a:solidFill>
                <a:latin typeface="Montserrat Medium"/>
              </a:rPr>
              <a:t>Equipment</a:t>
            </a:r>
          </a:p>
        </p:txBody>
      </p:sp>
      <p:sp>
        <p:nvSpPr>
          <p:cNvPr id="10" name="TextBox 9"/>
          <p:cNvSpPr txBox="1"/>
          <p:nvPr/>
        </p:nvSpPr>
        <p:spPr>
          <a:xfrm>
            <a:off x="446311" y="1099199"/>
            <a:ext cx="8387693" cy="4832092"/>
          </a:xfrm>
          <a:prstGeom prst="rect">
            <a:avLst/>
          </a:prstGeom>
          <a:solidFill>
            <a:schemeClr val="tx2">
              <a:lumMod val="20000"/>
              <a:lumOff val="80000"/>
            </a:schemeClr>
          </a:solidFill>
          <a:ln>
            <a:solidFill>
              <a:schemeClr val="bg1">
                <a:lumMod val="85000"/>
              </a:schemeClr>
            </a:solidFill>
          </a:ln>
        </p:spPr>
        <p:txBody>
          <a:bodyPr wrap="square" lIns="91440" tIns="45720" rIns="91440" bIns="45720" rtlCol="0" anchor="t">
            <a:spAutoFit/>
          </a:bodyPr>
          <a:lstStyle/>
          <a:p>
            <a:pPr marL="342900" indent="-342900">
              <a:buFont typeface="Arial" panose="020B0604020202020204" pitchFamily="34" charset="0"/>
              <a:buChar char="•"/>
            </a:pPr>
            <a:r>
              <a:rPr lang="en-GB" sz="2800">
                <a:solidFill>
                  <a:schemeClr val="tx2">
                    <a:lumMod val="50000"/>
                  </a:schemeClr>
                </a:solidFill>
                <a:latin typeface="Montserrat"/>
                <a:cs typeface="Calibri"/>
              </a:rPr>
              <a:t>Transparent pencil case</a:t>
            </a:r>
            <a:endParaRPr lang="en-GB" sz="2800">
              <a:solidFill>
                <a:schemeClr val="tx2">
                  <a:lumMod val="50000"/>
                </a:schemeClr>
              </a:solidFill>
              <a:latin typeface="Montserrat"/>
            </a:endParaRPr>
          </a:p>
          <a:p>
            <a:pPr marL="342900" indent="-342900">
              <a:buFont typeface="Arial" panose="020B0604020202020204" pitchFamily="34" charset="0"/>
              <a:buChar char="•"/>
            </a:pPr>
            <a:r>
              <a:rPr lang="en-GB" sz="2800">
                <a:solidFill>
                  <a:schemeClr val="tx2">
                    <a:lumMod val="50000"/>
                  </a:schemeClr>
                </a:solidFill>
                <a:latin typeface="Montserrat"/>
              </a:rPr>
              <a:t>Black/blue pens (more than one)</a:t>
            </a:r>
          </a:p>
          <a:p>
            <a:pPr marL="285750" indent="-285750">
              <a:buFont typeface="Arial" panose="020B0604020202020204" pitchFamily="34" charset="0"/>
              <a:buChar char="•"/>
            </a:pPr>
            <a:r>
              <a:rPr lang="en-GB" sz="2800">
                <a:solidFill>
                  <a:schemeClr val="tx2">
                    <a:lumMod val="50000"/>
                  </a:schemeClr>
                </a:solidFill>
                <a:latin typeface="Montserrat"/>
              </a:rPr>
              <a:t>Green pen</a:t>
            </a:r>
          </a:p>
          <a:p>
            <a:pPr marL="285750" indent="-285750">
              <a:buFont typeface="Arial" panose="020B0604020202020204" pitchFamily="34" charset="0"/>
              <a:buChar char="•"/>
            </a:pPr>
            <a:r>
              <a:rPr lang="en-GB" sz="2800">
                <a:solidFill>
                  <a:schemeClr val="tx2">
                    <a:lumMod val="50000"/>
                  </a:schemeClr>
                </a:solidFill>
                <a:latin typeface="Montserrat"/>
              </a:rPr>
              <a:t>Pencil</a:t>
            </a:r>
          </a:p>
          <a:p>
            <a:pPr marL="285750" indent="-285750">
              <a:buFont typeface="Arial" panose="020B0604020202020204" pitchFamily="34" charset="0"/>
              <a:buChar char="•"/>
            </a:pPr>
            <a:r>
              <a:rPr lang="en-GB" sz="2800">
                <a:solidFill>
                  <a:schemeClr val="tx2">
                    <a:lumMod val="50000"/>
                  </a:schemeClr>
                </a:solidFill>
                <a:latin typeface="Montserrat"/>
              </a:rPr>
              <a:t>Ruler</a:t>
            </a:r>
          </a:p>
          <a:p>
            <a:pPr marL="285750" indent="-285750">
              <a:buFont typeface="Arial" panose="020B0604020202020204" pitchFamily="34" charset="0"/>
              <a:buChar char="•"/>
            </a:pPr>
            <a:r>
              <a:rPr lang="en-GB" sz="2800">
                <a:solidFill>
                  <a:schemeClr val="tx2">
                    <a:lumMod val="50000"/>
                  </a:schemeClr>
                </a:solidFill>
                <a:latin typeface="Montserrat"/>
              </a:rPr>
              <a:t>Rubber</a:t>
            </a:r>
            <a:endParaRPr lang="en-GB" sz="2800">
              <a:solidFill>
                <a:schemeClr val="tx2">
                  <a:lumMod val="50000"/>
                </a:schemeClr>
              </a:solidFill>
              <a:latin typeface="Montserrat"/>
              <a:cs typeface="Calibri"/>
            </a:endParaRPr>
          </a:p>
          <a:p>
            <a:pPr marL="285750" indent="-285750">
              <a:buFont typeface="Arial" panose="020B0604020202020204" pitchFamily="34" charset="0"/>
              <a:buChar char="•"/>
            </a:pPr>
            <a:r>
              <a:rPr lang="en-GB" sz="2800">
                <a:solidFill>
                  <a:schemeClr val="tx2">
                    <a:lumMod val="50000"/>
                  </a:schemeClr>
                </a:solidFill>
                <a:latin typeface="Montserrat"/>
              </a:rPr>
              <a:t>Colouring pencils</a:t>
            </a:r>
          </a:p>
          <a:p>
            <a:pPr marL="285750" indent="-285750">
              <a:buFont typeface="Arial" panose="020B0604020202020204" pitchFamily="34" charset="0"/>
              <a:buChar char="•"/>
            </a:pPr>
            <a:r>
              <a:rPr lang="en-GB" sz="2800">
                <a:solidFill>
                  <a:schemeClr val="tx2">
                    <a:lumMod val="50000"/>
                  </a:schemeClr>
                </a:solidFill>
                <a:latin typeface="Montserrat"/>
              </a:rPr>
              <a:t>Highlighter</a:t>
            </a:r>
          </a:p>
          <a:p>
            <a:pPr marL="285750" indent="-285750">
              <a:buFont typeface="Arial" panose="020B0604020202020204" pitchFamily="34" charset="0"/>
              <a:buChar char="•"/>
            </a:pPr>
            <a:r>
              <a:rPr lang="en-GB" sz="2800">
                <a:solidFill>
                  <a:schemeClr val="tx2">
                    <a:lumMod val="50000"/>
                  </a:schemeClr>
                </a:solidFill>
                <a:latin typeface="Montserrat"/>
              </a:rPr>
              <a:t>Casio scientific calculator </a:t>
            </a:r>
          </a:p>
          <a:p>
            <a:pPr marL="285750" indent="-285750">
              <a:buFont typeface="Arial" panose="020B0604020202020204" pitchFamily="34" charset="0"/>
              <a:buChar char="•"/>
            </a:pPr>
            <a:r>
              <a:rPr lang="en-GB" sz="2800">
                <a:solidFill>
                  <a:schemeClr val="tx2">
                    <a:lumMod val="50000"/>
                  </a:schemeClr>
                </a:solidFill>
                <a:latin typeface="Montserrat"/>
              </a:rPr>
              <a:t>Reading book</a:t>
            </a:r>
          </a:p>
          <a:p>
            <a:endParaRPr lang="en-GB" sz="2800">
              <a:solidFill>
                <a:schemeClr val="tx2">
                  <a:lumMod val="50000"/>
                </a:schemeClr>
              </a:solidFill>
              <a:latin typeface="Montserrat"/>
              <a:cs typeface="Calibri"/>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8A2F26A-95BA-4059-9B37-BEDE40C7B150}"/>
                  </a:ext>
                </a:extLst>
              </p14:cNvPr>
              <p14:cNvContentPartPr/>
              <p14:nvPr/>
            </p14:nvContentPartPr>
            <p14:xfrm>
              <a:off x="12137400" y="5145840"/>
              <a:ext cx="18000" cy="9360"/>
            </p14:xfrm>
          </p:contentPart>
        </mc:Choice>
        <mc:Fallback xmlns="">
          <p:pic>
            <p:nvPicPr>
              <p:cNvPr id="2" name="Ink 1">
                <a:extLst>
                  <a:ext uri="{FF2B5EF4-FFF2-40B4-BE49-F238E27FC236}">
                    <a16:creationId xmlns:a16="http://schemas.microsoft.com/office/drawing/2014/main" id="{98A2F26A-95BA-4059-9B37-BEDE40C7B150}"/>
                  </a:ext>
                </a:extLst>
              </p:cNvPr>
              <p:cNvPicPr/>
              <p:nvPr/>
            </p:nvPicPr>
            <p:blipFill>
              <a:blip r:embed="rId5"/>
              <a:stretch>
                <a:fillRect/>
              </a:stretch>
            </p:blipFill>
            <p:spPr>
              <a:xfrm>
                <a:off x="12128040" y="5136480"/>
                <a:ext cx="36720" cy="28080"/>
              </a:xfrm>
              <a:prstGeom prst="rect">
                <a:avLst/>
              </a:prstGeom>
            </p:spPr>
          </p:pic>
        </mc:Fallback>
      </mc:AlternateContent>
    </p:spTree>
    <p:extLst>
      <p:ext uri="{BB962C8B-B14F-4D97-AF65-F5344CB8AC3E}">
        <p14:creationId xmlns:p14="http://schemas.microsoft.com/office/powerpoint/2010/main" val="4070835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07489" y="153681"/>
            <a:ext cx="11709403" cy="830997"/>
          </a:xfrm>
          <a:prstGeom prst="rect">
            <a:avLst/>
          </a:prstGeom>
          <a:solidFill>
            <a:schemeClr val="accent4">
              <a:lumMod val="60000"/>
              <a:lumOff val="40000"/>
            </a:schemeClr>
          </a:solidFill>
        </p:spPr>
        <p:txBody>
          <a:bodyPr wrap="square" lIns="91440" tIns="45720" rIns="91440" bIns="45720" rtlCol="0" anchor="t">
            <a:spAutoFit/>
          </a:bodyPr>
          <a:lstStyle/>
          <a:p>
            <a:pPr algn="ctr"/>
            <a:r>
              <a:rPr lang="en-GB" sz="4800">
                <a:solidFill>
                  <a:srgbClr val="231E45"/>
                </a:solidFill>
                <a:latin typeface="Montserrat Medium" panose="00000600000000000000" pitchFamily="50" charset="0"/>
              </a:rPr>
              <a:t>Year 7 Pastoral Support Team </a:t>
            </a:r>
            <a:endParaRPr lang="en-US"/>
          </a:p>
        </p:txBody>
      </p:sp>
      <p:sp>
        <p:nvSpPr>
          <p:cNvPr id="8" name="TextBox 7">
            <a:extLst>
              <a:ext uri="{FF2B5EF4-FFF2-40B4-BE49-F238E27FC236}">
                <a16:creationId xmlns:a16="http://schemas.microsoft.com/office/drawing/2014/main" id="{C8DC7DC2-9D83-47A3-BC4C-B1C3275127DB}"/>
              </a:ext>
            </a:extLst>
          </p:cNvPr>
          <p:cNvSpPr txBox="1"/>
          <p:nvPr/>
        </p:nvSpPr>
        <p:spPr>
          <a:xfrm>
            <a:off x="1463099" y="1148946"/>
            <a:ext cx="8801915" cy="1179439"/>
          </a:xfrm>
          <a:prstGeom prst="rect">
            <a:avLst/>
          </a:prstGeom>
          <a:solidFill>
            <a:schemeClr val="tx2">
              <a:lumMod val="20000"/>
              <a:lumOff val="80000"/>
            </a:schemeClr>
          </a:solidFill>
        </p:spPr>
        <p:txBody>
          <a:bodyPr wrap="square" lIns="91440" tIns="45720" rIns="91440" bIns="45720" rtlCol="0" anchor="t">
            <a:spAutoFit/>
          </a:bodyPr>
          <a:lstStyle/>
          <a:p>
            <a:pPr algn="ctr">
              <a:lnSpc>
                <a:spcPct val="150000"/>
              </a:lnSpc>
            </a:pPr>
            <a:r>
              <a:rPr lang="en-GB" sz="2400" b="1">
                <a:solidFill>
                  <a:srgbClr val="002060"/>
                </a:solidFill>
                <a:latin typeface="Montserrat ExtraLight"/>
              </a:rPr>
              <a:t>Miss Lyall</a:t>
            </a:r>
            <a:endParaRPr lang="en-GB" sz="2400" b="1">
              <a:solidFill>
                <a:srgbClr val="002060"/>
              </a:solidFill>
              <a:latin typeface="Montserrat ExtraLight" panose="00000300000000000000" pitchFamily="50" charset="0"/>
            </a:endParaRPr>
          </a:p>
          <a:p>
            <a:pPr algn="ctr">
              <a:lnSpc>
                <a:spcPct val="150000"/>
              </a:lnSpc>
            </a:pPr>
            <a:r>
              <a:rPr lang="en-GB" sz="2400" b="1">
                <a:solidFill>
                  <a:srgbClr val="002060"/>
                </a:solidFill>
                <a:latin typeface="Montserrat ExtraLight"/>
              </a:rPr>
              <a:t>Vice Principal </a:t>
            </a:r>
            <a:endParaRPr lang="en-GB" sz="2400" b="1">
              <a:solidFill>
                <a:srgbClr val="002060"/>
              </a:solidFill>
              <a:latin typeface="Montserrat ExtraLight" panose="00000300000000000000" pitchFamily="50" charset="0"/>
            </a:endParaRPr>
          </a:p>
        </p:txBody>
      </p:sp>
      <p:sp>
        <p:nvSpPr>
          <p:cNvPr id="13" name="TextBox 12">
            <a:extLst>
              <a:ext uri="{FF2B5EF4-FFF2-40B4-BE49-F238E27FC236}">
                <a16:creationId xmlns:a16="http://schemas.microsoft.com/office/drawing/2014/main" id="{1FCE77F3-36F9-45A4-AC22-8A45594D65E9}"/>
              </a:ext>
            </a:extLst>
          </p:cNvPr>
          <p:cNvSpPr txBox="1"/>
          <p:nvPr/>
        </p:nvSpPr>
        <p:spPr>
          <a:xfrm>
            <a:off x="1465030" y="2578540"/>
            <a:ext cx="2770821" cy="967957"/>
          </a:xfrm>
          <a:prstGeom prst="rect">
            <a:avLst/>
          </a:prstGeom>
          <a:solidFill>
            <a:schemeClr val="tx2">
              <a:lumMod val="20000"/>
              <a:lumOff val="80000"/>
            </a:schemeClr>
          </a:solidFill>
        </p:spPr>
        <p:txBody>
          <a:bodyPr wrap="square" lIns="91440" tIns="45720" rIns="91440" bIns="45720" rtlCol="0" anchor="t">
            <a:spAutoFit/>
          </a:bodyPr>
          <a:lstStyle/>
          <a:p>
            <a:pPr algn="ctr">
              <a:lnSpc>
                <a:spcPct val="150000"/>
              </a:lnSpc>
            </a:pPr>
            <a:r>
              <a:rPr lang="en-GB" sz="2000">
                <a:solidFill>
                  <a:srgbClr val="002060"/>
                </a:solidFill>
                <a:latin typeface="Montserrat"/>
              </a:rPr>
              <a:t>Mrs </a:t>
            </a:r>
            <a:r>
              <a:rPr lang="en-GB" sz="2000" err="1">
                <a:solidFill>
                  <a:srgbClr val="002060"/>
                </a:solidFill>
                <a:latin typeface="Montserrat"/>
              </a:rPr>
              <a:t>Starren</a:t>
            </a:r>
            <a:endParaRPr lang="en-GB" sz="2000">
              <a:solidFill>
                <a:srgbClr val="002060"/>
              </a:solidFill>
              <a:latin typeface="Montserrat"/>
            </a:endParaRPr>
          </a:p>
          <a:p>
            <a:pPr algn="ctr">
              <a:lnSpc>
                <a:spcPct val="150000"/>
              </a:lnSpc>
            </a:pPr>
            <a:r>
              <a:rPr lang="en-GB" sz="2000">
                <a:solidFill>
                  <a:srgbClr val="002060"/>
                </a:solidFill>
                <a:latin typeface="Montserrat"/>
              </a:rPr>
              <a:t>Head of Year 7</a:t>
            </a:r>
          </a:p>
        </p:txBody>
      </p:sp>
      <p:sp>
        <p:nvSpPr>
          <p:cNvPr id="14" name="TextBox 13">
            <a:extLst>
              <a:ext uri="{FF2B5EF4-FFF2-40B4-BE49-F238E27FC236}">
                <a16:creationId xmlns:a16="http://schemas.microsoft.com/office/drawing/2014/main" id="{20400B8D-29DA-4D61-B575-EF39ABA2702F}"/>
              </a:ext>
            </a:extLst>
          </p:cNvPr>
          <p:cNvSpPr txBox="1"/>
          <p:nvPr/>
        </p:nvSpPr>
        <p:spPr>
          <a:xfrm>
            <a:off x="4489723" y="2573966"/>
            <a:ext cx="2727690" cy="982334"/>
          </a:xfrm>
          <a:prstGeom prst="rect">
            <a:avLst/>
          </a:prstGeom>
          <a:solidFill>
            <a:schemeClr val="tx2">
              <a:lumMod val="20000"/>
              <a:lumOff val="80000"/>
            </a:schemeClr>
          </a:solidFill>
        </p:spPr>
        <p:txBody>
          <a:bodyPr wrap="square" lIns="91440" tIns="45720" rIns="91440" bIns="45720" rtlCol="0" anchor="t">
            <a:spAutoFit/>
          </a:bodyPr>
          <a:lstStyle/>
          <a:p>
            <a:pPr algn="ctr">
              <a:lnSpc>
                <a:spcPct val="150000"/>
              </a:lnSpc>
            </a:pPr>
            <a:r>
              <a:rPr lang="en-GB" sz="2000">
                <a:solidFill>
                  <a:srgbClr val="002060"/>
                </a:solidFill>
                <a:latin typeface="Montserrat"/>
              </a:rPr>
              <a:t>Mrs Walkley</a:t>
            </a:r>
          </a:p>
          <a:p>
            <a:pPr algn="ctr">
              <a:lnSpc>
                <a:spcPct val="150000"/>
              </a:lnSpc>
            </a:pPr>
            <a:r>
              <a:rPr lang="en-GB" sz="2000">
                <a:solidFill>
                  <a:srgbClr val="002060"/>
                </a:solidFill>
                <a:latin typeface="Montserrat"/>
              </a:rPr>
              <a:t>SENCO </a:t>
            </a:r>
          </a:p>
        </p:txBody>
      </p:sp>
      <p:sp>
        <p:nvSpPr>
          <p:cNvPr id="2" name="TextBox 1">
            <a:extLst>
              <a:ext uri="{FF2B5EF4-FFF2-40B4-BE49-F238E27FC236}">
                <a16:creationId xmlns:a16="http://schemas.microsoft.com/office/drawing/2014/main" id="{D3FCE31F-65A4-42ED-CD1F-8F10663A51A0}"/>
              </a:ext>
            </a:extLst>
          </p:cNvPr>
          <p:cNvSpPr txBox="1"/>
          <p:nvPr/>
        </p:nvSpPr>
        <p:spPr>
          <a:xfrm>
            <a:off x="7422076" y="2584027"/>
            <a:ext cx="2838525" cy="977974"/>
          </a:xfrm>
          <a:prstGeom prst="rect">
            <a:avLst/>
          </a:prstGeom>
          <a:solidFill>
            <a:schemeClr val="tx2">
              <a:lumMod val="20000"/>
              <a:lumOff val="80000"/>
            </a:schemeClr>
          </a:solidFill>
        </p:spPr>
        <p:txBody>
          <a:bodyPr wrap="square" lIns="91440" tIns="45720" rIns="91440" bIns="45720" rtlCol="0" anchor="t">
            <a:spAutoFit/>
          </a:bodyPr>
          <a:lstStyle/>
          <a:p>
            <a:pPr algn="ctr">
              <a:lnSpc>
                <a:spcPct val="150000"/>
              </a:lnSpc>
            </a:pPr>
            <a:r>
              <a:rPr lang="en-GB" sz="2000">
                <a:solidFill>
                  <a:srgbClr val="002060"/>
                </a:solidFill>
                <a:latin typeface="Montserrat"/>
              </a:rPr>
              <a:t>Mrs </a:t>
            </a:r>
            <a:r>
              <a:rPr lang="en-GB" sz="2000" err="1">
                <a:solidFill>
                  <a:srgbClr val="002060"/>
                </a:solidFill>
                <a:latin typeface="Montserrat"/>
              </a:rPr>
              <a:t>McHattie</a:t>
            </a:r>
            <a:endParaRPr lang="en-GB" sz="2000">
              <a:solidFill>
                <a:srgbClr val="002060"/>
              </a:solidFill>
              <a:latin typeface="Montserrat"/>
            </a:endParaRPr>
          </a:p>
          <a:p>
            <a:pPr algn="ctr">
              <a:lnSpc>
                <a:spcPct val="150000"/>
              </a:lnSpc>
            </a:pPr>
            <a:r>
              <a:rPr lang="en-GB" sz="2000">
                <a:solidFill>
                  <a:srgbClr val="002060"/>
                </a:solidFill>
                <a:latin typeface="Montserrat"/>
              </a:rPr>
              <a:t>Safeguarding Officer</a:t>
            </a:r>
          </a:p>
        </p:txBody>
      </p:sp>
      <p:pic>
        <p:nvPicPr>
          <p:cNvPr id="26" name="Content Placeholder 25" descr="A blue and white text&#10;&#10;Description automatically generated">
            <a:extLst>
              <a:ext uri="{FF2B5EF4-FFF2-40B4-BE49-F238E27FC236}">
                <a16:creationId xmlns:a16="http://schemas.microsoft.com/office/drawing/2014/main" id="{ADA05994-DE28-EA81-E39B-1DA49B643789}"/>
              </a:ext>
            </a:extLst>
          </p:cNvPr>
          <p:cNvPicPr>
            <a:picLocks noGrp="1" noChangeAspect="1"/>
          </p:cNvPicPr>
          <p:nvPr>
            <p:ph idx="1"/>
          </p:nvPr>
        </p:nvPicPr>
        <p:blipFill>
          <a:blip r:embed="rId4"/>
          <a:stretch>
            <a:fillRect/>
          </a:stretch>
        </p:blipFill>
        <p:spPr>
          <a:xfrm>
            <a:off x="3090862" y="3963343"/>
            <a:ext cx="2823730" cy="1844098"/>
          </a:xfrm>
        </p:spPr>
      </p:pic>
      <p:pic>
        <p:nvPicPr>
          <p:cNvPr id="25" name="Content Placeholder 3" descr="A blue and yellow sign with white text&#10;&#10;Description automatically generated">
            <a:extLst>
              <a:ext uri="{FF2B5EF4-FFF2-40B4-BE49-F238E27FC236}">
                <a16:creationId xmlns:a16="http://schemas.microsoft.com/office/drawing/2014/main" id="{006C0752-FBB9-1199-BCDA-3B1B459C168C}"/>
              </a:ext>
            </a:extLst>
          </p:cNvPr>
          <p:cNvPicPr>
            <a:picLocks noChangeAspect="1"/>
          </p:cNvPicPr>
          <p:nvPr/>
        </p:nvPicPr>
        <p:blipFill>
          <a:blip r:embed="rId5"/>
          <a:stretch>
            <a:fillRect/>
          </a:stretch>
        </p:blipFill>
        <p:spPr>
          <a:xfrm>
            <a:off x="214168" y="3970793"/>
            <a:ext cx="2654301" cy="1857954"/>
          </a:xfrm>
          <a:prstGeom prst="rect">
            <a:avLst/>
          </a:prstGeom>
        </p:spPr>
      </p:pic>
      <p:pic>
        <p:nvPicPr>
          <p:cNvPr id="27" name="Picture 26" descr="A blue and white sign&#10;&#10;Description automatically generated">
            <a:extLst>
              <a:ext uri="{FF2B5EF4-FFF2-40B4-BE49-F238E27FC236}">
                <a16:creationId xmlns:a16="http://schemas.microsoft.com/office/drawing/2014/main" id="{08F344AD-9DA4-F16F-1941-001E1F32CD64}"/>
              </a:ext>
            </a:extLst>
          </p:cNvPr>
          <p:cNvPicPr>
            <a:picLocks noChangeAspect="1"/>
          </p:cNvPicPr>
          <p:nvPr/>
        </p:nvPicPr>
        <p:blipFill>
          <a:blip r:embed="rId6"/>
          <a:stretch>
            <a:fillRect/>
          </a:stretch>
        </p:blipFill>
        <p:spPr>
          <a:xfrm>
            <a:off x="6093691" y="3963867"/>
            <a:ext cx="2971800" cy="1847562"/>
          </a:xfrm>
          <a:prstGeom prst="rect">
            <a:avLst/>
          </a:prstGeom>
        </p:spPr>
      </p:pic>
      <p:pic>
        <p:nvPicPr>
          <p:cNvPr id="28" name="Picture 27" descr="A red and blue sign with white text&#10;&#10;Description automatically generated">
            <a:extLst>
              <a:ext uri="{FF2B5EF4-FFF2-40B4-BE49-F238E27FC236}">
                <a16:creationId xmlns:a16="http://schemas.microsoft.com/office/drawing/2014/main" id="{7564B9C4-5486-5AC7-86D3-2AA9488D19E3}"/>
              </a:ext>
            </a:extLst>
          </p:cNvPr>
          <p:cNvPicPr>
            <a:picLocks noChangeAspect="1"/>
          </p:cNvPicPr>
          <p:nvPr/>
        </p:nvPicPr>
        <p:blipFill>
          <a:blip r:embed="rId7"/>
          <a:stretch>
            <a:fillRect/>
          </a:stretch>
        </p:blipFill>
        <p:spPr>
          <a:xfrm>
            <a:off x="9373611" y="3965978"/>
            <a:ext cx="2773507" cy="1825914"/>
          </a:xfrm>
          <a:prstGeom prst="rect">
            <a:avLst/>
          </a:prstGeom>
        </p:spPr>
      </p:pic>
    </p:spTree>
    <p:extLst>
      <p:ext uri="{BB962C8B-B14F-4D97-AF65-F5344CB8AC3E}">
        <p14:creationId xmlns:p14="http://schemas.microsoft.com/office/powerpoint/2010/main" val="1519460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1E45"/>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 b="10471"/>
          <a:stretch/>
        </p:blipFill>
        <p:spPr>
          <a:xfrm flipH="1">
            <a:off x="916889" y="0"/>
            <a:ext cx="11275111" cy="6868633"/>
          </a:xfrm>
          <a:prstGeom prst="rect">
            <a:avLst/>
          </a:prstGeom>
          <a:ln>
            <a:noFill/>
          </a:ln>
          <a:effectLst>
            <a:softEdge rad="112500"/>
          </a:effectLst>
        </p:spPr>
      </p:pic>
      <p:pic>
        <p:nvPicPr>
          <p:cNvPr id="7" name="TWHF Logo">
            <a:extLst>
              <a:ext uri="{FF2B5EF4-FFF2-40B4-BE49-F238E27FC236}">
                <a16:creationId xmlns:a16="http://schemas.microsoft.com/office/drawing/2014/main" id="{318EF546-AF81-AA45-AB7B-6DB230F6C255}"/>
              </a:ext>
            </a:extLst>
          </p:cNvPr>
          <p:cNvPicPr>
            <a:picLocks noChangeAspect="1"/>
          </p:cNvPicPr>
          <p:nvPr/>
        </p:nvPicPr>
        <p:blipFill>
          <a:blip r:embed="rId4"/>
          <a:stretch>
            <a:fillRect/>
          </a:stretch>
        </p:blipFill>
        <p:spPr>
          <a:xfrm>
            <a:off x="8988621" y="5687071"/>
            <a:ext cx="2459736" cy="831238"/>
          </a:xfrm>
          <a:prstGeom prst="rect">
            <a:avLst/>
          </a:prstGeom>
        </p:spPr>
      </p:pic>
      <p:sp>
        <p:nvSpPr>
          <p:cNvPr id="8" name="TextBox 7"/>
          <p:cNvSpPr txBox="1"/>
          <p:nvPr/>
        </p:nvSpPr>
        <p:spPr>
          <a:xfrm>
            <a:off x="7405176" y="898065"/>
            <a:ext cx="4209626" cy="2308324"/>
          </a:xfrm>
          <a:prstGeom prst="rect">
            <a:avLst/>
          </a:prstGeom>
          <a:noFill/>
        </p:spPr>
        <p:txBody>
          <a:bodyPr wrap="square" lIns="91440" tIns="45720" rIns="91440" bIns="45720" rtlCol="0" anchor="t">
            <a:spAutoFit/>
          </a:bodyPr>
          <a:lstStyle/>
          <a:p>
            <a:r>
              <a:rPr lang="en-GB" sz="4800">
                <a:solidFill>
                  <a:schemeClr val="bg1"/>
                </a:solidFill>
                <a:latin typeface="Montserrat ExtraLight"/>
              </a:rPr>
              <a:t>Mrs Edwards</a:t>
            </a:r>
          </a:p>
          <a:p>
            <a:endParaRPr lang="en-GB" sz="4800">
              <a:solidFill>
                <a:schemeClr val="bg1"/>
              </a:solidFill>
              <a:latin typeface="Montserrat ExtraLight" panose="00000300000000000000" pitchFamily="50" charset="0"/>
            </a:endParaRPr>
          </a:p>
          <a:p>
            <a:r>
              <a:rPr lang="en-GB" sz="4800">
                <a:solidFill>
                  <a:schemeClr val="bg1"/>
                </a:solidFill>
                <a:latin typeface="Montserrat ExtraLight"/>
              </a:rPr>
              <a:t>Principal</a:t>
            </a:r>
            <a:endParaRPr lang="en-GB" sz="4800">
              <a:solidFill>
                <a:schemeClr val="bg1"/>
              </a:solidFill>
              <a:latin typeface="Montserrat ExtraLight" panose="00000300000000000000" pitchFamily="50"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667" y="5187592"/>
            <a:ext cx="4820899" cy="1419258"/>
          </a:xfrm>
          <a:prstGeom prst="rect">
            <a:avLst/>
          </a:prstGeom>
        </p:spPr>
      </p:pic>
      <p:pic>
        <p:nvPicPr>
          <p:cNvPr id="2" name="Picture 2" descr="A person holding a dog&#10;&#10;Description automatically generated">
            <a:extLst>
              <a:ext uri="{FF2B5EF4-FFF2-40B4-BE49-F238E27FC236}">
                <a16:creationId xmlns:a16="http://schemas.microsoft.com/office/drawing/2014/main" id="{AE3A3FDD-BF36-EDBB-A368-D4A7BB70DAB3}"/>
              </a:ext>
            </a:extLst>
          </p:cNvPr>
          <p:cNvPicPr>
            <a:picLocks noChangeAspect="1"/>
          </p:cNvPicPr>
          <p:nvPr/>
        </p:nvPicPr>
        <p:blipFill rotWithShape="1">
          <a:blip r:embed="rId6"/>
          <a:srcRect l="-1005" t="23428"/>
          <a:stretch/>
        </p:blipFill>
        <p:spPr>
          <a:xfrm>
            <a:off x="248835" y="1388961"/>
            <a:ext cx="3678905" cy="3719255"/>
          </a:xfrm>
          <a:prstGeom prst="rect">
            <a:avLst/>
          </a:prstGeom>
          <a:ln>
            <a:noFill/>
          </a:ln>
          <a:effectLst>
            <a:softEdge rad="112500"/>
          </a:effectLst>
        </p:spPr>
      </p:pic>
      <p:pic>
        <p:nvPicPr>
          <p:cNvPr id="4" name="Picture 3">
            <a:extLst>
              <a:ext uri="{FF2B5EF4-FFF2-40B4-BE49-F238E27FC236}">
                <a16:creationId xmlns:a16="http://schemas.microsoft.com/office/drawing/2014/main" id="{0679DCCE-59DA-0260-936C-1248571EB3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6081" b="10150"/>
          <a:stretch/>
        </p:blipFill>
        <p:spPr>
          <a:xfrm>
            <a:off x="9328681" y="404839"/>
            <a:ext cx="2866864" cy="6305976"/>
          </a:xfrm>
          <a:prstGeom prst="rect">
            <a:avLst/>
          </a:prstGeom>
        </p:spPr>
      </p:pic>
    </p:spTree>
    <p:extLst>
      <p:ext uri="{BB962C8B-B14F-4D97-AF65-F5344CB8AC3E}">
        <p14:creationId xmlns:p14="http://schemas.microsoft.com/office/powerpoint/2010/main" val="88684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07490" y="153681"/>
            <a:ext cx="11789215" cy="830997"/>
          </a:xfrm>
          <a:prstGeom prst="rect">
            <a:avLst/>
          </a:prstGeom>
          <a:solidFill>
            <a:schemeClr val="accent4">
              <a:lumMod val="60000"/>
              <a:lumOff val="40000"/>
            </a:schemeClr>
          </a:solidFill>
        </p:spPr>
        <p:txBody>
          <a:bodyPr wrap="square" lIns="91440" tIns="45720" rIns="91440" bIns="45720" rtlCol="0" anchor="t">
            <a:spAutoFit/>
          </a:bodyPr>
          <a:lstStyle/>
          <a:p>
            <a:pPr algn="ctr"/>
            <a:r>
              <a:rPr lang="en-GB" sz="4800">
                <a:solidFill>
                  <a:srgbClr val="231E45"/>
                </a:solidFill>
                <a:latin typeface="Montserrat Medium" panose="00000600000000000000" pitchFamily="50" charset="0"/>
              </a:rPr>
              <a:t>Uniform Expectations </a:t>
            </a:r>
          </a:p>
        </p:txBody>
      </p:sp>
      <p:pic>
        <p:nvPicPr>
          <p:cNvPr id="2" name="Picture 1">
            <a:extLst>
              <a:ext uri="{FF2B5EF4-FFF2-40B4-BE49-F238E27FC236}">
                <a16:creationId xmlns:a16="http://schemas.microsoft.com/office/drawing/2014/main" id="{911B1B85-5D01-4A05-9C0B-C5D24BEF0AAB}"/>
              </a:ext>
            </a:extLst>
          </p:cNvPr>
          <p:cNvPicPr>
            <a:picLocks noChangeAspect="1"/>
          </p:cNvPicPr>
          <p:nvPr/>
        </p:nvPicPr>
        <p:blipFill rotWithShape="1">
          <a:blip r:embed="rId4"/>
          <a:srcRect l="23451"/>
          <a:stretch/>
        </p:blipFill>
        <p:spPr>
          <a:xfrm>
            <a:off x="5245992" y="979494"/>
            <a:ext cx="6230172" cy="2304488"/>
          </a:xfrm>
          <a:prstGeom prst="rect">
            <a:avLst/>
          </a:prstGeom>
        </p:spPr>
      </p:pic>
      <p:pic>
        <p:nvPicPr>
          <p:cNvPr id="8" name="Picture 4">
            <a:extLst>
              <a:ext uri="{FF2B5EF4-FFF2-40B4-BE49-F238E27FC236}">
                <a16:creationId xmlns:a16="http://schemas.microsoft.com/office/drawing/2014/main" id="{68CFDCC8-586D-4E73-B7F3-B484C842F4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759"/>
          <a:stretch>
            <a:fillRect/>
          </a:stretch>
        </p:blipFill>
        <p:spPr bwMode="auto">
          <a:xfrm>
            <a:off x="1392290" y="3834113"/>
            <a:ext cx="9824678" cy="261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V by Very Boys 2 Pack Pull On School Trousers - Grey | very.co.uk">
            <a:extLst>
              <a:ext uri="{FF2B5EF4-FFF2-40B4-BE49-F238E27FC236}">
                <a16:creationId xmlns:a16="http://schemas.microsoft.com/office/drawing/2014/main" id="{573B36E5-5CF8-4AD3-AF57-9B849F25B0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6792" y="1186531"/>
            <a:ext cx="1583872" cy="21118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731124-898E-9E6B-B575-2CF5F4003D0F}"/>
              </a:ext>
            </a:extLst>
          </p:cNvPr>
          <p:cNvSpPr txBox="1"/>
          <p:nvPr/>
        </p:nvSpPr>
        <p:spPr>
          <a:xfrm>
            <a:off x="210118" y="1444675"/>
            <a:ext cx="3076036" cy="156966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Montserrat"/>
              </a:rPr>
              <a:t>Trousers should be tailored, mid-grey and ankle length.</a:t>
            </a:r>
            <a:endParaRPr lang="en-US"/>
          </a:p>
        </p:txBody>
      </p:sp>
    </p:spTree>
    <p:extLst>
      <p:ext uri="{BB962C8B-B14F-4D97-AF65-F5344CB8AC3E}">
        <p14:creationId xmlns:p14="http://schemas.microsoft.com/office/powerpoint/2010/main" val="15502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07490" y="153681"/>
            <a:ext cx="11789215" cy="830997"/>
          </a:xfrm>
          <a:prstGeom prst="rect">
            <a:avLst/>
          </a:prstGeom>
          <a:solidFill>
            <a:schemeClr val="accent4">
              <a:lumMod val="60000"/>
              <a:lumOff val="40000"/>
            </a:schemeClr>
          </a:solidFill>
        </p:spPr>
        <p:txBody>
          <a:bodyPr wrap="square" lIns="91440" tIns="45720" rIns="91440" bIns="45720" rtlCol="0" anchor="t">
            <a:spAutoFit/>
          </a:bodyPr>
          <a:lstStyle/>
          <a:p>
            <a:pPr algn="ctr"/>
            <a:r>
              <a:rPr lang="en-GB" sz="4800">
                <a:solidFill>
                  <a:srgbClr val="231E45"/>
                </a:solidFill>
                <a:latin typeface="Montserrat Medium"/>
              </a:rPr>
              <a:t>Shoes</a:t>
            </a:r>
            <a:endParaRPr lang="en-US"/>
          </a:p>
        </p:txBody>
      </p:sp>
      <p:sp>
        <p:nvSpPr>
          <p:cNvPr id="5" name="TextBox 4">
            <a:extLst>
              <a:ext uri="{FF2B5EF4-FFF2-40B4-BE49-F238E27FC236}">
                <a16:creationId xmlns:a16="http://schemas.microsoft.com/office/drawing/2014/main" id="{31588C12-A2FF-9476-1C3C-1EB76DD82CCB}"/>
              </a:ext>
            </a:extLst>
          </p:cNvPr>
          <p:cNvSpPr txBox="1"/>
          <p:nvPr/>
        </p:nvSpPr>
        <p:spPr>
          <a:xfrm>
            <a:off x="195743" y="5714751"/>
            <a:ext cx="11803091" cy="461665"/>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Montserrat"/>
                <a:ea typeface="Calibri"/>
                <a:cs typeface="Calibri"/>
              </a:rPr>
              <a:t>Please be careful that shops are not advertising trainers as school shoes. </a:t>
            </a:r>
            <a:endParaRPr lang="en-US">
              <a:latin typeface="Montserrat"/>
            </a:endParaRPr>
          </a:p>
        </p:txBody>
      </p:sp>
      <p:pic>
        <p:nvPicPr>
          <p:cNvPr id="6" name="Picture 5" descr="A group of shoes with text&#10;&#10;Description automatically generated">
            <a:extLst>
              <a:ext uri="{FF2B5EF4-FFF2-40B4-BE49-F238E27FC236}">
                <a16:creationId xmlns:a16="http://schemas.microsoft.com/office/drawing/2014/main" id="{705DB74B-B47D-47C1-80E6-580D786E8566}"/>
              </a:ext>
            </a:extLst>
          </p:cNvPr>
          <p:cNvPicPr>
            <a:picLocks noChangeAspect="1"/>
          </p:cNvPicPr>
          <p:nvPr/>
        </p:nvPicPr>
        <p:blipFill>
          <a:blip r:embed="rId4"/>
          <a:stretch>
            <a:fillRect/>
          </a:stretch>
        </p:blipFill>
        <p:spPr>
          <a:xfrm>
            <a:off x="201283" y="1402785"/>
            <a:ext cx="11789434" cy="4052430"/>
          </a:xfrm>
          <a:prstGeom prst="rect">
            <a:avLst/>
          </a:prstGeom>
        </p:spPr>
      </p:pic>
    </p:spTree>
    <p:extLst>
      <p:ext uri="{BB962C8B-B14F-4D97-AF65-F5344CB8AC3E}">
        <p14:creationId xmlns:p14="http://schemas.microsoft.com/office/powerpoint/2010/main" val="3793562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06848" y="153681"/>
            <a:ext cx="11861102" cy="830997"/>
          </a:xfrm>
          <a:prstGeom prst="rect">
            <a:avLst/>
          </a:prstGeom>
          <a:solidFill>
            <a:schemeClr val="accent4">
              <a:lumMod val="60000"/>
              <a:lumOff val="40000"/>
            </a:schemeClr>
          </a:solidFill>
        </p:spPr>
        <p:txBody>
          <a:bodyPr wrap="square" lIns="91440" tIns="45720" rIns="91440" bIns="45720" rtlCol="0" anchor="t">
            <a:spAutoFit/>
          </a:bodyPr>
          <a:lstStyle/>
          <a:p>
            <a:r>
              <a:rPr lang="en-GB" sz="4800">
                <a:solidFill>
                  <a:srgbClr val="231E45"/>
                </a:solidFill>
                <a:latin typeface="Montserrat Medium"/>
              </a:rPr>
              <a:t>P.E Kit </a:t>
            </a:r>
            <a:endParaRPr lang="en-GB" sz="4800">
              <a:solidFill>
                <a:srgbClr val="231E45"/>
              </a:solidFill>
              <a:latin typeface="Montserrat Medium" panose="00000600000000000000" pitchFamily="50" charset="0"/>
            </a:endParaRPr>
          </a:p>
        </p:txBody>
      </p:sp>
      <p:pic>
        <p:nvPicPr>
          <p:cNvPr id="3" name="Picture 2">
            <a:extLst>
              <a:ext uri="{FF2B5EF4-FFF2-40B4-BE49-F238E27FC236}">
                <a16:creationId xmlns:a16="http://schemas.microsoft.com/office/drawing/2014/main" id="{E0148FDF-5414-488C-B6A7-F41BE4033F73}"/>
              </a:ext>
            </a:extLst>
          </p:cNvPr>
          <p:cNvPicPr>
            <a:picLocks noChangeAspect="1"/>
          </p:cNvPicPr>
          <p:nvPr/>
        </p:nvPicPr>
        <p:blipFill rotWithShape="1">
          <a:blip r:embed="rId4"/>
          <a:srcRect l="23696" t="1130" r="1"/>
          <a:stretch/>
        </p:blipFill>
        <p:spPr>
          <a:xfrm>
            <a:off x="2058221" y="1182036"/>
            <a:ext cx="5810722" cy="2133785"/>
          </a:xfrm>
          <a:prstGeom prst="rect">
            <a:avLst/>
          </a:prstGeom>
        </p:spPr>
      </p:pic>
      <p:pic>
        <p:nvPicPr>
          <p:cNvPr id="4" name="Picture 3">
            <a:extLst>
              <a:ext uri="{FF2B5EF4-FFF2-40B4-BE49-F238E27FC236}">
                <a16:creationId xmlns:a16="http://schemas.microsoft.com/office/drawing/2014/main" id="{C316284D-8DF4-4A04-8508-D4EDE67648E0}"/>
              </a:ext>
            </a:extLst>
          </p:cNvPr>
          <p:cNvPicPr>
            <a:picLocks noChangeAspect="1"/>
          </p:cNvPicPr>
          <p:nvPr/>
        </p:nvPicPr>
        <p:blipFill rotWithShape="1">
          <a:blip r:embed="rId5"/>
          <a:srcRect l="-27" t="1176" r="47684"/>
          <a:stretch/>
        </p:blipFill>
        <p:spPr>
          <a:xfrm>
            <a:off x="7807653" y="1177952"/>
            <a:ext cx="4279273" cy="2132782"/>
          </a:xfrm>
          <a:prstGeom prst="rect">
            <a:avLst/>
          </a:prstGeom>
        </p:spPr>
      </p:pic>
      <p:pic>
        <p:nvPicPr>
          <p:cNvPr id="2" name="Picture 1">
            <a:extLst>
              <a:ext uri="{FF2B5EF4-FFF2-40B4-BE49-F238E27FC236}">
                <a16:creationId xmlns:a16="http://schemas.microsoft.com/office/drawing/2014/main" id="{442C6345-2F0E-4CC6-B21A-F97B06DBFA42}"/>
              </a:ext>
            </a:extLst>
          </p:cNvPr>
          <p:cNvPicPr>
            <a:picLocks noChangeAspect="1"/>
          </p:cNvPicPr>
          <p:nvPr/>
        </p:nvPicPr>
        <p:blipFill>
          <a:blip r:embed="rId6"/>
          <a:stretch>
            <a:fillRect/>
          </a:stretch>
        </p:blipFill>
        <p:spPr>
          <a:xfrm>
            <a:off x="91846" y="1163214"/>
            <a:ext cx="1927291" cy="2248507"/>
          </a:xfrm>
          <a:prstGeom prst="rect">
            <a:avLst/>
          </a:prstGeom>
        </p:spPr>
      </p:pic>
      <p:sp>
        <p:nvSpPr>
          <p:cNvPr id="5" name="TextBox 4">
            <a:extLst>
              <a:ext uri="{FF2B5EF4-FFF2-40B4-BE49-F238E27FC236}">
                <a16:creationId xmlns:a16="http://schemas.microsoft.com/office/drawing/2014/main" id="{706E200D-1729-36BA-3247-EF29C39690AA}"/>
              </a:ext>
            </a:extLst>
          </p:cNvPr>
          <p:cNvSpPr txBox="1"/>
          <p:nvPr/>
        </p:nvSpPr>
        <p:spPr>
          <a:xfrm>
            <a:off x="8807779" y="3831316"/>
            <a:ext cx="3162300" cy="230832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Montserrat"/>
                <a:ea typeface="Calibri"/>
                <a:cs typeface="Calibri"/>
              </a:rPr>
              <a:t>Please make contact with the reception team about any queries regarding uniform. </a:t>
            </a:r>
            <a:endParaRPr lang="en-US">
              <a:latin typeface="Montserrat"/>
            </a:endParaRPr>
          </a:p>
        </p:txBody>
      </p:sp>
      <p:pic>
        <p:nvPicPr>
          <p:cNvPr id="6" name="Picture 7">
            <a:extLst>
              <a:ext uri="{FF2B5EF4-FFF2-40B4-BE49-F238E27FC236}">
                <a16:creationId xmlns:a16="http://schemas.microsoft.com/office/drawing/2014/main" id="{13BC91BD-7EC0-4CE3-683A-CD86A1907DDF}"/>
              </a:ext>
            </a:extLst>
          </p:cNvPr>
          <p:cNvPicPr>
            <a:picLocks noChangeAspect="1"/>
          </p:cNvPicPr>
          <p:nvPr/>
        </p:nvPicPr>
        <p:blipFill>
          <a:blip r:embed="rId7"/>
          <a:stretch>
            <a:fillRect/>
          </a:stretch>
        </p:blipFill>
        <p:spPr>
          <a:xfrm>
            <a:off x="4398684" y="3816240"/>
            <a:ext cx="1971675" cy="1666875"/>
          </a:xfrm>
          <a:prstGeom prst="rect">
            <a:avLst/>
          </a:prstGeom>
        </p:spPr>
      </p:pic>
      <p:pic>
        <p:nvPicPr>
          <p:cNvPr id="8" name="Picture 7">
            <a:extLst>
              <a:ext uri="{FF2B5EF4-FFF2-40B4-BE49-F238E27FC236}">
                <a16:creationId xmlns:a16="http://schemas.microsoft.com/office/drawing/2014/main" id="{2A0B3D74-05DC-7E44-CBEF-AC04EB0CF855}"/>
              </a:ext>
            </a:extLst>
          </p:cNvPr>
          <p:cNvPicPr>
            <a:picLocks noChangeAspect="1"/>
          </p:cNvPicPr>
          <p:nvPr/>
        </p:nvPicPr>
        <p:blipFill rotWithShape="1">
          <a:blip r:embed="rId5"/>
          <a:srcRect l="53558" r="129" b="22903"/>
          <a:stretch/>
        </p:blipFill>
        <p:spPr>
          <a:xfrm>
            <a:off x="242799" y="3808968"/>
            <a:ext cx="3786310" cy="1663887"/>
          </a:xfrm>
          <a:prstGeom prst="rect">
            <a:avLst/>
          </a:prstGeom>
        </p:spPr>
      </p:pic>
      <p:pic>
        <p:nvPicPr>
          <p:cNvPr id="12" name="Picture 12">
            <a:extLst>
              <a:ext uri="{FF2B5EF4-FFF2-40B4-BE49-F238E27FC236}">
                <a16:creationId xmlns:a16="http://schemas.microsoft.com/office/drawing/2014/main" id="{4E2010A9-33A4-C692-A413-64D41B321BDB}"/>
              </a:ext>
            </a:extLst>
          </p:cNvPr>
          <p:cNvPicPr>
            <a:picLocks noChangeAspect="1"/>
          </p:cNvPicPr>
          <p:nvPr/>
        </p:nvPicPr>
        <p:blipFill>
          <a:blip r:embed="rId8"/>
          <a:stretch>
            <a:fillRect/>
          </a:stretch>
        </p:blipFill>
        <p:spPr>
          <a:xfrm>
            <a:off x="6500264" y="3827612"/>
            <a:ext cx="2211916" cy="1716616"/>
          </a:xfrm>
          <a:prstGeom prst="rect">
            <a:avLst/>
          </a:prstGeom>
        </p:spPr>
      </p:pic>
    </p:spTree>
    <p:extLst>
      <p:ext uri="{BB962C8B-B14F-4D97-AF65-F5344CB8AC3E}">
        <p14:creationId xmlns:p14="http://schemas.microsoft.com/office/powerpoint/2010/main" val="3967006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823"/>
          <a:stretch/>
        </p:blipFill>
        <p:spPr>
          <a:xfrm flipH="1">
            <a:off x="9079732" y="-241976"/>
            <a:ext cx="3112268" cy="6859344"/>
          </a:xfrm>
          <a:prstGeom prst="rect">
            <a:avLst/>
          </a:prstGeom>
        </p:spPr>
      </p:pic>
      <p:sp>
        <p:nvSpPr>
          <p:cNvPr id="5" name="Rectangle 4"/>
          <p:cNvSpPr/>
          <p:nvPr/>
        </p:nvSpPr>
        <p:spPr>
          <a:xfrm>
            <a:off x="1" y="65428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46312" y="272159"/>
            <a:ext cx="11226271" cy="707886"/>
          </a:xfrm>
          <a:prstGeom prst="rect">
            <a:avLst/>
          </a:prstGeom>
          <a:solidFill>
            <a:schemeClr val="accent4">
              <a:lumMod val="60000"/>
              <a:lumOff val="40000"/>
            </a:schemeClr>
          </a:solidFill>
        </p:spPr>
        <p:txBody>
          <a:bodyPr wrap="square" lIns="91440" tIns="45720" rIns="91440" bIns="45720" rtlCol="0" anchor="t">
            <a:spAutoFit/>
          </a:bodyPr>
          <a:lstStyle/>
          <a:p>
            <a:r>
              <a:rPr lang="en-GB" sz="4000" b="1">
                <a:solidFill>
                  <a:srgbClr val="413F63"/>
                </a:solidFill>
                <a:latin typeface="Montserrat Medium"/>
              </a:rPr>
              <a:t>Rewards</a:t>
            </a:r>
            <a:endParaRPr lang="en-US"/>
          </a:p>
        </p:txBody>
      </p:sp>
      <p:sp>
        <p:nvSpPr>
          <p:cNvPr id="10" name="TextBox 9"/>
          <p:cNvSpPr txBox="1"/>
          <p:nvPr/>
        </p:nvSpPr>
        <p:spPr>
          <a:xfrm>
            <a:off x="446311" y="1099199"/>
            <a:ext cx="11234409" cy="1384995"/>
          </a:xfrm>
          <a:prstGeom prst="rect">
            <a:avLst/>
          </a:prstGeom>
          <a:solidFill>
            <a:schemeClr val="tx2">
              <a:lumMod val="20000"/>
              <a:lumOff val="80000"/>
            </a:schemeClr>
          </a:solidFill>
          <a:ln>
            <a:solidFill>
              <a:schemeClr val="bg1">
                <a:lumMod val="85000"/>
              </a:schemeClr>
            </a:solidFill>
          </a:ln>
        </p:spPr>
        <p:txBody>
          <a:bodyPr wrap="square" lIns="91440" tIns="45720" rIns="91440" bIns="45720" rtlCol="0" anchor="t">
            <a:spAutoFit/>
          </a:bodyPr>
          <a:lstStyle/>
          <a:p>
            <a:pPr algn="ctr"/>
            <a:r>
              <a:rPr lang="en-GB" sz="2800">
                <a:solidFill>
                  <a:schemeClr val="tx2">
                    <a:lumMod val="50000"/>
                  </a:schemeClr>
                </a:solidFill>
                <a:latin typeface="Montserrat"/>
                <a:cs typeface="Calibri"/>
              </a:rPr>
              <a:t>Merits - Demerits = House Points</a:t>
            </a:r>
            <a:endParaRPr lang="en-US">
              <a:solidFill>
                <a:schemeClr val="tx2">
                  <a:lumMod val="50000"/>
                </a:schemeClr>
              </a:solidFill>
              <a:ea typeface="Calibri" panose="020F0502020204030204"/>
              <a:cs typeface="Calibri" panose="020F0502020204030204"/>
            </a:endParaRPr>
          </a:p>
          <a:p>
            <a:pPr marL="342900" indent="-342900">
              <a:buFont typeface="Arial" panose="020B0604020202020204" pitchFamily="34" charset="0"/>
              <a:buChar char="•"/>
            </a:pPr>
            <a:endParaRPr lang="en-GB" sz="2800">
              <a:solidFill>
                <a:schemeClr val="tx2">
                  <a:lumMod val="50000"/>
                </a:schemeClr>
              </a:solidFill>
              <a:latin typeface="Montserrat"/>
              <a:cs typeface="Calibri"/>
            </a:endParaRPr>
          </a:p>
          <a:p>
            <a:pPr marL="342900" indent="-342900">
              <a:buFont typeface="Arial" panose="020B0604020202020204" pitchFamily="34" charset="0"/>
              <a:buChar char="•"/>
            </a:pPr>
            <a:endParaRPr lang="en-GB" sz="2800">
              <a:solidFill>
                <a:schemeClr val="tx2">
                  <a:lumMod val="50000"/>
                </a:schemeClr>
              </a:solidFill>
              <a:latin typeface="Montserrat"/>
              <a:cs typeface="Calibri"/>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8A2F26A-95BA-4059-9B37-BEDE40C7B150}"/>
                  </a:ext>
                </a:extLst>
              </p14:cNvPr>
              <p14:cNvContentPartPr/>
              <p14:nvPr/>
            </p14:nvContentPartPr>
            <p14:xfrm>
              <a:off x="12137400" y="5145840"/>
              <a:ext cx="18000" cy="9360"/>
            </p14:xfrm>
          </p:contentPart>
        </mc:Choice>
        <mc:Fallback xmlns="">
          <p:pic>
            <p:nvPicPr>
              <p:cNvPr id="2" name="Ink 1">
                <a:extLst>
                  <a:ext uri="{FF2B5EF4-FFF2-40B4-BE49-F238E27FC236}">
                    <a16:creationId xmlns:a16="http://schemas.microsoft.com/office/drawing/2014/main" id="{98A2F26A-95BA-4059-9B37-BEDE40C7B150}"/>
                  </a:ext>
                </a:extLst>
              </p:cNvPr>
              <p:cNvPicPr/>
              <p:nvPr/>
            </p:nvPicPr>
            <p:blipFill>
              <a:blip r:embed="rId5"/>
              <a:stretch>
                <a:fillRect/>
              </a:stretch>
            </p:blipFill>
            <p:spPr>
              <a:xfrm>
                <a:off x="12128040" y="5136480"/>
                <a:ext cx="36720" cy="28080"/>
              </a:xfrm>
              <a:prstGeom prst="rect">
                <a:avLst/>
              </a:prstGeom>
            </p:spPr>
          </p:pic>
        </mc:Fallback>
      </mc:AlternateContent>
      <p:pic>
        <p:nvPicPr>
          <p:cNvPr id="3" name="Picture 2" descr="A white and green rectangular object with black text&#10;&#10;Description automatically generated">
            <a:extLst>
              <a:ext uri="{FF2B5EF4-FFF2-40B4-BE49-F238E27FC236}">
                <a16:creationId xmlns:a16="http://schemas.microsoft.com/office/drawing/2014/main" id="{44E8CA5F-12C8-0470-92C1-6D586A700BE7}"/>
              </a:ext>
            </a:extLst>
          </p:cNvPr>
          <p:cNvPicPr>
            <a:picLocks noChangeAspect="1"/>
          </p:cNvPicPr>
          <p:nvPr/>
        </p:nvPicPr>
        <p:blipFill>
          <a:blip r:embed="rId6"/>
          <a:stretch>
            <a:fillRect/>
          </a:stretch>
        </p:blipFill>
        <p:spPr>
          <a:xfrm>
            <a:off x="447855" y="2619375"/>
            <a:ext cx="11224403" cy="3574570"/>
          </a:xfrm>
          <a:prstGeom prst="rect">
            <a:avLst/>
          </a:prstGeom>
        </p:spPr>
      </p:pic>
    </p:spTree>
    <p:extLst>
      <p:ext uri="{BB962C8B-B14F-4D97-AF65-F5344CB8AC3E}">
        <p14:creationId xmlns:p14="http://schemas.microsoft.com/office/powerpoint/2010/main" val="1079060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823"/>
          <a:stretch/>
        </p:blipFill>
        <p:spPr>
          <a:xfrm flipH="1">
            <a:off x="9079732" y="-241976"/>
            <a:ext cx="3112268" cy="6859344"/>
          </a:xfrm>
          <a:prstGeom prst="rect">
            <a:avLst/>
          </a:prstGeom>
        </p:spPr>
      </p:pic>
      <p:sp>
        <p:nvSpPr>
          <p:cNvPr id="5" name="Rectangle 4"/>
          <p:cNvSpPr/>
          <p:nvPr/>
        </p:nvSpPr>
        <p:spPr>
          <a:xfrm>
            <a:off x="1" y="65428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46312" y="272159"/>
            <a:ext cx="11226271" cy="707886"/>
          </a:xfrm>
          <a:prstGeom prst="rect">
            <a:avLst/>
          </a:prstGeom>
          <a:solidFill>
            <a:schemeClr val="accent4">
              <a:lumMod val="60000"/>
              <a:lumOff val="40000"/>
            </a:schemeClr>
          </a:solidFill>
        </p:spPr>
        <p:txBody>
          <a:bodyPr wrap="square" lIns="91440" tIns="45720" rIns="91440" bIns="45720" rtlCol="0" anchor="t">
            <a:spAutoFit/>
          </a:bodyPr>
          <a:lstStyle/>
          <a:p>
            <a:r>
              <a:rPr lang="en-GB" sz="4000" b="1">
                <a:solidFill>
                  <a:srgbClr val="413F63"/>
                </a:solidFill>
                <a:latin typeface="Montserrat Medium"/>
              </a:rPr>
              <a:t>Rewards</a:t>
            </a:r>
            <a:endParaRPr 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8A2F26A-95BA-4059-9B37-BEDE40C7B150}"/>
                  </a:ext>
                </a:extLst>
              </p14:cNvPr>
              <p14:cNvContentPartPr/>
              <p14:nvPr/>
            </p14:nvContentPartPr>
            <p14:xfrm>
              <a:off x="12137400" y="5145840"/>
              <a:ext cx="18000" cy="9360"/>
            </p14:xfrm>
          </p:contentPart>
        </mc:Choice>
        <mc:Fallback xmlns="">
          <p:pic>
            <p:nvPicPr>
              <p:cNvPr id="2" name="Ink 1">
                <a:extLst>
                  <a:ext uri="{FF2B5EF4-FFF2-40B4-BE49-F238E27FC236}">
                    <a16:creationId xmlns:a16="http://schemas.microsoft.com/office/drawing/2014/main" id="{98A2F26A-95BA-4059-9B37-BEDE40C7B150}"/>
                  </a:ext>
                </a:extLst>
              </p:cNvPr>
              <p:cNvPicPr/>
              <p:nvPr/>
            </p:nvPicPr>
            <p:blipFill>
              <a:blip r:embed="rId5"/>
              <a:stretch>
                <a:fillRect/>
              </a:stretch>
            </p:blipFill>
            <p:spPr>
              <a:xfrm>
                <a:off x="12128040" y="5136480"/>
                <a:ext cx="36720" cy="28080"/>
              </a:xfrm>
              <a:prstGeom prst="rect">
                <a:avLst/>
              </a:prstGeom>
            </p:spPr>
          </p:pic>
        </mc:Fallback>
      </mc:AlternateContent>
      <p:pic>
        <p:nvPicPr>
          <p:cNvPr id="7" name="Picture 6" descr="A screenshot of a computer&#10;&#10;Description automatically generated">
            <a:extLst>
              <a:ext uri="{FF2B5EF4-FFF2-40B4-BE49-F238E27FC236}">
                <a16:creationId xmlns:a16="http://schemas.microsoft.com/office/drawing/2014/main" id="{7FD87604-A8DC-C3B5-3BDA-DF54D8DC121C}"/>
              </a:ext>
            </a:extLst>
          </p:cNvPr>
          <p:cNvPicPr>
            <a:picLocks noChangeAspect="1"/>
          </p:cNvPicPr>
          <p:nvPr/>
        </p:nvPicPr>
        <p:blipFill>
          <a:blip r:embed="rId6"/>
          <a:stretch>
            <a:fillRect/>
          </a:stretch>
        </p:blipFill>
        <p:spPr>
          <a:xfrm>
            <a:off x="443092" y="1236184"/>
            <a:ext cx="11233930" cy="2588463"/>
          </a:xfrm>
          <a:prstGeom prst="rect">
            <a:avLst/>
          </a:prstGeom>
        </p:spPr>
      </p:pic>
      <p:pic>
        <p:nvPicPr>
          <p:cNvPr id="8" name="Picture 7" descr="A close up of text&#10;&#10;Description automatically generated">
            <a:extLst>
              <a:ext uri="{FF2B5EF4-FFF2-40B4-BE49-F238E27FC236}">
                <a16:creationId xmlns:a16="http://schemas.microsoft.com/office/drawing/2014/main" id="{3DDF20F7-BAD4-DA4C-CBBF-6786D0EC91FC}"/>
              </a:ext>
            </a:extLst>
          </p:cNvPr>
          <p:cNvPicPr>
            <a:picLocks noChangeAspect="1"/>
          </p:cNvPicPr>
          <p:nvPr/>
        </p:nvPicPr>
        <p:blipFill>
          <a:blip r:embed="rId7"/>
          <a:stretch>
            <a:fillRect/>
          </a:stretch>
        </p:blipFill>
        <p:spPr>
          <a:xfrm>
            <a:off x="443093" y="3821862"/>
            <a:ext cx="11233928" cy="1773446"/>
          </a:xfrm>
          <a:prstGeom prst="rect">
            <a:avLst/>
          </a:prstGeom>
        </p:spPr>
      </p:pic>
    </p:spTree>
    <p:extLst>
      <p:ext uri="{BB962C8B-B14F-4D97-AF65-F5344CB8AC3E}">
        <p14:creationId xmlns:p14="http://schemas.microsoft.com/office/powerpoint/2010/main" val="2783626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31E45"/>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 b="10471"/>
          <a:stretch/>
        </p:blipFill>
        <p:spPr>
          <a:xfrm flipH="1">
            <a:off x="916889" y="0"/>
            <a:ext cx="11275111" cy="6868633"/>
          </a:xfrm>
          <a:prstGeom prst="rect">
            <a:avLst/>
          </a:prstGeom>
          <a:ln>
            <a:noFill/>
          </a:ln>
          <a:effectLst>
            <a:softEdge rad="112500"/>
          </a:effectLst>
        </p:spPr>
      </p:pic>
      <p:pic>
        <p:nvPicPr>
          <p:cNvPr id="7" name="TWHF Logo">
            <a:extLst>
              <a:ext uri="{FF2B5EF4-FFF2-40B4-BE49-F238E27FC236}">
                <a16:creationId xmlns:a16="http://schemas.microsoft.com/office/drawing/2014/main" id="{318EF546-AF81-AA45-AB7B-6DB230F6C255}"/>
              </a:ext>
            </a:extLst>
          </p:cNvPr>
          <p:cNvPicPr>
            <a:picLocks noChangeAspect="1"/>
          </p:cNvPicPr>
          <p:nvPr/>
        </p:nvPicPr>
        <p:blipFill>
          <a:blip r:embed="rId4"/>
          <a:stretch>
            <a:fillRect/>
          </a:stretch>
        </p:blipFill>
        <p:spPr>
          <a:xfrm>
            <a:off x="8988621" y="5687071"/>
            <a:ext cx="2459736" cy="831238"/>
          </a:xfrm>
          <a:prstGeom prst="rect">
            <a:avLst/>
          </a:prstGeom>
        </p:spPr>
      </p:pic>
      <p:sp>
        <p:nvSpPr>
          <p:cNvPr id="8" name="TextBox 7"/>
          <p:cNvSpPr txBox="1"/>
          <p:nvPr/>
        </p:nvSpPr>
        <p:spPr>
          <a:xfrm>
            <a:off x="7405176" y="898065"/>
            <a:ext cx="4209626" cy="3046988"/>
          </a:xfrm>
          <a:prstGeom prst="rect">
            <a:avLst/>
          </a:prstGeom>
          <a:noFill/>
        </p:spPr>
        <p:txBody>
          <a:bodyPr wrap="square" lIns="91440" tIns="45720" rIns="91440" bIns="45720" rtlCol="0" anchor="t">
            <a:spAutoFit/>
          </a:bodyPr>
          <a:lstStyle/>
          <a:p>
            <a:r>
              <a:rPr lang="en-GB" sz="4800">
                <a:solidFill>
                  <a:schemeClr val="bg1"/>
                </a:solidFill>
                <a:latin typeface="Montserrat ExtraLight"/>
              </a:rPr>
              <a:t>Mr Forder</a:t>
            </a:r>
            <a:endParaRPr lang="en-US">
              <a:solidFill>
                <a:schemeClr val="bg1"/>
              </a:solidFill>
            </a:endParaRPr>
          </a:p>
          <a:p>
            <a:endParaRPr lang="en-GB" sz="4800">
              <a:solidFill>
                <a:schemeClr val="bg1"/>
              </a:solidFill>
              <a:latin typeface="Montserrat ExtraLight" panose="00000300000000000000" pitchFamily="50" charset="0"/>
            </a:endParaRPr>
          </a:p>
          <a:p>
            <a:r>
              <a:rPr lang="en-GB" sz="4800">
                <a:solidFill>
                  <a:schemeClr val="bg1"/>
                </a:solidFill>
                <a:latin typeface="Montserrat ExtraLight"/>
              </a:rPr>
              <a:t>Vice Principal</a:t>
            </a:r>
            <a:endParaRPr lang="en-GB" sz="4800">
              <a:solidFill>
                <a:schemeClr val="bg1"/>
              </a:solidFill>
              <a:latin typeface="Montserrat ExtraLight" panose="00000300000000000000" pitchFamily="50"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667" y="5187592"/>
            <a:ext cx="4820899" cy="1419258"/>
          </a:xfrm>
          <a:prstGeom prst="rect">
            <a:avLst/>
          </a:prstGeom>
        </p:spPr>
      </p:pic>
      <p:pic>
        <p:nvPicPr>
          <p:cNvPr id="4" name="Picture 3">
            <a:extLst>
              <a:ext uri="{FF2B5EF4-FFF2-40B4-BE49-F238E27FC236}">
                <a16:creationId xmlns:a16="http://schemas.microsoft.com/office/drawing/2014/main" id="{0679DCCE-59DA-0260-936C-1248571EB3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6081" b="10150"/>
          <a:stretch/>
        </p:blipFill>
        <p:spPr>
          <a:xfrm>
            <a:off x="9328681" y="404839"/>
            <a:ext cx="2866864" cy="6305976"/>
          </a:xfrm>
          <a:prstGeom prst="rect">
            <a:avLst/>
          </a:prstGeom>
        </p:spPr>
      </p:pic>
      <p:pic>
        <p:nvPicPr>
          <p:cNvPr id="18" name="Picture 17">
            <a:extLst>
              <a:ext uri="{FF2B5EF4-FFF2-40B4-BE49-F238E27FC236}">
                <a16:creationId xmlns:a16="http://schemas.microsoft.com/office/drawing/2014/main" id="{245067EC-B3EA-2486-ABCF-8E1440D06B48}"/>
              </a:ext>
            </a:extLst>
          </p:cNvPr>
          <p:cNvPicPr>
            <a:picLocks noChangeAspect="1"/>
          </p:cNvPicPr>
          <p:nvPr/>
        </p:nvPicPr>
        <p:blipFill>
          <a:blip r:embed="rId7"/>
          <a:stretch>
            <a:fillRect/>
          </a:stretch>
        </p:blipFill>
        <p:spPr>
          <a:xfrm>
            <a:off x="1152576" y="1556691"/>
            <a:ext cx="2838348" cy="2863555"/>
          </a:xfrm>
          <a:prstGeom prst="rect">
            <a:avLst/>
          </a:prstGeom>
        </p:spPr>
      </p:pic>
    </p:spTree>
    <p:extLst>
      <p:ext uri="{BB962C8B-B14F-4D97-AF65-F5344CB8AC3E}">
        <p14:creationId xmlns:p14="http://schemas.microsoft.com/office/powerpoint/2010/main" val="629732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80491" y="153681"/>
            <a:ext cx="11987778" cy="707886"/>
          </a:xfrm>
          <a:prstGeom prst="rect">
            <a:avLst/>
          </a:prstGeom>
          <a:solidFill>
            <a:schemeClr val="accent4">
              <a:lumMod val="60000"/>
              <a:lumOff val="40000"/>
            </a:schemeClr>
          </a:solidFill>
        </p:spPr>
        <p:txBody>
          <a:bodyPr wrap="square" lIns="91440" tIns="45720" rIns="91440" bIns="45720" rtlCol="0" anchor="t">
            <a:spAutoFit/>
          </a:bodyPr>
          <a:lstStyle/>
          <a:p>
            <a:r>
              <a:rPr lang="en-GB" sz="4000" b="1">
                <a:solidFill>
                  <a:srgbClr val="231E45"/>
                </a:solidFill>
                <a:latin typeface="Montserrat Medium"/>
                <a:ea typeface="Calibri"/>
                <a:cs typeface="Calibri"/>
              </a:rPr>
              <a:t>Teaching and learning</a:t>
            </a:r>
            <a:endParaRPr lang="en-US" sz="1400" b="1">
              <a:latin typeface="Montserrat Medium"/>
              <a:ea typeface="Calibri"/>
              <a:cs typeface="Calibri"/>
            </a:endParaRPr>
          </a:p>
        </p:txBody>
      </p:sp>
      <p:pic>
        <p:nvPicPr>
          <p:cNvPr id="7" name="Picture 6">
            <a:extLst>
              <a:ext uri="{FF2B5EF4-FFF2-40B4-BE49-F238E27FC236}">
                <a16:creationId xmlns:a16="http://schemas.microsoft.com/office/drawing/2014/main" id="{40A9BC69-A02D-4780-8B0B-51BB3A3594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081" b="10150"/>
          <a:stretch/>
        </p:blipFill>
        <p:spPr>
          <a:xfrm>
            <a:off x="9328681" y="404839"/>
            <a:ext cx="2866864" cy="6305976"/>
          </a:xfrm>
          <a:prstGeom prst="rect">
            <a:avLst/>
          </a:prstGeom>
        </p:spPr>
      </p:pic>
      <p:pic>
        <p:nvPicPr>
          <p:cNvPr id="3" name="Picture 2">
            <a:extLst>
              <a:ext uri="{FF2B5EF4-FFF2-40B4-BE49-F238E27FC236}">
                <a16:creationId xmlns:a16="http://schemas.microsoft.com/office/drawing/2014/main" id="{8CA72D99-E726-FBD7-E280-BF7C262193B3}"/>
              </a:ext>
            </a:extLst>
          </p:cNvPr>
          <p:cNvPicPr>
            <a:picLocks noChangeAspect="1"/>
          </p:cNvPicPr>
          <p:nvPr/>
        </p:nvPicPr>
        <p:blipFill>
          <a:blip r:embed="rId5"/>
          <a:stretch>
            <a:fillRect/>
          </a:stretch>
        </p:blipFill>
        <p:spPr>
          <a:xfrm>
            <a:off x="1575302" y="995803"/>
            <a:ext cx="8409741" cy="5430249"/>
          </a:xfrm>
          <a:prstGeom prst="rect">
            <a:avLst/>
          </a:prstGeom>
        </p:spPr>
      </p:pic>
    </p:spTree>
    <p:extLst>
      <p:ext uri="{BB962C8B-B14F-4D97-AF65-F5344CB8AC3E}">
        <p14:creationId xmlns:p14="http://schemas.microsoft.com/office/powerpoint/2010/main" val="3148342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80490" y="153681"/>
            <a:ext cx="12042511" cy="707886"/>
          </a:xfrm>
          <a:prstGeom prst="rect">
            <a:avLst/>
          </a:prstGeom>
          <a:solidFill>
            <a:schemeClr val="accent4">
              <a:lumMod val="60000"/>
              <a:lumOff val="40000"/>
            </a:schemeClr>
          </a:solidFill>
        </p:spPr>
        <p:txBody>
          <a:bodyPr wrap="square" lIns="91440" tIns="45720" rIns="91440" bIns="45720" rtlCol="0" anchor="t">
            <a:spAutoFit/>
          </a:bodyPr>
          <a:lstStyle/>
          <a:p>
            <a:r>
              <a:rPr lang="en-GB" sz="4000" b="1">
                <a:solidFill>
                  <a:srgbClr val="231E45"/>
                </a:solidFill>
                <a:latin typeface="Montserrat Medium"/>
              </a:rPr>
              <a:t>Parent’s/Carer’s role in Home Learning</a:t>
            </a:r>
            <a:endParaRPr lang="en-US" sz="1400" b="1">
              <a:latin typeface="Montserrat Medium"/>
              <a:ea typeface="Calibri"/>
              <a:cs typeface="Calibri"/>
            </a:endParaRPr>
          </a:p>
        </p:txBody>
      </p:sp>
      <p:pic>
        <p:nvPicPr>
          <p:cNvPr id="7" name="Picture 6">
            <a:extLst>
              <a:ext uri="{FF2B5EF4-FFF2-40B4-BE49-F238E27FC236}">
                <a16:creationId xmlns:a16="http://schemas.microsoft.com/office/drawing/2014/main" id="{40A9BC69-A02D-4780-8B0B-51BB3A3594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081" b="10150"/>
          <a:stretch/>
        </p:blipFill>
        <p:spPr>
          <a:xfrm>
            <a:off x="9328681" y="404839"/>
            <a:ext cx="2866864" cy="6305976"/>
          </a:xfrm>
          <a:prstGeom prst="rect">
            <a:avLst/>
          </a:prstGeom>
        </p:spPr>
      </p:pic>
      <p:sp>
        <p:nvSpPr>
          <p:cNvPr id="12" name="TextBox 11">
            <a:extLst>
              <a:ext uri="{FF2B5EF4-FFF2-40B4-BE49-F238E27FC236}">
                <a16:creationId xmlns:a16="http://schemas.microsoft.com/office/drawing/2014/main" id="{29B7D659-13A2-4964-BD8D-446E4AA632CA}"/>
              </a:ext>
            </a:extLst>
          </p:cNvPr>
          <p:cNvSpPr txBox="1"/>
          <p:nvPr/>
        </p:nvSpPr>
        <p:spPr>
          <a:xfrm>
            <a:off x="239490" y="1016592"/>
            <a:ext cx="11330537" cy="5569858"/>
          </a:xfrm>
          <a:prstGeom prst="rect">
            <a:avLst/>
          </a:prstGeom>
          <a:solidFill>
            <a:schemeClr val="tx2">
              <a:lumMod val="20000"/>
              <a:lumOff val="80000"/>
            </a:schemeClr>
          </a:solid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GB" sz="2400">
                <a:solidFill>
                  <a:srgbClr val="002060"/>
                </a:solidFill>
                <a:latin typeface="Montserrat"/>
              </a:rPr>
              <a:t>Support your child with their Home Learning but accept that your input should diminish. </a:t>
            </a:r>
          </a:p>
          <a:p>
            <a:pPr marL="342900" indent="-342900">
              <a:lnSpc>
                <a:spcPct val="150000"/>
              </a:lnSpc>
              <a:buFont typeface="Arial" panose="020B0604020202020204" pitchFamily="34" charset="0"/>
              <a:buChar char="•"/>
            </a:pPr>
            <a:r>
              <a:rPr lang="en-GB" sz="2400">
                <a:solidFill>
                  <a:srgbClr val="002060"/>
                </a:solidFill>
                <a:latin typeface="Montserrat"/>
              </a:rPr>
              <a:t>Provide a suitable work-place or encourage them to make use of school facilities before and after school.</a:t>
            </a:r>
          </a:p>
          <a:p>
            <a:pPr marL="342900" indent="-342900">
              <a:lnSpc>
                <a:spcPct val="150000"/>
              </a:lnSpc>
              <a:buFont typeface="Arial" panose="020B0604020202020204" pitchFamily="34" charset="0"/>
              <a:buChar char="•"/>
            </a:pPr>
            <a:r>
              <a:rPr lang="en-GB" sz="2400">
                <a:solidFill>
                  <a:srgbClr val="002060"/>
                </a:solidFill>
                <a:latin typeface="Montserrat"/>
              </a:rPr>
              <a:t>If you feel that insufficient or too many Home Learning tasks are being set, contact us so we can resolve this.</a:t>
            </a:r>
          </a:p>
          <a:p>
            <a:pPr marL="342900" indent="-342900">
              <a:lnSpc>
                <a:spcPct val="150000"/>
              </a:lnSpc>
              <a:buFont typeface="Arial" panose="020B0604020202020204" pitchFamily="34" charset="0"/>
              <a:buChar char="•"/>
            </a:pPr>
            <a:r>
              <a:rPr lang="en-GB" sz="2400">
                <a:solidFill>
                  <a:srgbClr val="002060"/>
                </a:solidFill>
                <a:latin typeface="Montserrat"/>
              </a:rPr>
              <a:t>Make it clear to your child that you value Home Learning and explain how it can help them to progress.</a:t>
            </a:r>
          </a:p>
          <a:p>
            <a:pPr marL="342900" indent="-342900">
              <a:lnSpc>
                <a:spcPct val="150000"/>
              </a:lnSpc>
              <a:buFont typeface="Arial" panose="020B0604020202020204" pitchFamily="34" charset="0"/>
              <a:buChar char="•"/>
            </a:pPr>
            <a:r>
              <a:rPr lang="en-GB" sz="2400">
                <a:solidFill>
                  <a:srgbClr val="002060"/>
                </a:solidFill>
                <a:latin typeface="Montserrat"/>
              </a:rPr>
              <a:t>Encourage, reward and praise them when Home Learning is completed.</a:t>
            </a:r>
          </a:p>
        </p:txBody>
      </p:sp>
    </p:spTree>
    <p:extLst>
      <p:ext uri="{BB962C8B-B14F-4D97-AF65-F5344CB8AC3E}">
        <p14:creationId xmlns:p14="http://schemas.microsoft.com/office/powerpoint/2010/main" val="2675269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31E45"/>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 b="10471"/>
          <a:stretch/>
        </p:blipFill>
        <p:spPr>
          <a:xfrm flipH="1">
            <a:off x="916889" y="0"/>
            <a:ext cx="11275111" cy="6868633"/>
          </a:xfrm>
          <a:prstGeom prst="rect">
            <a:avLst/>
          </a:prstGeom>
          <a:ln>
            <a:noFill/>
          </a:ln>
          <a:effectLst>
            <a:softEdge rad="112500"/>
          </a:effectLst>
        </p:spPr>
      </p:pic>
      <p:pic>
        <p:nvPicPr>
          <p:cNvPr id="7" name="TWHF Logo">
            <a:extLst>
              <a:ext uri="{FF2B5EF4-FFF2-40B4-BE49-F238E27FC236}">
                <a16:creationId xmlns:a16="http://schemas.microsoft.com/office/drawing/2014/main" id="{318EF546-AF81-AA45-AB7B-6DB230F6C255}"/>
              </a:ext>
            </a:extLst>
          </p:cNvPr>
          <p:cNvPicPr>
            <a:picLocks noChangeAspect="1"/>
          </p:cNvPicPr>
          <p:nvPr/>
        </p:nvPicPr>
        <p:blipFill>
          <a:blip r:embed="rId4"/>
          <a:stretch>
            <a:fillRect/>
          </a:stretch>
        </p:blipFill>
        <p:spPr>
          <a:xfrm>
            <a:off x="8988621" y="5687071"/>
            <a:ext cx="2459736" cy="831238"/>
          </a:xfrm>
          <a:prstGeom prst="rect">
            <a:avLst/>
          </a:prstGeom>
        </p:spPr>
      </p:pic>
      <p:sp>
        <p:nvSpPr>
          <p:cNvPr id="8" name="TextBox 7"/>
          <p:cNvSpPr txBox="1"/>
          <p:nvPr/>
        </p:nvSpPr>
        <p:spPr>
          <a:xfrm>
            <a:off x="7405176" y="898065"/>
            <a:ext cx="4209626" cy="3046988"/>
          </a:xfrm>
          <a:prstGeom prst="rect">
            <a:avLst/>
          </a:prstGeom>
          <a:noFill/>
        </p:spPr>
        <p:txBody>
          <a:bodyPr wrap="square" lIns="91440" tIns="45720" rIns="91440" bIns="45720" rtlCol="0" anchor="t">
            <a:spAutoFit/>
          </a:bodyPr>
          <a:lstStyle/>
          <a:p>
            <a:r>
              <a:rPr lang="en-GB" sz="4800">
                <a:solidFill>
                  <a:schemeClr val="bg1"/>
                </a:solidFill>
                <a:latin typeface="Montserrat ExtraLight"/>
              </a:rPr>
              <a:t>Mrs Walkley</a:t>
            </a:r>
            <a:endParaRPr lang="en-US">
              <a:solidFill>
                <a:schemeClr val="bg1"/>
              </a:solidFill>
            </a:endParaRPr>
          </a:p>
          <a:p>
            <a:endParaRPr lang="en-GB" sz="4800">
              <a:solidFill>
                <a:schemeClr val="bg1"/>
              </a:solidFill>
              <a:latin typeface="Montserrat ExtraLight" panose="00000300000000000000" pitchFamily="50" charset="0"/>
            </a:endParaRPr>
          </a:p>
          <a:p>
            <a:r>
              <a:rPr lang="en-GB" sz="4800">
                <a:solidFill>
                  <a:schemeClr val="bg1"/>
                </a:solidFill>
                <a:latin typeface="Montserrat ExtraLight"/>
              </a:rPr>
              <a:t>Assistant Principal</a:t>
            </a:r>
            <a:endParaRPr lang="en-GB" sz="4800">
              <a:solidFill>
                <a:schemeClr val="bg1"/>
              </a:solidFill>
              <a:latin typeface="Montserrat ExtraLight" panose="00000300000000000000" pitchFamily="50"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667" y="5187592"/>
            <a:ext cx="4820899" cy="1419258"/>
          </a:xfrm>
          <a:prstGeom prst="rect">
            <a:avLst/>
          </a:prstGeom>
        </p:spPr>
      </p:pic>
      <p:pic>
        <p:nvPicPr>
          <p:cNvPr id="4" name="Picture 3">
            <a:extLst>
              <a:ext uri="{FF2B5EF4-FFF2-40B4-BE49-F238E27FC236}">
                <a16:creationId xmlns:a16="http://schemas.microsoft.com/office/drawing/2014/main" id="{0679DCCE-59DA-0260-936C-1248571EB3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6081" b="10150"/>
          <a:stretch/>
        </p:blipFill>
        <p:spPr>
          <a:xfrm>
            <a:off x="9328681" y="404839"/>
            <a:ext cx="2866864" cy="6305976"/>
          </a:xfrm>
          <a:prstGeom prst="rect">
            <a:avLst/>
          </a:prstGeom>
        </p:spPr>
      </p:pic>
    </p:spTree>
    <p:extLst>
      <p:ext uri="{BB962C8B-B14F-4D97-AF65-F5344CB8AC3E}">
        <p14:creationId xmlns:p14="http://schemas.microsoft.com/office/powerpoint/2010/main" val="714001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10527" y="153681"/>
            <a:ext cx="11409908" cy="830997"/>
          </a:xfrm>
          <a:prstGeom prst="rect">
            <a:avLst/>
          </a:prstGeom>
          <a:solidFill>
            <a:schemeClr val="accent4">
              <a:lumMod val="60000"/>
              <a:lumOff val="40000"/>
            </a:schemeClr>
          </a:solidFill>
        </p:spPr>
        <p:txBody>
          <a:bodyPr wrap="square" lIns="91440" tIns="45720" rIns="91440" bIns="45720" rtlCol="0" anchor="t">
            <a:spAutoFit/>
          </a:bodyPr>
          <a:lstStyle/>
          <a:p>
            <a:r>
              <a:rPr lang="en-GB" sz="4800" b="1">
                <a:solidFill>
                  <a:srgbClr val="231E45"/>
                </a:solidFill>
                <a:latin typeface="Montserrat Medium"/>
                <a:ea typeface="Calibri"/>
                <a:cs typeface="Calibri"/>
              </a:rPr>
              <a:t>Inclusion at WLA</a:t>
            </a:r>
            <a:endParaRPr lang="en-US" b="1">
              <a:latin typeface="Montserrat Medium"/>
              <a:ea typeface="Calibri"/>
              <a:cs typeface="Calibri"/>
            </a:endParaRPr>
          </a:p>
        </p:txBody>
      </p:sp>
      <p:pic>
        <p:nvPicPr>
          <p:cNvPr id="7" name="Picture 6">
            <a:extLst>
              <a:ext uri="{FF2B5EF4-FFF2-40B4-BE49-F238E27FC236}">
                <a16:creationId xmlns:a16="http://schemas.microsoft.com/office/drawing/2014/main" id="{40A9BC69-A02D-4780-8B0B-51BB3A3594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081" b="10150"/>
          <a:stretch/>
        </p:blipFill>
        <p:spPr>
          <a:xfrm>
            <a:off x="9328681" y="404839"/>
            <a:ext cx="2866864" cy="6305976"/>
          </a:xfrm>
          <a:prstGeom prst="rect">
            <a:avLst/>
          </a:prstGeom>
        </p:spPr>
      </p:pic>
      <p:sp>
        <p:nvSpPr>
          <p:cNvPr id="12" name="TextBox 11">
            <a:extLst>
              <a:ext uri="{FF2B5EF4-FFF2-40B4-BE49-F238E27FC236}">
                <a16:creationId xmlns:a16="http://schemas.microsoft.com/office/drawing/2014/main" id="{29B7D659-13A2-4964-BD8D-446E4AA632CA}"/>
              </a:ext>
            </a:extLst>
          </p:cNvPr>
          <p:cNvSpPr txBox="1"/>
          <p:nvPr/>
        </p:nvSpPr>
        <p:spPr>
          <a:xfrm>
            <a:off x="308730" y="1139703"/>
            <a:ext cx="11388046" cy="583878"/>
          </a:xfrm>
          <a:prstGeom prst="rect">
            <a:avLst/>
          </a:prstGeom>
          <a:solidFill>
            <a:schemeClr val="tx2">
              <a:lumMod val="20000"/>
              <a:lumOff val="80000"/>
            </a:schemeClr>
          </a:solidFill>
        </p:spPr>
        <p:txBody>
          <a:bodyPr wrap="square" lIns="91440" tIns="45720" rIns="91440" bIns="45720" rtlCol="0" anchor="t">
            <a:spAutoFit/>
          </a:bodyPr>
          <a:lstStyle/>
          <a:p>
            <a:pPr marL="342900" indent="-342900">
              <a:lnSpc>
                <a:spcPct val="150000"/>
              </a:lnSpc>
              <a:buFont typeface="Arial" panose="020B0604020202020204" pitchFamily="34" charset="0"/>
              <a:buChar char="•"/>
            </a:pPr>
            <a:r>
              <a:rPr lang="en-GB" sz="2400">
                <a:solidFill>
                  <a:srgbClr val="002060"/>
                </a:solidFill>
                <a:latin typeface="Montserrat"/>
              </a:rPr>
              <a:t>Inclusive Environment </a:t>
            </a:r>
          </a:p>
        </p:txBody>
      </p:sp>
      <p:pic>
        <p:nvPicPr>
          <p:cNvPr id="14" name="Picture 13">
            <a:extLst>
              <a:ext uri="{FF2B5EF4-FFF2-40B4-BE49-F238E27FC236}">
                <a16:creationId xmlns:a16="http://schemas.microsoft.com/office/drawing/2014/main" id="{E807B764-D37A-0EBD-EA69-205187C96298}"/>
              </a:ext>
            </a:extLst>
          </p:cNvPr>
          <p:cNvPicPr>
            <a:picLocks noChangeAspect="1"/>
          </p:cNvPicPr>
          <p:nvPr/>
        </p:nvPicPr>
        <p:blipFill>
          <a:blip r:embed="rId5"/>
          <a:stretch>
            <a:fillRect/>
          </a:stretch>
        </p:blipFill>
        <p:spPr>
          <a:xfrm>
            <a:off x="2875935" y="2091621"/>
            <a:ext cx="5865095" cy="4100626"/>
          </a:xfrm>
          <a:prstGeom prst="rect">
            <a:avLst/>
          </a:prstGeom>
        </p:spPr>
      </p:pic>
    </p:spTree>
    <p:extLst>
      <p:ext uri="{BB962C8B-B14F-4D97-AF65-F5344CB8AC3E}">
        <p14:creationId xmlns:p14="http://schemas.microsoft.com/office/powerpoint/2010/main" val="312886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31E45"/>
        </a:solidFill>
        <a:effectLst/>
      </p:bgPr>
    </p:bg>
    <p:spTree>
      <p:nvGrpSpPr>
        <p:cNvPr id="1" name=""/>
        <p:cNvGrpSpPr/>
        <p:nvPr/>
      </p:nvGrpSpPr>
      <p:grpSpPr>
        <a:xfrm>
          <a:off x="0" y="0"/>
          <a:ext cx="0" cy="0"/>
          <a:chOff x="0" y="0"/>
          <a:chExt cx="0" cy="0"/>
        </a:xfrm>
      </p:grpSpPr>
      <p:pic>
        <p:nvPicPr>
          <p:cNvPr id="7" name="TWHF Logo">
            <a:extLst>
              <a:ext uri="{FF2B5EF4-FFF2-40B4-BE49-F238E27FC236}">
                <a16:creationId xmlns:a16="http://schemas.microsoft.com/office/drawing/2014/main" id="{318EF546-AF81-AA45-AB7B-6DB230F6C255}"/>
              </a:ext>
            </a:extLst>
          </p:cNvPr>
          <p:cNvPicPr>
            <a:picLocks noChangeAspect="1"/>
          </p:cNvPicPr>
          <p:nvPr/>
        </p:nvPicPr>
        <p:blipFill>
          <a:blip r:embed="rId3"/>
          <a:stretch>
            <a:fillRect/>
          </a:stretch>
        </p:blipFill>
        <p:spPr>
          <a:xfrm>
            <a:off x="8988621" y="5687071"/>
            <a:ext cx="2459736" cy="831238"/>
          </a:xfrm>
          <a:prstGeom prst="rect">
            <a:avLst/>
          </a:prstGeom>
        </p:spPr>
      </p:pic>
      <p:sp>
        <p:nvSpPr>
          <p:cNvPr id="8" name="TextBox 7"/>
          <p:cNvSpPr txBox="1"/>
          <p:nvPr/>
        </p:nvSpPr>
        <p:spPr>
          <a:xfrm>
            <a:off x="317138" y="639273"/>
            <a:ext cx="10808833" cy="3785652"/>
          </a:xfrm>
          <a:prstGeom prst="rect">
            <a:avLst/>
          </a:prstGeom>
          <a:noFill/>
        </p:spPr>
        <p:txBody>
          <a:bodyPr wrap="square" lIns="91440" tIns="45720" rIns="91440" bIns="45720" rtlCol="0" anchor="t">
            <a:spAutoFit/>
          </a:bodyPr>
          <a:lstStyle/>
          <a:p>
            <a:r>
              <a:rPr lang="en-GB" sz="4800" b="1">
                <a:solidFill>
                  <a:schemeClr val="bg1"/>
                </a:solidFill>
                <a:latin typeface="Montserrat ExtraLight"/>
              </a:rPr>
              <a:t>Our mission:</a:t>
            </a:r>
            <a:endParaRPr lang="en-GB" sz="4800" b="1">
              <a:solidFill>
                <a:schemeClr val="bg1"/>
              </a:solidFill>
              <a:latin typeface="Montserrat ExtraLight"/>
              <a:ea typeface="Calibri" panose="020F0502020204030204"/>
              <a:cs typeface="Calibri" panose="020F0502020204030204"/>
            </a:endParaRPr>
          </a:p>
          <a:p>
            <a:endParaRPr lang="en-GB" sz="4800">
              <a:solidFill>
                <a:schemeClr val="bg1"/>
              </a:solidFill>
              <a:latin typeface="Montserrat ExtraLight"/>
              <a:ea typeface="Calibri" panose="020F0502020204030204"/>
              <a:cs typeface="Calibri" panose="020F0502020204030204"/>
            </a:endParaRPr>
          </a:p>
          <a:p>
            <a:r>
              <a:rPr lang="en-GB" sz="4800">
                <a:solidFill>
                  <a:schemeClr val="bg1"/>
                </a:solidFill>
                <a:latin typeface="Montserrat ExtraLight"/>
                <a:ea typeface="Calibri" panose="020F0502020204030204"/>
                <a:cs typeface="Calibri" panose="020F0502020204030204"/>
              </a:rPr>
              <a:t>To provide the best possible education in the securest of environments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667" y="5187592"/>
            <a:ext cx="4820899" cy="1419258"/>
          </a:xfrm>
          <a:prstGeom prst="rect">
            <a:avLst/>
          </a:prstGeom>
        </p:spPr>
      </p:pic>
      <p:pic>
        <p:nvPicPr>
          <p:cNvPr id="4" name="Picture 3">
            <a:extLst>
              <a:ext uri="{FF2B5EF4-FFF2-40B4-BE49-F238E27FC236}">
                <a16:creationId xmlns:a16="http://schemas.microsoft.com/office/drawing/2014/main" id="{0679DCCE-59DA-0260-936C-1248571EB3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6081" b="10150"/>
          <a:stretch/>
        </p:blipFill>
        <p:spPr>
          <a:xfrm>
            <a:off x="7531512" y="634877"/>
            <a:ext cx="4664033" cy="6219712"/>
          </a:xfrm>
          <a:prstGeom prst="rect">
            <a:avLst/>
          </a:prstGeom>
        </p:spPr>
      </p:pic>
      <p:sp>
        <p:nvSpPr>
          <p:cNvPr id="3" name="TextBox 2">
            <a:extLst>
              <a:ext uri="{FF2B5EF4-FFF2-40B4-BE49-F238E27FC236}">
                <a16:creationId xmlns:a16="http://schemas.microsoft.com/office/drawing/2014/main" id="{1E04489A-7771-9B2F-BA0C-8EC431153574}"/>
              </a:ext>
            </a:extLst>
          </p:cNvPr>
          <p:cNvSpPr txBox="1"/>
          <p:nvPr/>
        </p:nvSpPr>
        <p:spPr>
          <a:xfrm>
            <a:off x="6096836" y="4032329"/>
            <a:ext cx="10808833" cy="1569660"/>
          </a:xfrm>
          <a:prstGeom prst="rect">
            <a:avLst/>
          </a:prstGeom>
          <a:noFill/>
        </p:spPr>
        <p:txBody>
          <a:bodyPr wrap="square" lIns="91440" tIns="45720" rIns="91440" bIns="45720" rtlCol="0" anchor="t">
            <a:spAutoFit/>
          </a:bodyPr>
          <a:lstStyle/>
          <a:p>
            <a:pPr marL="914400" indent="-914400">
              <a:buAutoNum type="arabicPeriod"/>
            </a:pPr>
            <a:r>
              <a:rPr lang="en-GB" sz="3200" b="1">
                <a:solidFill>
                  <a:schemeClr val="bg1"/>
                </a:solidFill>
                <a:latin typeface="Montserrat ExtraLight"/>
                <a:ea typeface="Calibri" panose="020F0502020204030204"/>
                <a:cs typeface="Calibri" panose="020F0502020204030204"/>
              </a:rPr>
              <a:t>Academic success</a:t>
            </a:r>
            <a:endParaRPr lang="en-US" sz="3200">
              <a:solidFill>
                <a:schemeClr val="bg1"/>
              </a:solidFill>
              <a:ea typeface="Calibri"/>
              <a:cs typeface="Calibri"/>
            </a:endParaRPr>
          </a:p>
          <a:p>
            <a:pPr marL="914400" indent="-914400">
              <a:buAutoNum type="arabicPeriod"/>
            </a:pPr>
            <a:r>
              <a:rPr lang="en-GB" sz="3200" b="1">
                <a:solidFill>
                  <a:schemeClr val="bg1"/>
                </a:solidFill>
                <a:latin typeface="Montserrat ExtraLight"/>
                <a:ea typeface="Calibri" panose="020F0502020204030204"/>
                <a:cs typeface="Calibri" panose="020F0502020204030204"/>
              </a:rPr>
              <a:t>Understand the world</a:t>
            </a:r>
          </a:p>
          <a:p>
            <a:pPr marL="914400" indent="-914400">
              <a:buAutoNum type="arabicPeriod"/>
            </a:pPr>
            <a:r>
              <a:rPr lang="en-GB" sz="3200" b="1">
                <a:solidFill>
                  <a:schemeClr val="bg1"/>
                </a:solidFill>
                <a:latin typeface="Montserrat ExtraLight"/>
                <a:ea typeface="Calibri" panose="020F0502020204030204"/>
                <a:cs typeface="Calibri" panose="020F0502020204030204"/>
              </a:rPr>
              <a:t>Safe and happy</a:t>
            </a:r>
          </a:p>
        </p:txBody>
      </p:sp>
    </p:spTree>
    <p:extLst>
      <p:ext uri="{BB962C8B-B14F-4D97-AF65-F5344CB8AC3E}">
        <p14:creationId xmlns:p14="http://schemas.microsoft.com/office/powerpoint/2010/main" val="3262331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31E45"/>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 b="10471"/>
          <a:stretch/>
        </p:blipFill>
        <p:spPr>
          <a:xfrm flipH="1">
            <a:off x="916889" y="0"/>
            <a:ext cx="11275111" cy="6868633"/>
          </a:xfrm>
          <a:prstGeom prst="rect">
            <a:avLst/>
          </a:prstGeom>
          <a:ln>
            <a:noFill/>
          </a:ln>
          <a:effectLst>
            <a:softEdge rad="112500"/>
          </a:effectLst>
        </p:spPr>
      </p:pic>
      <p:pic>
        <p:nvPicPr>
          <p:cNvPr id="7" name="TWHF Logo">
            <a:extLst>
              <a:ext uri="{FF2B5EF4-FFF2-40B4-BE49-F238E27FC236}">
                <a16:creationId xmlns:a16="http://schemas.microsoft.com/office/drawing/2014/main" id="{318EF546-AF81-AA45-AB7B-6DB230F6C255}"/>
              </a:ext>
            </a:extLst>
          </p:cNvPr>
          <p:cNvPicPr>
            <a:picLocks noChangeAspect="1"/>
          </p:cNvPicPr>
          <p:nvPr/>
        </p:nvPicPr>
        <p:blipFill>
          <a:blip r:embed="rId4"/>
          <a:stretch>
            <a:fillRect/>
          </a:stretch>
        </p:blipFill>
        <p:spPr>
          <a:xfrm>
            <a:off x="8988621" y="5687071"/>
            <a:ext cx="2459736" cy="831238"/>
          </a:xfrm>
          <a:prstGeom prst="rect">
            <a:avLst/>
          </a:prstGeom>
        </p:spPr>
      </p:pic>
      <p:sp>
        <p:nvSpPr>
          <p:cNvPr id="8" name="TextBox 7"/>
          <p:cNvSpPr txBox="1"/>
          <p:nvPr/>
        </p:nvSpPr>
        <p:spPr>
          <a:xfrm>
            <a:off x="7025973" y="460752"/>
            <a:ext cx="5160457" cy="3416320"/>
          </a:xfrm>
          <a:prstGeom prst="rect">
            <a:avLst/>
          </a:prstGeom>
          <a:noFill/>
        </p:spPr>
        <p:txBody>
          <a:bodyPr wrap="square" lIns="91440" tIns="45720" rIns="91440" bIns="45720" rtlCol="0" anchor="t">
            <a:spAutoFit/>
          </a:bodyPr>
          <a:lstStyle/>
          <a:p>
            <a:pPr algn="ctr"/>
            <a:r>
              <a:rPr lang="en-GB" sz="3600" b="1">
                <a:solidFill>
                  <a:schemeClr val="bg1"/>
                </a:solidFill>
                <a:latin typeface="Montserrat ExtraLight"/>
              </a:rPr>
              <a:t>Mr Cartwright</a:t>
            </a:r>
            <a:endParaRPr lang="en-GB" sz="3600" b="1">
              <a:solidFill>
                <a:schemeClr val="bg1"/>
              </a:solidFill>
              <a:latin typeface="Montserrat ExtraLight"/>
              <a:cs typeface="Calibri" panose="020F0502020204030204"/>
            </a:endParaRPr>
          </a:p>
          <a:p>
            <a:endParaRPr lang="en-GB" sz="3600" b="1">
              <a:solidFill>
                <a:schemeClr val="bg1"/>
              </a:solidFill>
              <a:latin typeface="Montserrat ExtraLight" panose="00000300000000000000" pitchFamily="50" charset="0"/>
            </a:endParaRPr>
          </a:p>
          <a:p>
            <a:pPr algn="ctr"/>
            <a:r>
              <a:rPr lang="en-GB" sz="3600" b="1">
                <a:solidFill>
                  <a:schemeClr val="bg1"/>
                </a:solidFill>
                <a:latin typeface="Montserrat ExtraLight"/>
              </a:rPr>
              <a:t>Associate</a:t>
            </a:r>
            <a:endParaRPr lang="en-GB" sz="3600" b="1">
              <a:solidFill>
                <a:schemeClr val="bg1"/>
              </a:solidFill>
              <a:latin typeface="Montserrat ExtraLight" panose="00000300000000000000" pitchFamily="50" charset="0"/>
            </a:endParaRPr>
          </a:p>
          <a:p>
            <a:pPr algn="ctr"/>
            <a:r>
              <a:rPr lang="en-GB" sz="3600" b="1">
                <a:solidFill>
                  <a:schemeClr val="bg1"/>
                </a:solidFill>
                <a:latin typeface="Montserrat ExtraLight"/>
              </a:rPr>
              <a:t> Assistant Principal for Personal Development</a:t>
            </a:r>
            <a:endParaRPr lang="en-GB" sz="3600" b="1">
              <a:solidFill>
                <a:schemeClr val="bg1"/>
              </a:solidFill>
              <a:latin typeface="Montserrat ExtraLight" panose="00000300000000000000" pitchFamily="50"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667" y="5187592"/>
            <a:ext cx="4820899" cy="1419258"/>
          </a:xfrm>
          <a:prstGeom prst="rect">
            <a:avLst/>
          </a:prstGeom>
        </p:spPr>
      </p:pic>
      <p:pic>
        <p:nvPicPr>
          <p:cNvPr id="15" name="Picture 14" descr="A close-up of a person smiling&#10;&#10;Description automatically generated">
            <a:extLst>
              <a:ext uri="{FF2B5EF4-FFF2-40B4-BE49-F238E27FC236}">
                <a16:creationId xmlns:a16="http://schemas.microsoft.com/office/drawing/2014/main" id="{DB2A2D04-B8D6-AAA6-2192-6B65F7DA4195}"/>
              </a:ext>
            </a:extLst>
          </p:cNvPr>
          <p:cNvPicPr>
            <a:picLocks noChangeAspect="1"/>
          </p:cNvPicPr>
          <p:nvPr/>
        </p:nvPicPr>
        <p:blipFill>
          <a:blip r:embed="rId6"/>
          <a:stretch>
            <a:fillRect/>
          </a:stretch>
        </p:blipFill>
        <p:spPr>
          <a:xfrm>
            <a:off x="1331119" y="1519238"/>
            <a:ext cx="2481262" cy="2938462"/>
          </a:xfrm>
          <a:prstGeom prst="rect">
            <a:avLst/>
          </a:prstGeom>
        </p:spPr>
      </p:pic>
    </p:spTree>
    <p:extLst>
      <p:ext uri="{BB962C8B-B14F-4D97-AF65-F5344CB8AC3E}">
        <p14:creationId xmlns:p14="http://schemas.microsoft.com/office/powerpoint/2010/main" val="2269732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0" y="22623"/>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07490" y="153681"/>
            <a:ext cx="11780297" cy="830997"/>
          </a:xfrm>
          <a:prstGeom prst="rect">
            <a:avLst/>
          </a:prstGeom>
          <a:solidFill>
            <a:schemeClr val="accent4">
              <a:lumMod val="60000"/>
              <a:lumOff val="40000"/>
            </a:schemeClr>
          </a:solidFill>
        </p:spPr>
        <p:txBody>
          <a:bodyPr wrap="square" lIns="91440" tIns="45720" rIns="91440" bIns="45720" rtlCol="0" anchor="t">
            <a:spAutoFit/>
          </a:bodyPr>
          <a:lstStyle/>
          <a:p>
            <a:pPr algn="ctr"/>
            <a:r>
              <a:rPr lang="en-US" sz="4800" b="1">
                <a:solidFill>
                  <a:srgbClr val="231E45"/>
                </a:solidFill>
                <a:latin typeface="Montserrat Medium"/>
              </a:rPr>
              <a:t>Careers &amp; Personal Development</a:t>
            </a:r>
            <a:endParaRPr lang="en-US">
              <a:ea typeface="Calibri" panose="020F0502020204030204"/>
              <a:cs typeface="Calibri" panose="020F0502020204030204"/>
            </a:endParaRPr>
          </a:p>
        </p:txBody>
      </p:sp>
      <p:grpSp>
        <p:nvGrpSpPr>
          <p:cNvPr id="8" name="Group 7">
            <a:extLst>
              <a:ext uri="{FF2B5EF4-FFF2-40B4-BE49-F238E27FC236}">
                <a16:creationId xmlns:a16="http://schemas.microsoft.com/office/drawing/2014/main" id="{8ABC6194-11C1-1535-38D8-B61C6ADAE377}"/>
              </a:ext>
            </a:extLst>
          </p:cNvPr>
          <p:cNvGrpSpPr/>
          <p:nvPr/>
        </p:nvGrpSpPr>
        <p:grpSpPr>
          <a:xfrm>
            <a:off x="5201259" y="1466356"/>
            <a:ext cx="6543921" cy="3843159"/>
            <a:chOff x="6537679" y="2450306"/>
            <a:chExt cx="5379355" cy="3109914"/>
          </a:xfrm>
        </p:grpSpPr>
        <p:pic>
          <p:nvPicPr>
            <p:cNvPr id="3" name="Picture 2" descr="A screenshot of a quizzes&#10;&#10;Description automatically generated">
              <a:extLst>
                <a:ext uri="{FF2B5EF4-FFF2-40B4-BE49-F238E27FC236}">
                  <a16:creationId xmlns:a16="http://schemas.microsoft.com/office/drawing/2014/main" id="{0FE30B2C-F771-5E7D-F716-EA761EBF6B81}"/>
                </a:ext>
              </a:extLst>
            </p:cNvPr>
            <p:cNvPicPr>
              <a:picLocks noChangeAspect="1"/>
            </p:cNvPicPr>
            <p:nvPr/>
          </p:nvPicPr>
          <p:blipFill rotWithShape="1">
            <a:blip r:embed="rId4"/>
            <a:srcRect t="6452" r="-222"/>
            <a:stretch/>
          </p:blipFill>
          <p:spPr>
            <a:xfrm>
              <a:off x="6537679" y="2452688"/>
              <a:ext cx="5379355" cy="3107532"/>
            </a:xfrm>
            <a:prstGeom prst="rect">
              <a:avLst/>
            </a:prstGeom>
          </p:spPr>
        </p:pic>
        <p:pic>
          <p:nvPicPr>
            <p:cNvPr id="4" name="Picture 3" descr="A blue and green logo&#10;&#10;Description automatically generated">
              <a:extLst>
                <a:ext uri="{FF2B5EF4-FFF2-40B4-BE49-F238E27FC236}">
                  <a16:creationId xmlns:a16="http://schemas.microsoft.com/office/drawing/2014/main" id="{EECD8445-7DF1-5010-0658-8A23838B9BC2}"/>
                </a:ext>
              </a:extLst>
            </p:cNvPr>
            <p:cNvPicPr>
              <a:picLocks noChangeAspect="1"/>
            </p:cNvPicPr>
            <p:nvPr/>
          </p:nvPicPr>
          <p:blipFill>
            <a:blip r:embed="rId5"/>
            <a:stretch>
              <a:fillRect/>
            </a:stretch>
          </p:blipFill>
          <p:spPr>
            <a:xfrm>
              <a:off x="10039350" y="2450306"/>
              <a:ext cx="1876425" cy="695325"/>
            </a:xfrm>
            <a:prstGeom prst="rect">
              <a:avLst/>
            </a:prstGeom>
          </p:spPr>
        </p:pic>
      </p:grpSp>
      <p:pic>
        <p:nvPicPr>
          <p:cNvPr id="5" name="Picture 4" descr="A group of race cars in a room&#10;&#10;Description automatically generated">
            <a:extLst>
              <a:ext uri="{FF2B5EF4-FFF2-40B4-BE49-F238E27FC236}">
                <a16:creationId xmlns:a16="http://schemas.microsoft.com/office/drawing/2014/main" id="{DD49E13B-B58C-F4C5-B3FD-753F64A592E2}"/>
              </a:ext>
            </a:extLst>
          </p:cNvPr>
          <p:cNvPicPr>
            <a:picLocks noChangeAspect="1"/>
          </p:cNvPicPr>
          <p:nvPr/>
        </p:nvPicPr>
        <p:blipFill>
          <a:blip r:embed="rId6"/>
          <a:stretch>
            <a:fillRect/>
          </a:stretch>
        </p:blipFill>
        <p:spPr>
          <a:xfrm>
            <a:off x="211930" y="4052933"/>
            <a:ext cx="4117136" cy="2504625"/>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39E8551C-6D54-F7F6-6C06-13E735168180}"/>
              </a:ext>
            </a:extLst>
          </p:cNvPr>
          <p:cNvPicPr>
            <a:picLocks noChangeAspect="1"/>
          </p:cNvPicPr>
          <p:nvPr/>
        </p:nvPicPr>
        <p:blipFill>
          <a:blip r:embed="rId7"/>
          <a:stretch>
            <a:fillRect/>
          </a:stretch>
        </p:blipFill>
        <p:spPr>
          <a:xfrm>
            <a:off x="207169" y="1166812"/>
            <a:ext cx="4101949" cy="2517833"/>
          </a:xfrm>
          <a:prstGeom prst="rect">
            <a:avLst/>
          </a:prstGeom>
        </p:spPr>
      </p:pic>
    </p:spTree>
    <p:extLst>
      <p:ext uri="{BB962C8B-B14F-4D97-AF65-F5344CB8AC3E}">
        <p14:creationId xmlns:p14="http://schemas.microsoft.com/office/powerpoint/2010/main" val="140793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07490" y="153681"/>
            <a:ext cx="8928121" cy="830997"/>
          </a:xfrm>
          <a:prstGeom prst="rect">
            <a:avLst/>
          </a:prstGeom>
          <a:solidFill>
            <a:schemeClr val="accent4">
              <a:lumMod val="60000"/>
              <a:lumOff val="40000"/>
            </a:schemeClr>
          </a:solidFill>
        </p:spPr>
        <p:txBody>
          <a:bodyPr wrap="square" lIns="91440" tIns="45720" rIns="91440" bIns="45720" rtlCol="0" anchor="t">
            <a:spAutoFit/>
          </a:bodyPr>
          <a:lstStyle/>
          <a:p>
            <a:pPr algn="r"/>
            <a:r>
              <a:rPr lang="en-US" sz="4800" b="1">
                <a:solidFill>
                  <a:srgbClr val="231E45"/>
                </a:solidFill>
                <a:latin typeface="Montserrat Medium"/>
              </a:rPr>
              <a:t>Extra-Curricular Examples  </a:t>
            </a:r>
            <a:endParaRPr lang="en-GB" sz="4800" b="1">
              <a:solidFill>
                <a:srgbClr val="231E45"/>
              </a:solidFill>
              <a:latin typeface="Montserrat Medium" panose="00000600000000000000" pitchFamily="50" charset="0"/>
            </a:endParaRPr>
          </a:p>
        </p:txBody>
      </p:sp>
      <p:pic>
        <p:nvPicPr>
          <p:cNvPr id="7" name="Picture 6">
            <a:extLst>
              <a:ext uri="{FF2B5EF4-FFF2-40B4-BE49-F238E27FC236}">
                <a16:creationId xmlns:a16="http://schemas.microsoft.com/office/drawing/2014/main" id="{40A9BC69-A02D-4780-8B0B-51BB3A3594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081" b="10150"/>
          <a:stretch/>
        </p:blipFill>
        <p:spPr>
          <a:xfrm>
            <a:off x="10626462" y="273870"/>
            <a:ext cx="2866864" cy="6305976"/>
          </a:xfrm>
          <a:prstGeom prst="rect">
            <a:avLst/>
          </a:prstGeom>
        </p:spPr>
      </p:pic>
      <p:pic>
        <p:nvPicPr>
          <p:cNvPr id="2" name="Picture 1" descr="A word cloud of sports&#10;&#10;Description automatically generated">
            <a:extLst>
              <a:ext uri="{FF2B5EF4-FFF2-40B4-BE49-F238E27FC236}">
                <a16:creationId xmlns:a16="http://schemas.microsoft.com/office/drawing/2014/main" id="{1955B737-7BAD-F882-7C3F-266EE4C0AD00}"/>
              </a:ext>
            </a:extLst>
          </p:cNvPr>
          <p:cNvPicPr>
            <a:picLocks noChangeAspect="1"/>
          </p:cNvPicPr>
          <p:nvPr/>
        </p:nvPicPr>
        <p:blipFill>
          <a:blip r:embed="rId4"/>
          <a:stretch>
            <a:fillRect/>
          </a:stretch>
        </p:blipFill>
        <p:spPr>
          <a:xfrm>
            <a:off x="202406" y="1109663"/>
            <a:ext cx="10429875" cy="5448300"/>
          </a:xfrm>
          <a:prstGeom prst="rect">
            <a:avLst/>
          </a:prstGeom>
        </p:spPr>
      </p:pic>
    </p:spTree>
    <p:extLst>
      <p:ext uri="{BB962C8B-B14F-4D97-AF65-F5344CB8AC3E}">
        <p14:creationId xmlns:p14="http://schemas.microsoft.com/office/powerpoint/2010/main" val="4209412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31E45"/>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 b="10471"/>
          <a:stretch/>
        </p:blipFill>
        <p:spPr>
          <a:xfrm flipH="1">
            <a:off x="916889" y="0"/>
            <a:ext cx="11275111" cy="6868633"/>
          </a:xfrm>
          <a:prstGeom prst="rect">
            <a:avLst/>
          </a:prstGeom>
          <a:ln>
            <a:noFill/>
          </a:ln>
          <a:effectLst>
            <a:softEdge rad="112500"/>
          </a:effectLst>
        </p:spPr>
      </p:pic>
      <p:pic>
        <p:nvPicPr>
          <p:cNvPr id="7" name="TWHF Logo">
            <a:extLst>
              <a:ext uri="{FF2B5EF4-FFF2-40B4-BE49-F238E27FC236}">
                <a16:creationId xmlns:a16="http://schemas.microsoft.com/office/drawing/2014/main" id="{318EF546-AF81-AA45-AB7B-6DB230F6C255}"/>
              </a:ext>
            </a:extLst>
          </p:cNvPr>
          <p:cNvPicPr>
            <a:picLocks noChangeAspect="1"/>
          </p:cNvPicPr>
          <p:nvPr/>
        </p:nvPicPr>
        <p:blipFill>
          <a:blip r:embed="rId4"/>
          <a:stretch>
            <a:fillRect/>
          </a:stretch>
        </p:blipFill>
        <p:spPr>
          <a:xfrm>
            <a:off x="8988621" y="5687071"/>
            <a:ext cx="2459736" cy="831238"/>
          </a:xfrm>
          <a:prstGeom prst="rect">
            <a:avLst/>
          </a:prstGeom>
        </p:spPr>
      </p:pic>
      <p:sp>
        <p:nvSpPr>
          <p:cNvPr id="8" name="TextBox 7"/>
          <p:cNvSpPr txBox="1"/>
          <p:nvPr/>
        </p:nvSpPr>
        <p:spPr>
          <a:xfrm>
            <a:off x="6680692" y="460752"/>
            <a:ext cx="5505738" cy="3046988"/>
          </a:xfrm>
          <a:prstGeom prst="rect">
            <a:avLst/>
          </a:prstGeom>
          <a:noFill/>
        </p:spPr>
        <p:txBody>
          <a:bodyPr wrap="square" lIns="91440" tIns="45720" rIns="91440" bIns="45720" rtlCol="0" anchor="t">
            <a:spAutoFit/>
          </a:bodyPr>
          <a:lstStyle/>
          <a:p>
            <a:pPr algn="ctr"/>
            <a:r>
              <a:rPr lang="en-GB" sz="4800" b="1">
                <a:solidFill>
                  <a:schemeClr val="bg1"/>
                </a:solidFill>
                <a:latin typeface="Montserrat ExtraLight"/>
              </a:rPr>
              <a:t>Mrs </a:t>
            </a:r>
            <a:r>
              <a:rPr lang="en-GB" sz="4800" b="1" err="1">
                <a:solidFill>
                  <a:schemeClr val="bg1"/>
                </a:solidFill>
                <a:latin typeface="Montserrat ExtraLight"/>
              </a:rPr>
              <a:t>Starren</a:t>
            </a:r>
            <a:endParaRPr lang="en-GB" sz="4800" b="1">
              <a:solidFill>
                <a:schemeClr val="bg1"/>
              </a:solidFill>
              <a:latin typeface="Montserrat ExtraLight"/>
              <a:cs typeface="Calibri" panose="020F0502020204030204"/>
            </a:endParaRPr>
          </a:p>
          <a:p>
            <a:endParaRPr lang="en-GB" sz="4800" b="1">
              <a:solidFill>
                <a:schemeClr val="bg1"/>
              </a:solidFill>
              <a:latin typeface="Montserrat ExtraLight" panose="00000300000000000000" pitchFamily="50" charset="0"/>
            </a:endParaRPr>
          </a:p>
          <a:p>
            <a:pPr algn="ctr"/>
            <a:r>
              <a:rPr lang="en-GB" sz="4800" b="1">
                <a:solidFill>
                  <a:schemeClr val="bg1"/>
                </a:solidFill>
                <a:latin typeface="Montserrat ExtraLight"/>
              </a:rPr>
              <a:t>Head of Year 7 and transition</a:t>
            </a:r>
            <a:endParaRPr lang="en-GB" sz="4800" b="1">
              <a:solidFill>
                <a:schemeClr val="bg1"/>
              </a:solidFill>
              <a:latin typeface="Montserrat ExtraLight" panose="00000300000000000000" pitchFamily="50"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667" y="5187592"/>
            <a:ext cx="4820899" cy="1419258"/>
          </a:xfrm>
          <a:prstGeom prst="rect">
            <a:avLst/>
          </a:prstGeom>
        </p:spPr>
      </p:pic>
      <p:pic>
        <p:nvPicPr>
          <p:cNvPr id="2" name="Picture 1" descr="A person wearing glasses and smiling&#10;&#10;Description automatically generated">
            <a:extLst>
              <a:ext uri="{FF2B5EF4-FFF2-40B4-BE49-F238E27FC236}">
                <a16:creationId xmlns:a16="http://schemas.microsoft.com/office/drawing/2014/main" id="{0365C7EA-F06B-712F-866B-1DD23976EBC6}"/>
              </a:ext>
            </a:extLst>
          </p:cNvPr>
          <p:cNvPicPr>
            <a:picLocks noChangeAspect="1"/>
          </p:cNvPicPr>
          <p:nvPr/>
        </p:nvPicPr>
        <p:blipFill>
          <a:blip r:embed="rId6"/>
          <a:stretch>
            <a:fillRect/>
          </a:stretch>
        </p:blipFill>
        <p:spPr>
          <a:xfrm rot="16200000">
            <a:off x="1026542" y="2108799"/>
            <a:ext cx="3381556" cy="2626025"/>
          </a:xfrm>
          <a:prstGeom prst="rect">
            <a:avLst/>
          </a:prstGeom>
        </p:spPr>
      </p:pic>
    </p:spTree>
    <p:extLst>
      <p:ext uri="{BB962C8B-B14F-4D97-AF65-F5344CB8AC3E}">
        <p14:creationId xmlns:p14="http://schemas.microsoft.com/office/powerpoint/2010/main" val="2872797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0" y="22623"/>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07490" y="153681"/>
            <a:ext cx="11774837" cy="830997"/>
          </a:xfrm>
          <a:prstGeom prst="rect">
            <a:avLst/>
          </a:prstGeom>
          <a:solidFill>
            <a:schemeClr val="accent4">
              <a:lumMod val="60000"/>
              <a:lumOff val="40000"/>
            </a:schemeClr>
          </a:solidFill>
        </p:spPr>
        <p:txBody>
          <a:bodyPr wrap="square" lIns="91440" tIns="45720" rIns="91440" bIns="45720" rtlCol="0" anchor="t">
            <a:spAutoFit/>
          </a:bodyPr>
          <a:lstStyle/>
          <a:p>
            <a:r>
              <a:rPr lang="en-US" sz="4800" b="1">
                <a:solidFill>
                  <a:srgbClr val="231E45"/>
                </a:solidFill>
                <a:latin typeface="Montserrat Medium"/>
              </a:rPr>
              <a:t>The cycle of a year 7</a:t>
            </a:r>
            <a:r>
              <a:rPr lang="en-US" sz="4800">
                <a:solidFill>
                  <a:srgbClr val="231E45"/>
                </a:solidFill>
                <a:latin typeface="Montserrat Medium"/>
              </a:rPr>
              <a:t> </a:t>
            </a:r>
            <a:endParaRPr lang="en-GB" sz="4800">
              <a:solidFill>
                <a:srgbClr val="231E45"/>
              </a:solidFill>
              <a:latin typeface="Montserrat Medium" panose="00000600000000000000" pitchFamily="50" charset="0"/>
            </a:endParaRPr>
          </a:p>
        </p:txBody>
      </p:sp>
      <p:pic>
        <p:nvPicPr>
          <p:cNvPr id="3" name="Picture 3" descr="A picture containing roller coaster, ride, amusement ride, amusement park&#10;&#10;Description automatically generated">
            <a:extLst>
              <a:ext uri="{FF2B5EF4-FFF2-40B4-BE49-F238E27FC236}">
                <a16:creationId xmlns:a16="http://schemas.microsoft.com/office/drawing/2014/main" id="{B79DEB23-AB74-A965-7783-9627140B2B4A}"/>
              </a:ext>
            </a:extLst>
          </p:cNvPr>
          <p:cNvPicPr>
            <a:picLocks noChangeAspect="1"/>
          </p:cNvPicPr>
          <p:nvPr/>
        </p:nvPicPr>
        <p:blipFill>
          <a:blip r:embed="rId4"/>
          <a:stretch>
            <a:fillRect/>
          </a:stretch>
        </p:blipFill>
        <p:spPr>
          <a:xfrm>
            <a:off x="862132" y="1180482"/>
            <a:ext cx="10556128" cy="5220721"/>
          </a:xfrm>
          <a:prstGeom prst="rect">
            <a:avLst/>
          </a:prstGeom>
        </p:spPr>
      </p:pic>
    </p:spTree>
    <p:extLst>
      <p:ext uri="{BB962C8B-B14F-4D97-AF65-F5344CB8AC3E}">
        <p14:creationId xmlns:p14="http://schemas.microsoft.com/office/powerpoint/2010/main" val="2574297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3546" y="-68456"/>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93636" y="153681"/>
            <a:ext cx="11565711" cy="769441"/>
          </a:xfrm>
          <a:prstGeom prst="rect">
            <a:avLst/>
          </a:prstGeom>
          <a:solidFill>
            <a:schemeClr val="accent4">
              <a:lumMod val="60000"/>
              <a:lumOff val="40000"/>
            </a:schemeClr>
          </a:solidFill>
        </p:spPr>
        <p:txBody>
          <a:bodyPr wrap="square" lIns="91440" tIns="45720" rIns="91440" bIns="45720" rtlCol="0" anchor="t">
            <a:spAutoFit/>
          </a:bodyPr>
          <a:lstStyle/>
          <a:p>
            <a:pPr algn="ctr"/>
            <a:r>
              <a:rPr lang="en-GB" sz="4400" b="1">
                <a:solidFill>
                  <a:srgbClr val="231E45"/>
                </a:solidFill>
                <a:latin typeface="Montserrat Medium"/>
              </a:rPr>
              <a:t>Transition Days: 8th &amp; 9th July </a:t>
            </a:r>
            <a:endParaRPr lang="en-GB" sz="4400" b="1">
              <a:solidFill>
                <a:srgbClr val="231E45"/>
              </a:solidFill>
              <a:latin typeface="Montserrat Medium" panose="00000600000000000000" pitchFamily="50" charset="0"/>
            </a:endParaRPr>
          </a:p>
        </p:txBody>
      </p:sp>
      <p:sp>
        <p:nvSpPr>
          <p:cNvPr id="8" name="TextBox 7">
            <a:extLst>
              <a:ext uri="{FF2B5EF4-FFF2-40B4-BE49-F238E27FC236}">
                <a16:creationId xmlns:a16="http://schemas.microsoft.com/office/drawing/2014/main" id="{0C612B6B-52FE-4194-9BF2-2B1952604039}"/>
              </a:ext>
            </a:extLst>
          </p:cNvPr>
          <p:cNvSpPr txBox="1"/>
          <p:nvPr/>
        </p:nvSpPr>
        <p:spPr>
          <a:xfrm>
            <a:off x="196907" y="1417088"/>
            <a:ext cx="11573555" cy="4200509"/>
          </a:xfrm>
          <a:prstGeom prst="rect">
            <a:avLst/>
          </a:prstGeom>
          <a:solidFill>
            <a:schemeClr val="tx2">
              <a:lumMod val="20000"/>
              <a:lumOff val="80000"/>
            </a:schemeClr>
          </a:solidFill>
        </p:spPr>
        <p:txBody>
          <a:bodyPr wrap="square" lIns="91440" tIns="45720" rIns="91440" bIns="45720" rtlCol="0" anchor="t">
            <a:spAutoFit/>
          </a:bodyPr>
          <a:lstStyle/>
          <a:p>
            <a:pPr marL="285750" indent="-285750">
              <a:lnSpc>
                <a:spcPct val="150000"/>
              </a:lnSpc>
              <a:buFont typeface="Arial,Sans-Serif" panose="020B0604020202020204" pitchFamily="34" charset="0"/>
              <a:buChar char="•"/>
            </a:pPr>
            <a:r>
              <a:rPr lang="en-GB">
                <a:solidFill>
                  <a:srgbClr val="000000"/>
                </a:solidFill>
                <a:latin typeface="Montserrat"/>
                <a:cs typeface="Arial"/>
              </a:rPr>
              <a:t> Arrive in your school PE kit.</a:t>
            </a:r>
            <a:endParaRPr lang="en-US">
              <a:solidFill>
                <a:srgbClr val="000000"/>
              </a:solidFill>
              <a:latin typeface="Montserrat"/>
              <a:cs typeface="Arial"/>
            </a:endParaRPr>
          </a:p>
          <a:p>
            <a:pPr marL="285750" indent="-285750">
              <a:lnSpc>
                <a:spcPct val="150000"/>
              </a:lnSpc>
              <a:buFont typeface="Arial,Sans-Serif" panose="020B0604020202020204" pitchFamily="34" charset="0"/>
              <a:buChar char="•"/>
            </a:pPr>
            <a:r>
              <a:rPr lang="en-GB">
                <a:solidFill>
                  <a:srgbClr val="000000"/>
                </a:solidFill>
                <a:latin typeface="Montserrat"/>
                <a:cs typeface="Arial"/>
              </a:rPr>
              <a:t> Bring a packed lunch and water bottle with you.</a:t>
            </a:r>
            <a:endParaRPr lang="en-US">
              <a:solidFill>
                <a:srgbClr val="000000"/>
              </a:solidFill>
              <a:latin typeface="Montserrat"/>
              <a:cs typeface="Arial"/>
            </a:endParaRPr>
          </a:p>
          <a:p>
            <a:pPr marL="285750" indent="-285750">
              <a:lnSpc>
                <a:spcPct val="150000"/>
              </a:lnSpc>
              <a:buFont typeface="Arial,Sans-Serif" panose="020B0604020202020204" pitchFamily="34" charset="0"/>
              <a:buChar char="•"/>
            </a:pPr>
            <a:endParaRPr lang="en-GB">
              <a:solidFill>
                <a:srgbClr val="000000"/>
              </a:solidFill>
              <a:latin typeface="Montserrat"/>
              <a:cs typeface="Arial"/>
            </a:endParaRPr>
          </a:p>
          <a:p>
            <a:pPr marL="285750" indent="-285750">
              <a:lnSpc>
                <a:spcPct val="150000"/>
              </a:lnSpc>
              <a:buFont typeface="Arial,Sans-Serif" panose="020B0604020202020204" pitchFamily="34" charset="0"/>
              <a:buChar char="•"/>
            </a:pPr>
            <a:r>
              <a:rPr lang="en-GB">
                <a:solidFill>
                  <a:srgbClr val="000000"/>
                </a:solidFill>
                <a:latin typeface="Montserrat"/>
                <a:cs typeface="Arial"/>
              </a:rPr>
              <a:t>You will meet your tutor group and tutor (unless they are new to the school).</a:t>
            </a:r>
            <a:endParaRPr lang="en-US">
              <a:solidFill>
                <a:srgbClr val="000000"/>
              </a:solidFill>
              <a:latin typeface="Montserrat"/>
              <a:cs typeface="Arial"/>
            </a:endParaRPr>
          </a:p>
          <a:p>
            <a:pPr marL="285750" indent="-285750">
              <a:lnSpc>
                <a:spcPct val="150000"/>
              </a:lnSpc>
              <a:buFont typeface="Arial,Sans-Serif" panose="020B0604020202020204" pitchFamily="34" charset="0"/>
              <a:buChar char="•"/>
            </a:pPr>
            <a:r>
              <a:rPr lang="en-GB">
                <a:solidFill>
                  <a:srgbClr val="000000"/>
                </a:solidFill>
                <a:latin typeface="Montserrat"/>
                <a:cs typeface="Arial"/>
              </a:rPr>
              <a:t>You have a tour around the school and get to know the building.</a:t>
            </a:r>
            <a:endParaRPr lang="en-US">
              <a:solidFill>
                <a:srgbClr val="000000"/>
              </a:solidFill>
              <a:latin typeface="Montserrat"/>
              <a:cs typeface="Arial"/>
            </a:endParaRPr>
          </a:p>
          <a:p>
            <a:pPr marL="285750" indent="-285750">
              <a:lnSpc>
                <a:spcPct val="150000"/>
              </a:lnSpc>
              <a:buFont typeface="Arial,Sans-Serif" panose="020B0604020202020204" pitchFamily="34" charset="0"/>
              <a:buChar char="•"/>
            </a:pPr>
            <a:r>
              <a:rPr lang="en-GB">
                <a:solidFill>
                  <a:srgbClr val="000000"/>
                </a:solidFill>
                <a:latin typeface="Montserrat"/>
                <a:cs typeface="Arial"/>
              </a:rPr>
              <a:t>You will experience the school day and a variety of lessons.</a:t>
            </a:r>
          </a:p>
          <a:p>
            <a:pPr marL="285750" indent="-285750">
              <a:lnSpc>
                <a:spcPct val="150000"/>
              </a:lnSpc>
              <a:buFont typeface="Arial,Sans-Serif" panose="020B0604020202020204" pitchFamily="34" charset="0"/>
              <a:buChar char="•"/>
            </a:pPr>
            <a:endParaRPr lang="en-GB">
              <a:latin typeface="Montserrat"/>
              <a:cs typeface="Arial"/>
            </a:endParaRPr>
          </a:p>
          <a:p>
            <a:pPr marL="285750" indent="-285750">
              <a:lnSpc>
                <a:spcPct val="150000"/>
              </a:lnSpc>
              <a:buFont typeface="Arial,Sans-Serif" panose="020B0604020202020204" pitchFamily="34" charset="0"/>
              <a:buChar char="•"/>
            </a:pPr>
            <a:r>
              <a:rPr lang="en-GB">
                <a:latin typeface="Montserrat"/>
                <a:cs typeface="Arial"/>
              </a:rPr>
              <a:t>Please arrive at the main entrance between 8:50am and 9:00am in PE Kit.</a:t>
            </a:r>
          </a:p>
          <a:p>
            <a:pPr marL="285750" indent="-285750">
              <a:lnSpc>
                <a:spcPct val="150000"/>
              </a:lnSpc>
              <a:buFont typeface="Arial,Sans-Serif" panose="020B0604020202020204" pitchFamily="34" charset="0"/>
              <a:buChar char="•"/>
            </a:pPr>
            <a:r>
              <a:rPr lang="en-GB" b="1">
                <a:solidFill>
                  <a:srgbClr val="002060"/>
                </a:solidFill>
                <a:latin typeface="Montserrat"/>
                <a:ea typeface="+mn-lt"/>
                <a:cs typeface="+mn-lt"/>
              </a:rPr>
              <a:t>Please ‘drop off and move off’ – We kindly ask parents to drop students off at the gates and a member of staff will direct them where to go. </a:t>
            </a:r>
            <a:endParaRPr lang="en-GB" b="1">
              <a:latin typeface="Montserrat"/>
              <a:ea typeface="+mn-lt"/>
              <a:cs typeface="+mn-lt"/>
            </a:endParaRPr>
          </a:p>
        </p:txBody>
      </p:sp>
    </p:spTree>
    <p:extLst>
      <p:ext uri="{BB962C8B-B14F-4D97-AF65-F5344CB8AC3E}">
        <p14:creationId xmlns:p14="http://schemas.microsoft.com/office/powerpoint/2010/main" val="1203187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3546" y="-68456"/>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96907" y="153681"/>
            <a:ext cx="11563370" cy="1569660"/>
          </a:xfrm>
          <a:prstGeom prst="rect">
            <a:avLst/>
          </a:prstGeom>
          <a:solidFill>
            <a:schemeClr val="accent4">
              <a:lumMod val="60000"/>
              <a:lumOff val="40000"/>
            </a:schemeClr>
          </a:solidFill>
        </p:spPr>
        <p:txBody>
          <a:bodyPr wrap="square" lIns="91440" tIns="45720" rIns="91440" bIns="45720" rtlCol="0" anchor="t">
            <a:spAutoFit/>
          </a:bodyPr>
          <a:lstStyle/>
          <a:p>
            <a:r>
              <a:rPr lang="en-GB" sz="4800">
                <a:solidFill>
                  <a:srgbClr val="231E45"/>
                </a:solidFill>
                <a:latin typeface="Montserrat Medium"/>
              </a:rPr>
              <a:t>First Day in September </a:t>
            </a:r>
            <a:endParaRPr lang="en-GB" sz="4800">
              <a:solidFill>
                <a:srgbClr val="231E45"/>
              </a:solidFill>
              <a:latin typeface="Montserrat Medium" panose="00000600000000000000" pitchFamily="50" charset="0"/>
            </a:endParaRPr>
          </a:p>
          <a:p>
            <a:r>
              <a:rPr lang="en-GB" sz="4800">
                <a:solidFill>
                  <a:srgbClr val="231E45"/>
                </a:solidFill>
                <a:latin typeface="Montserrat Medium"/>
              </a:rPr>
              <a:t>Year 7 Induction </a:t>
            </a:r>
            <a:endParaRPr lang="en-GB" sz="4800">
              <a:solidFill>
                <a:srgbClr val="231E45"/>
              </a:solidFill>
              <a:latin typeface="Montserrat Medium" panose="00000600000000000000" pitchFamily="50" charset="0"/>
            </a:endParaRPr>
          </a:p>
        </p:txBody>
      </p:sp>
      <p:sp>
        <p:nvSpPr>
          <p:cNvPr id="8" name="TextBox 7">
            <a:extLst>
              <a:ext uri="{FF2B5EF4-FFF2-40B4-BE49-F238E27FC236}">
                <a16:creationId xmlns:a16="http://schemas.microsoft.com/office/drawing/2014/main" id="{0C612B6B-52FE-4194-9BF2-2B1952604039}"/>
              </a:ext>
            </a:extLst>
          </p:cNvPr>
          <p:cNvSpPr txBox="1"/>
          <p:nvPr/>
        </p:nvSpPr>
        <p:spPr>
          <a:xfrm>
            <a:off x="199104" y="2162114"/>
            <a:ext cx="11559178" cy="3271921"/>
          </a:xfrm>
          <a:prstGeom prst="rect">
            <a:avLst/>
          </a:prstGeom>
          <a:solidFill>
            <a:schemeClr val="tx2">
              <a:lumMod val="20000"/>
              <a:lumOff val="80000"/>
            </a:schemeClr>
          </a:solidFill>
        </p:spPr>
        <p:txBody>
          <a:bodyPr wrap="square" lIns="91440" tIns="45720" rIns="91440" bIns="45720" rtlCol="0" anchor="t">
            <a:spAutoFit/>
          </a:bodyPr>
          <a:lstStyle/>
          <a:p>
            <a:pPr>
              <a:lnSpc>
                <a:spcPct val="150000"/>
              </a:lnSpc>
            </a:pPr>
            <a:r>
              <a:rPr lang="en-GB" sz="2000" b="1">
                <a:solidFill>
                  <a:srgbClr val="002060"/>
                </a:solidFill>
                <a:latin typeface="Montserrat"/>
              </a:rPr>
              <a:t>You will receive communication about the first day of school.</a:t>
            </a:r>
          </a:p>
          <a:p>
            <a:pPr marL="342900" indent="-342900">
              <a:lnSpc>
                <a:spcPct val="150000"/>
              </a:lnSpc>
              <a:buFont typeface="Arial" panose="020B0604020202020204" pitchFamily="34" charset="0"/>
              <a:buChar char="•"/>
            </a:pPr>
            <a:r>
              <a:rPr lang="en-GB" sz="2000">
                <a:solidFill>
                  <a:srgbClr val="002060"/>
                </a:solidFill>
                <a:latin typeface="Montserrat"/>
              </a:rPr>
              <a:t>Please ‘drop off and move off’ – We kindly ask parents to drop students off at the gates and a member of staff will direct them where to go. </a:t>
            </a:r>
          </a:p>
          <a:p>
            <a:pPr marL="342900" indent="-342900">
              <a:lnSpc>
                <a:spcPct val="150000"/>
              </a:lnSpc>
              <a:buFont typeface="Arial" panose="020B0604020202020204" pitchFamily="34" charset="0"/>
              <a:buChar char="•"/>
            </a:pPr>
            <a:r>
              <a:rPr lang="en-GB" sz="2000">
                <a:solidFill>
                  <a:srgbClr val="002060"/>
                </a:solidFill>
                <a:latin typeface="Montserrat"/>
              </a:rPr>
              <a:t>Pupils should arrive in full school uniform (no PE kit required).</a:t>
            </a:r>
          </a:p>
          <a:p>
            <a:pPr marL="342900" indent="-342900">
              <a:lnSpc>
                <a:spcPct val="150000"/>
              </a:lnSpc>
              <a:buFont typeface="Arial" panose="020B0604020202020204" pitchFamily="34" charset="0"/>
              <a:buChar char="•"/>
            </a:pPr>
            <a:r>
              <a:rPr lang="en-GB" sz="2000">
                <a:solidFill>
                  <a:srgbClr val="002060"/>
                </a:solidFill>
                <a:latin typeface="Montserrat"/>
              </a:rPr>
              <a:t>Please do not park in the school car park - this is for staff only.</a:t>
            </a:r>
          </a:p>
          <a:p>
            <a:pPr marL="342900" indent="-342900">
              <a:lnSpc>
                <a:spcPct val="150000"/>
              </a:lnSpc>
              <a:buFont typeface="Arial" panose="020B0604020202020204" pitchFamily="34" charset="0"/>
              <a:buChar char="•"/>
            </a:pPr>
            <a:r>
              <a:rPr lang="en-GB" sz="2000">
                <a:solidFill>
                  <a:srgbClr val="002060"/>
                </a:solidFill>
                <a:latin typeface="Montserrat"/>
              </a:rPr>
              <a:t>Please bring in a packed lunch for the first day.</a:t>
            </a:r>
          </a:p>
          <a:p>
            <a:pPr marL="342900" indent="-342900">
              <a:lnSpc>
                <a:spcPct val="150000"/>
              </a:lnSpc>
              <a:buFont typeface="Arial" panose="020B0604020202020204" pitchFamily="34" charset="0"/>
              <a:buChar char="•"/>
            </a:pPr>
            <a:endParaRPr lang="en-GB" sz="2000">
              <a:solidFill>
                <a:srgbClr val="002060"/>
              </a:solidFill>
              <a:latin typeface="Montserrat ExtraLight" panose="00000300000000000000" pitchFamily="50" charset="0"/>
            </a:endParaRPr>
          </a:p>
        </p:txBody>
      </p:sp>
    </p:spTree>
    <p:extLst>
      <p:ext uri="{BB962C8B-B14F-4D97-AF65-F5344CB8AC3E}">
        <p14:creationId xmlns:p14="http://schemas.microsoft.com/office/powerpoint/2010/main" val="3699541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31E45"/>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 b="10471"/>
          <a:stretch/>
        </p:blipFill>
        <p:spPr>
          <a:xfrm flipH="1">
            <a:off x="916889" y="0"/>
            <a:ext cx="11275111" cy="6868633"/>
          </a:xfrm>
          <a:prstGeom prst="rect">
            <a:avLst/>
          </a:prstGeom>
        </p:spPr>
      </p:pic>
      <p:sp>
        <p:nvSpPr>
          <p:cNvPr id="6" name="Proud To Be Part Of">
            <a:extLst>
              <a:ext uri="{FF2B5EF4-FFF2-40B4-BE49-F238E27FC236}">
                <a16:creationId xmlns:a16="http://schemas.microsoft.com/office/drawing/2014/main" id="{F56EC5B6-DB5C-DF48-8B2A-97A0775BDEAD}"/>
              </a:ext>
            </a:extLst>
          </p:cNvPr>
          <p:cNvSpPr txBox="1">
            <a:spLocks/>
          </p:cNvSpPr>
          <p:nvPr/>
        </p:nvSpPr>
        <p:spPr>
          <a:xfrm>
            <a:off x="966168" y="6002629"/>
            <a:ext cx="8077248" cy="416682"/>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pPr>
            <a:r>
              <a:rPr lang="en-GB" sz="1400">
                <a:solidFill>
                  <a:schemeClr val="bg1"/>
                </a:solidFill>
                <a:latin typeface="Helvetica Neue Light" panose="02000403000000020004" pitchFamily="2" charset="0"/>
                <a:ea typeface="Helvetica Neue Light" panose="02000403000000020004" pitchFamily="2" charset="0"/>
                <a:cs typeface="Helvetica Neue Medium" panose="02000503000000020004" pitchFamily="2" charset="0"/>
              </a:rPr>
              <a:t>Proud to be part of The White Horse Federation Multi-Academy Trust  |  www.twhf.org.uk</a:t>
            </a:r>
            <a:endParaRPr lang="en-GB" sz="4000">
              <a:solidFill>
                <a:schemeClr val="bg1"/>
              </a:solidFill>
              <a:latin typeface="Helvetica Neue Light" panose="02000403000000020004" pitchFamily="2" charset="0"/>
              <a:ea typeface="Helvetica Neue Light" panose="02000403000000020004" pitchFamily="2" charset="0"/>
              <a:cs typeface="Helvetica Neue Medium" panose="02000503000000020004" pitchFamily="2" charset="0"/>
            </a:endParaRPr>
          </a:p>
        </p:txBody>
      </p:sp>
      <p:pic>
        <p:nvPicPr>
          <p:cNvPr id="7" name="TWHF Logo">
            <a:extLst>
              <a:ext uri="{FF2B5EF4-FFF2-40B4-BE49-F238E27FC236}">
                <a16:creationId xmlns:a16="http://schemas.microsoft.com/office/drawing/2014/main" id="{318EF546-AF81-AA45-AB7B-6DB230F6C255}"/>
              </a:ext>
            </a:extLst>
          </p:cNvPr>
          <p:cNvPicPr>
            <a:picLocks noChangeAspect="1"/>
          </p:cNvPicPr>
          <p:nvPr/>
        </p:nvPicPr>
        <p:blipFill>
          <a:blip r:embed="rId3"/>
          <a:stretch>
            <a:fillRect/>
          </a:stretch>
        </p:blipFill>
        <p:spPr>
          <a:xfrm>
            <a:off x="8988621" y="5687071"/>
            <a:ext cx="2459736" cy="831238"/>
          </a:xfrm>
          <a:prstGeom prst="rect">
            <a:avLst/>
          </a:prstGeom>
        </p:spPr>
      </p:pic>
      <p:sp>
        <p:nvSpPr>
          <p:cNvPr id="8" name="TextBox 7"/>
          <p:cNvSpPr txBox="1"/>
          <p:nvPr/>
        </p:nvSpPr>
        <p:spPr>
          <a:xfrm>
            <a:off x="891353" y="4672658"/>
            <a:ext cx="4598682" cy="830997"/>
          </a:xfrm>
          <a:prstGeom prst="rect">
            <a:avLst/>
          </a:prstGeom>
          <a:noFill/>
        </p:spPr>
        <p:txBody>
          <a:bodyPr wrap="square" rtlCol="0">
            <a:spAutoFit/>
          </a:bodyPr>
          <a:lstStyle/>
          <a:p>
            <a:r>
              <a:rPr lang="en-GB" sz="4800">
                <a:solidFill>
                  <a:schemeClr val="bg1"/>
                </a:solidFill>
                <a:latin typeface="Montserrat ExtraLight" panose="00000300000000000000" pitchFamily="50" charset="0"/>
              </a:rPr>
              <a:t>THANK YOU</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244" y="3135699"/>
            <a:ext cx="4820899" cy="1419258"/>
          </a:xfrm>
          <a:prstGeom prst="rect">
            <a:avLst/>
          </a:prstGeom>
        </p:spPr>
      </p:pic>
    </p:spTree>
    <p:extLst>
      <p:ext uri="{BB962C8B-B14F-4D97-AF65-F5344CB8AC3E}">
        <p14:creationId xmlns:p14="http://schemas.microsoft.com/office/powerpoint/2010/main" val="4144702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337253" y="358970"/>
            <a:ext cx="115236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a:solidFill>
                  <a:srgbClr val="231E45"/>
                </a:solidFill>
                <a:latin typeface="Montserrat Medium" panose="00000600000000000000" pitchFamily="50" charset="0"/>
              </a:rPr>
              <a:t>What is our why?</a:t>
            </a:r>
            <a:endParaRPr kumimoji="0" lang="en-GB" sz="4800" b="0" i="1" u="none" strike="noStrike" kern="1200" cap="none" spc="0" normalizeH="0" baseline="0" noProof="0">
              <a:ln>
                <a:noFill/>
              </a:ln>
              <a:solidFill>
                <a:srgbClr val="231E45"/>
              </a:solidFill>
              <a:effectLst/>
              <a:uLnTx/>
              <a:uFillTx/>
              <a:latin typeface="Montserrat Medium" panose="00000600000000000000" pitchFamily="50" charset="0"/>
              <a:ea typeface="+mn-ea"/>
              <a:cs typeface="+mn-cs"/>
            </a:endParaRPr>
          </a:p>
        </p:txBody>
      </p:sp>
      <p:sp>
        <p:nvSpPr>
          <p:cNvPr id="8" name="TextBox 7">
            <a:extLst>
              <a:ext uri="{FF2B5EF4-FFF2-40B4-BE49-F238E27FC236}">
                <a16:creationId xmlns:a16="http://schemas.microsoft.com/office/drawing/2014/main" id="{8785E02E-7BA6-4E07-A264-3EF118DF3BC3}"/>
              </a:ext>
            </a:extLst>
          </p:cNvPr>
          <p:cNvSpPr txBox="1"/>
          <p:nvPr/>
        </p:nvSpPr>
        <p:spPr>
          <a:xfrm>
            <a:off x="340717" y="1196487"/>
            <a:ext cx="6336972" cy="5693866"/>
          </a:xfrm>
          <a:prstGeom prst="rect">
            <a:avLst/>
          </a:prstGeom>
          <a:noFill/>
          <a:ln>
            <a:noFill/>
          </a:ln>
        </p:spPr>
        <p:txBody>
          <a:bodyPr wrap="square" lIns="91440" tIns="45720" rIns="91440" bIns="45720" rtlCol="0" anchor="t">
            <a:spAutoFit/>
          </a:bodyPr>
          <a:lstStyle/>
          <a:p>
            <a:r>
              <a:rPr lang="en-GB" sz="2800" b="1">
                <a:solidFill>
                  <a:schemeClr val="tx2">
                    <a:lumMod val="50000"/>
                  </a:schemeClr>
                </a:solidFill>
                <a:latin typeface="Montserrat"/>
              </a:rPr>
              <a:t>Student development and learning are at the centre of everything we do.</a:t>
            </a:r>
          </a:p>
          <a:p>
            <a:endParaRPr lang="en-GB" sz="2800" b="1">
              <a:solidFill>
                <a:schemeClr val="tx2">
                  <a:lumMod val="50000"/>
                </a:schemeClr>
              </a:solidFill>
              <a:latin typeface="Montserrat"/>
            </a:endParaRPr>
          </a:p>
          <a:p>
            <a:r>
              <a:rPr lang="en-GB" sz="2800" b="1">
                <a:solidFill>
                  <a:schemeClr val="tx2">
                    <a:lumMod val="50000"/>
                  </a:schemeClr>
                </a:solidFill>
                <a:latin typeface="Montserrat"/>
              </a:rPr>
              <a:t>Regardless of their ability, background or challenges, no students will be left behind.</a:t>
            </a:r>
            <a:endParaRPr lang="en-GB" sz="2800" b="1">
              <a:solidFill>
                <a:schemeClr val="tx2">
                  <a:lumMod val="50000"/>
                </a:schemeClr>
              </a:solidFill>
              <a:latin typeface="Montserrat"/>
              <a:cs typeface="Calibri"/>
            </a:endParaRPr>
          </a:p>
          <a:p>
            <a:endParaRPr lang="en-GB" sz="2800" b="1">
              <a:solidFill>
                <a:schemeClr val="tx2">
                  <a:lumMod val="50000"/>
                </a:schemeClr>
              </a:solidFill>
              <a:latin typeface="Montserrat"/>
            </a:endParaRPr>
          </a:p>
          <a:p>
            <a:r>
              <a:rPr lang="en-GB" sz="2800" b="1">
                <a:solidFill>
                  <a:schemeClr val="tx2">
                    <a:lumMod val="50000"/>
                  </a:schemeClr>
                </a:solidFill>
                <a:latin typeface="Montserrat"/>
              </a:rPr>
              <a:t>Whether you cure meat or cure cancer……</a:t>
            </a:r>
          </a:p>
          <a:p>
            <a:endParaRPr lang="en-GB" sz="2800" b="1">
              <a:solidFill>
                <a:schemeClr val="tx2">
                  <a:lumMod val="50000"/>
                </a:schemeClr>
              </a:solidFill>
              <a:latin typeface="Montserrat"/>
            </a:endParaRPr>
          </a:p>
          <a:p>
            <a:r>
              <a:rPr lang="en-GB" sz="2800" b="1">
                <a:solidFill>
                  <a:schemeClr val="tx2">
                    <a:lumMod val="50000"/>
                  </a:schemeClr>
                </a:solidFill>
                <a:latin typeface="Montserrat"/>
              </a:rPr>
              <a:t>To be the best.</a:t>
            </a:r>
          </a:p>
          <a:p>
            <a:endParaRPr lang="en-US" sz="2800">
              <a:latin typeface="Bradley Hand ITC" panose="03070402050302030203" pitchFamily="66" charset="0"/>
            </a:endParaRPr>
          </a:p>
        </p:txBody>
      </p:sp>
      <p:pic>
        <p:nvPicPr>
          <p:cNvPr id="10" name="Picture 9" descr="Text, whiteboard&#10;&#10;Description automatically generated">
            <a:extLst>
              <a:ext uri="{FF2B5EF4-FFF2-40B4-BE49-F238E27FC236}">
                <a16:creationId xmlns:a16="http://schemas.microsoft.com/office/drawing/2014/main" id="{F5E756D0-0B50-674C-9CA2-48A07E2D3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9076" y="914998"/>
            <a:ext cx="4880124" cy="4832092"/>
          </a:xfrm>
          <a:prstGeom prst="rect">
            <a:avLst/>
          </a:prstGeom>
        </p:spPr>
      </p:pic>
      <p:sp>
        <p:nvSpPr>
          <p:cNvPr id="11" name="Rectangle 10">
            <a:extLst>
              <a:ext uri="{FF2B5EF4-FFF2-40B4-BE49-F238E27FC236}">
                <a16:creationId xmlns:a16="http://schemas.microsoft.com/office/drawing/2014/main" id="{A795B582-497E-4646-8EFA-DBF8FFFC395C}"/>
              </a:ext>
            </a:extLst>
          </p:cNvPr>
          <p:cNvSpPr/>
          <p:nvPr/>
        </p:nvSpPr>
        <p:spPr>
          <a:xfrm>
            <a:off x="8995718" y="4229698"/>
            <a:ext cx="2733482" cy="2236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50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62F16AB-150A-A242-9670-57B27C016919}"/>
              </a:ext>
            </a:extLst>
          </p:cNvPr>
          <p:cNvSpPr txBox="1"/>
          <p:nvPr/>
        </p:nvSpPr>
        <p:spPr>
          <a:xfrm>
            <a:off x="3656250" y="395525"/>
            <a:ext cx="4879497" cy="646331"/>
          </a:xfrm>
          <a:prstGeom prst="rect">
            <a:avLst/>
          </a:prstGeom>
          <a:noFill/>
        </p:spPr>
        <p:txBody>
          <a:bodyPr wrap="square" rtlCol="0">
            <a:spAutoFit/>
          </a:bodyPr>
          <a:lstStyle/>
          <a:p>
            <a:r>
              <a:rPr lang="en-US" sz="3600" b="1">
                <a:solidFill>
                  <a:schemeClr val="tx2">
                    <a:lumMod val="50000"/>
                  </a:schemeClr>
                </a:solidFill>
              </a:rPr>
              <a:t>Welcome to Whitelands</a:t>
            </a:r>
            <a:endParaRPr lang="en-US" b="1">
              <a:solidFill>
                <a:schemeClr val="tx2">
                  <a:lumMod val="50000"/>
                </a:schemeClr>
              </a:solidFill>
            </a:endParaRPr>
          </a:p>
        </p:txBody>
      </p:sp>
      <p:pic>
        <p:nvPicPr>
          <p:cNvPr id="3" name="Picture 2" descr="A picture containing text, person&#10;&#10;Description automatically generated">
            <a:extLst>
              <a:ext uri="{FF2B5EF4-FFF2-40B4-BE49-F238E27FC236}">
                <a16:creationId xmlns:a16="http://schemas.microsoft.com/office/drawing/2014/main" id="{178F26A0-3540-474A-9B90-47C4032289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17" y="1081544"/>
            <a:ext cx="11487665" cy="5318042"/>
          </a:xfrm>
          <a:prstGeom prst="rect">
            <a:avLst/>
          </a:prstGeom>
        </p:spPr>
      </p:pic>
      <p:sp>
        <p:nvSpPr>
          <p:cNvPr id="4" name="Rectangle 3">
            <a:extLst>
              <a:ext uri="{FF2B5EF4-FFF2-40B4-BE49-F238E27FC236}">
                <a16:creationId xmlns:a16="http://schemas.microsoft.com/office/drawing/2014/main" id="{499A905A-7E43-344A-B3CA-57429512B889}"/>
              </a:ext>
            </a:extLst>
          </p:cNvPr>
          <p:cNvSpPr/>
          <p:nvPr/>
        </p:nvSpPr>
        <p:spPr>
          <a:xfrm>
            <a:off x="4114800" y="4732638"/>
            <a:ext cx="2619632" cy="1717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589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C4C9590-AE1A-0E4F-A5F2-74B88951D8E3}"/>
              </a:ext>
            </a:extLst>
          </p:cNvPr>
          <p:cNvSpPr txBox="1"/>
          <p:nvPr/>
        </p:nvSpPr>
        <p:spPr>
          <a:xfrm>
            <a:off x="434435" y="233242"/>
            <a:ext cx="7422890" cy="830997"/>
          </a:xfrm>
          <a:prstGeom prst="rect">
            <a:avLst/>
          </a:prstGeom>
          <a:noFill/>
        </p:spPr>
        <p:txBody>
          <a:bodyPr wrap="square" lIns="91440" tIns="45720" rIns="91440" bIns="45720" rtlCol="0" anchor="t">
            <a:spAutoFit/>
          </a:bodyPr>
          <a:lstStyle/>
          <a:p>
            <a:r>
              <a:rPr lang="en-GB" sz="4800" b="1">
                <a:solidFill>
                  <a:schemeClr val="tx2">
                    <a:lumMod val="50000"/>
                  </a:schemeClr>
                </a:solidFill>
                <a:latin typeface="Montserrat"/>
              </a:rPr>
              <a:t>What do we believe?</a:t>
            </a:r>
            <a:endParaRPr lang="en-US">
              <a:solidFill>
                <a:schemeClr val="tx2">
                  <a:lumMod val="50000"/>
                </a:schemeClr>
              </a:solidFill>
              <a:latin typeface="Montserrat"/>
            </a:endParaRPr>
          </a:p>
        </p:txBody>
      </p:sp>
      <p:sp>
        <p:nvSpPr>
          <p:cNvPr id="4" name="Rectangle 3">
            <a:extLst>
              <a:ext uri="{FF2B5EF4-FFF2-40B4-BE49-F238E27FC236}">
                <a16:creationId xmlns:a16="http://schemas.microsoft.com/office/drawing/2014/main" id="{F7B7A066-00FD-3E4E-A9D3-19889F5F6E04}"/>
              </a:ext>
            </a:extLst>
          </p:cNvPr>
          <p:cNvSpPr/>
          <p:nvPr/>
        </p:nvSpPr>
        <p:spPr>
          <a:xfrm>
            <a:off x="8995718" y="4229698"/>
            <a:ext cx="1841157" cy="2236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5B59326-DC55-6D16-A7D5-8706EA821C52}"/>
              </a:ext>
            </a:extLst>
          </p:cNvPr>
          <p:cNvSpPr txBox="1"/>
          <p:nvPr/>
        </p:nvSpPr>
        <p:spPr>
          <a:xfrm>
            <a:off x="7663007" y="2047874"/>
            <a:ext cx="346536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002060"/>
                </a:solidFill>
                <a:latin typeface="Montserrat"/>
                <a:cs typeface="Calibri"/>
              </a:rPr>
              <a:t>Nothing reduces life chances more than low expectations</a:t>
            </a:r>
          </a:p>
        </p:txBody>
      </p:sp>
      <p:pic>
        <p:nvPicPr>
          <p:cNvPr id="3" name="Picture 4">
            <a:extLst>
              <a:ext uri="{FF2B5EF4-FFF2-40B4-BE49-F238E27FC236}">
                <a16:creationId xmlns:a16="http://schemas.microsoft.com/office/drawing/2014/main" id="{E53E423C-7D99-91B0-4873-BCCB65F7D9B4}"/>
              </a:ext>
            </a:extLst>
          </p:cNvPr>
          <p:cNvPicPr>
            <a:picLocks noChangeAspect="1"/>
          </p:cNvPicPr>
          <p:nvPr/>
        </p:nvPicPr>
        <p:blipFill>
          <a:blip r:embed="rId3"/>
          <a:stretch>
            <a:fillRect/>
          </a:stretch>
        </p:blipFill>
        <p:spPr>
          <a:xfrm>
            <a:off x="128955" y="1322087"/>
            <a:ext cx="1973563" cy="1973563"/>
          </a:xfrm>
          <a:prstGeom prst="rect">
            <a:avLst/>
          </a:prstGeom>
          <a:ln>
            <a:noFill/>
          </a:ln>
          <a:effectLst>
            <a:softEdge rad="112500"/>
          </a:effectLst>
        </p:spPr>
      </p:pic>
      <p:pic>
        <p:nvPicPr>
          <p:cNvPr id="5" name="Picture 5">
            <a:extLst>
              <a:ext uri="{FF2B5EF4-FFF2-40B4-BE49-F238E27FC236}">
                <a16:creationId xmlns:a16="http://schemas.microsoft.com/office/drawing/2014/main" id="{674F9275-AE9D-5AD0-98AE-EF8C85B75B97}"/>
              </a:ext>
            </a:extLst>
          </p:cNvPr>
          <p:cNvPicPr>
            <a:picLocks noChangeAspect="1"/>
          </p:cNvPicPr>
          <p:nvPr/>
        </p:nvPicPr>
        <p:blipFill>
          <a:blip r:embed="rId4"/>
          <a:stretch>
            <a:fillRect/>
          </a:stretch>
        </p:blipFill>
        <p:spPr>
          <a:xfrm>
            <a:off x="1796716" y="2660904"/>
            <a:ext cx="5630778" cy="3160455"/>
          </a:xfrm>
          <a:prstGeom prst="rect">
            <a:avLst/>
          </a:prstGeom>
          <a:ln>
            <a:noFill/>
          </a:ln>
          <a:effectLst>
            <a:softEdge rad="112500"/>
          </a:effectLst>
        </p:spPr>
      </p:pic>
    </p:spTree>
    <p:extLst>
      <p:ext uri="{BB962C8B-B14F-4D97-AF65-F5344CB8AC3E}">
        <p14:creationId xmlns:p14="http://schemas.microsoft.com/office/powerpoint/2010/main" val="967770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C4C9590-AE1A-0E4F-A5F2-74B88951D8E3}"/>
              </a:ext>
            </a:extLst>
          </p:cNvPr>
          <p:cNvSpPr txBox="1"/>
          <p:nvPr/>
        </p:nvSpPr>
        <p:spPr>
          <a:xfrm>
            <a:off x="334172" y="223216"/>
            <a:ext cx="11523653" cy="830997"/>
          </a:xfrm>
          <a:prstGeom prst="rect">
            <a:avLst/>
          </a:prstGeom>
          <a:noFill/>
        </p:spPr>
        <p:txBody>
          <a:bodyPr wrap="square" lIns="91440" tIns="45720" rIns="91440" bIns="45720" rtlCol="0" anchor="t">
            <a:spAutoFit/>
          </a:bodyPr>
          <a:lstStyle/>
          <a:p>
            <a:r>
              <a:rPr lang="en-GB" sz="4800" b="1">
                <a:solidFill>
                  <a:schemeClr val="tx2">
                    <a:lumMod val="50000"/>
                  </a:schemeClr>
                </a:solidFill>
                <a:latin typeface="Montserrat"/>
              </a:rPr>
              <a:t>What do we believe?</a:t>
            </a:r>
            <a:endParaRPr lang="en-US">
              <a:solidFill>
                <a:schemeClr val="tx2">
                  <a:lumMod val="50000"/>
                </a:schemeClr>
              </a:solidFill>
              <a:latin typeface="Montserrat"/>
            </a:endParaRPr>
          </a:p>
        </p:txBody>
      </p:sp>
      <p:sp>
        <p:nvSpPr>
          <p:cNvPr id="2" name="TextBox 1">
            <a:extLst>
              <a:ext uri="{FF2B5EF4-FFF2-40B4-BE49-F238E27FC236}">
                <a16:creationId xmlns:a16="http://schemas.microsoft.com/office/drawing/2014/main" id="{F5B59326-DC55-6D16-A7D5-8706EA821C52}"/>
              </a:ext>
            </a:extLst>
          </p:cNvPr>
          <p:cNvSpPr txBox="1"/>
          <p:nvPr/>
        </p:nvSpPr>
        <p:spPr>
          <a:xfrm>
            <a:off x="8559841" y="1496048"/>
            <a:ext cx="351346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1D2445"/>
                </a:solidFill>
                <a:latin typeface="Montserrat"/>
                <a:cs typeface="Calibri"/>
              </a:rPr>
              <a:t>Nothing reduces a young person's confidence than a lack of belief</a:t>
            </a:r>
            <a:endParaRPr lang="en-US" sz="3200">
              <a:latin typeface="Montserrat"/>
              <a:cs typeface="Calibri" panose="020F0502020204030204"/>
            </a:endParaRPr>
          </a:p>
          <a:p>
            <a:pPr algn="ctr"/>
            <a:endParaRPr lang="en-US" sz="3600">
              <a:solidFill>
                <a:srgbClr val="002060"/>
              </a:solidFill>
              <a:cs typeface="Calibri"/>
            </a:endParaRPr>
          </a:p>
        </p:txBody>
      </p:sp>
    </p:spTree>
    <p:extLst>
      <p:ext uri="{BB962C8B-B14F-4D97-AF65-F5344CB8AC3E}">
        <p14:creationId xmlns:p14="http://schemas.microsoft.com/office/powerpoint/2010/main" val="2934069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07489" y="153681"/>
            <a:ext cx="9575599" cy="830997"/>
          </a:xfrm>
          <a:prstGeom prst="rect">
            <a:avLst/>
          </a:prstGeom>
          <a:solidFill>
            <a:schemeClr val="accent4">
              <a:lumMod val="60000"/>
              <a:lumOff val="40000"/>
            </a:schemeClr>
          </a:solidFill>
        </p:spPr>
        <p:txBody>
          <a:bodyPr wrap="square" lIns="91440" tIns="45720" rIns="91440" bIns="45720" rtlCol="0" anchor="t">
            <a:spAutoFit/>
          </a:bodyPr>
          <a:lstStyle/>
          <a:p>
            <a:r>
              <a:rPr lang="en-GB" sz="4800">
                <a:solidFill>
                  <a:srgbClr val="231E45"/>
                </a:solidFill>
                <a:latin typeface="Montserrat Medium"/>
              </a:rPr>
              <a:t>What can you expect?</a:t>
            </a:r>
            <a:endParaRPr lang="en-US">
              <a:cs typeface="Calibri" panose="020F0502020204030204"/>
            </a:endParaRPr>
          </a:p>
        </p:txBody>
      </p:sp>
      <p:sp>
        <p:nvSpPr>
          <p:cNvPr id="12" name="TextBox 11"/>
          <p:cNvSpPr txBox="1"/>
          <p:nvPr/>
        </p:nvSpPr>
        <p:spPr>
          <a:xfrm>
            <a:off x="209845" y="1534726"/>
            <a:ext cx="9583653" cy="3322641"/>
          </a:xfrm>
          <a:prstGeom prst="rect">
            <a:avLst/>
          </a:prstGeom>
          <a:solidFill>
            <a:schemeClr val="tx2">
              <a:lumMod val="20000"/>
              <a:lumOff val="80000"/>
            </a:schemeClr>
          </a:solidFill>
        </p:spPr>
        <p:txBody>
          <a:bodyPr wrap="square" lIns="91440" tIns="45720" rIns="91440" bIns="45720" rtlCol="0" anchor="t">
            <a:spAutoFit/>
          </a:bodyPr>
          <a:lstStyle/>
          <a:p>
            <a:pPr marL="742950" indent="-742950">
              <a:lnSpc>
                <a:spcPct val="150000"/>
              </a:lnSpc>
              <a:buAutoNum type="arabicPeriod"/>
            </a:pPr>
            <a:r>
              <a:rPr lang="en-US" sz="3600" b="1">
                <a:solidFill>
                  <a:srgbClr val="1D2445"/>
                </a:solidFill>
                <a:latin typeface="Montserrat"/>
                <a:cs typeface="Calibri"/>
              </a:rPr>
              <a:t>A challenging </a:t>
            </a:r>
            <a:r>
              <a:rPr lang="en-US" sz="3600" b="1">
                <a:solidFill>
                  <a:srgbClr val="1D2445"/>
                </a:solidFill>
                <a:latin typeface="Montserrat"/>
                <a:ea typeface="+mn-lt"/>
                <a:cs typeface="+mn-lt"/>
              </a:rPr>
              <a:t>academic curriculum</a:t>
            </a:r>
            <a:endParaRPr lang="en-US" sz="3600">
              <a:solidFill>
                <a:srgbClr val="1D2445"/>
              </a:solidFill>
              <a:latin typeface="Montserrat"/>
              <a:cs typeface="Calibri"/>
            </a:endParaRPr>
          </a:p>
          <a:p>
            <a:pPr marL="742950" indent="-742950">
              <a:lnSpc>
                <a:spcPct val="150000"/>
              </a:lnSpc>
              <a:buAutoNum type="arabicPeriod"/>
            </a:pPr>
            <a:r>
              <a:rPr lang="en-US" sz="3600" b="1">
                <a:solidFill>
                  <a:srgbClr val="1D2445"/>
                </a:solidFill>
                <a:latin typeface="Montserrat"/>
                <a:cs typeface="Calibri"/>
              </a:rPr>
              <a:t>High expectations for students </a:t>
            </a:r>
            <a:endParaRPr lang="en-US" sz="3600">
              <a:solidFill>
                <a:srgbClr val="1D2445"/>
              </a:solidFill>
              <a:latin typeface="Montserrat"/>
              <a:cs typeface="Calibri"/>
            </a:endParaRPr>
          </a:p>
          <a:p>
            <a:pPr marL="742950" indent="-742950">
              <a:lnSpc>
                <a:spcPct val="150000"/>
              </a:lnSpc>
              <a:buAutoNum type="arabicPeriod"/>
            </a:pPr>
            <a:r>
              <a:rPr lang="en-US" sz="3600" b="1">
                <a:solidFill>
                  <a:srgbClr val="1D2445"/>
                </a:solidFill>
                <a:latin typeface="Montserrat"/>
                <a:cs typeface="Calibri"/>
              </a:rPr>
              <a:t>A warm learning environment</a:t>
            </a:r>
            <a:endParaRPr lang="en-US" sz="3600">
              <a:solidFill>
                <a:srgbClr val="1D2445"/>
              </a:solidFill>
              <a:latin typeface="Montserrat"/>
              <a:cs typeface="Calibri"/>
            </a:endParaRPr>
          </a:p>
          <a:p>
            <a:pPr marL="742950" indent="-742950">
              <a:lnSpc>
                <a:spcPct val="150000"/>
              </a:lnSpc>
              <a:buAutoNum type="arabicPeriod"/>
            </a:pPr>
            <a:r>
              <a:rPr lang="en-US" sz="3600" b="1">
                <a:solidFill>
                  <a:srgbClr val="1D2445"/>
                </a:solidFill>
                <a:latin typeface="Montserrat"/>
                <a:ea typeface="+mn-lt"/>
                <a:cs typeface="+mn-lt"/>
              </a:rPr>
              <a:t>Character development</a:t>
            </a:r>
            <a:endParaRPr lang="en-GB">
              <a:latin typeface="Montserrat"/>
            </a:endParaRPr>
          </a:p>
        </p:txBody>
      </p:sp>
    </p:spTree>
    <p:extLst>
      <p:ext uri="{BB962C8B-B14F-4D97-AF65-F5344CB8AC3E}">
        <p14:creationId xmlns:p14="http://schemas.microsoft.com/office/powerpoint/2010/main" val="3767497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0028"/>
          <a:stretch/>
        </p:blipFill>
        <p:spPr>
          <a:xfrm>
            <a:off x="-21771" y="-1344"/>
            <a:ext cx="3332075" cy="6859344"/>
          </a:xfrm>
          <a:prstGeom prst="rect">
            <a:avLst/>
          </a:prstGeom>
        </p:spPr>
      </p:pic>
      <p:sp>
        <p:nvSpPr>
          <p:cNvPr id="10" name="Rectangle 9"/>
          <p:cNvSpPr/>
          <p:nvPr/>
        </p:nvSpPr>
        <p:spPr>
          <a:xfrm>
            <a:off x="0" y="6560288"/>
            <a:ext cx="12191999" cy="301055"/>
          </a:xfrm>
          <a:prstGeom prst="rect">
            <a:avLst/>
          </a:prstGeom>
          <a:solidFill>
            <a:srgbClr val="233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07489" y="153681"/>
            <a:ext cx="11635944" cy="830997"/>
          </a:xfrm>
          <a:prstGeom prst="rect">
            <a:avLst/>
          </a:prstGeom>
          <a:solidFill>
            <a:schemeClr val="accent4">
              <a:lumMod val="60000"/>
              <a:lumOff val="40000"/>
            </a:schemeClr>
          </a:solidFill>
        </p:spPr>
        <p:txBody>
          <a:bodyPr wrap="square" lIns="91440" tIns="45720" rIns="91440" bIns="45720" rtlCol="0" anchor="t">
            <a:spAutoFit/>
          </a:bodyPr>
          <a:lstStyle/>
          <a:p>
            <a:r>
              <a:rPr lang="en-GB" sz="4800">
                <a:solidFill>
                  <a:srgbClr val="231E45"/>
                </a:solidFill>
                <a:latin typeface="Montserrat Medium"/>
              </a:rPr>
              <a:t>Our Leadership Team</a:t>
            </a:r>
            <a:endParaRPr lang="en-US">
              <a:cs typeface="Calibri" panose="020F0502020204030204"/>
            </a:endParaRPr>
          </a:p>
        </p:txBody>
      </p:sp>
      <p:sp>
        <p:nvSpPr>
          <p:cNvPr id="12" name="TextBox 11"/>
          <p:cNvSpPr txBox="1"/>
          <p:nvPr/>
        </p:nvSpPr>
        <p:spPr>
          <a:xfrm>
            <a:off x="209845" y="1175292"/>
            <a:ext cx="11645365" cy="4524315"/>
          </a:xfrm>
          <a:prstGeom prst="rect">
            <a:avLst/>
          </a:prstGeom>
          <a:solidFill>
            <a:schemeClr val="tx2">
              <a:lumMod val="20000"/>
              <a:lumOff val="80000"/>
            </a:schemeClr>
          </a:solidFill>
        </p:spPr>
        <p:txBody>
          <a:bodyPr wrap="square" lIns="91440" tIns="45720" rIns="91440" bIns="45720" rtlCol="0" anchor="t">
            <a:spAutoFit/>
          </a:bodyPr>
          <a:lstStyle/>
          <a:p>
            <a:pPr marL="742950" indent="-742950">
              <a:buFont typeface="Wingdings"/>
              <a:buChar char="Ø"/>
            </a:pPr>
            <a:r>
              <a:rPr lang="en-US" sz="2400" b="1" err="1">
                <a:solidFill>
                  <a:srgbClr val="1D2445"/>
                </a:solidFill>
                <a:latin typeface="Montserrat"/>
                <a:cs typeface="Calibri"/>
              </a:rPr>
              <a:t>Mrs</a:t>
            </a:r>
            <a:r>
              <a:rPr lang="en-US" sz="2400" b="1">
                <a:solidFill>
                  <a:srgbClr val="1D2445"/>
                </a:solidFill>
                <a:latin typeface="Montserrat"/>
                <a:ea typeface="+mn-lt"/>
                <a:cs typeface="+mn-lt"/>
              </a:rPr>
              <a:t> C Edwards – Principal</a:t>
            </a:r>
            <a:endParaRPr lang="en-US" sz="2400">
              <a:solidFill>
                <a:srgbClr val="1D2445"/>
              </a:solidFill>
              <a:latin typeface="Montserrat"/>
              <a:ea typeface="+mn-lt"/>
              <a:cs typeface="+mn-lt"/>
            </a:endParaRPr>
          </a:p>
          <a:p>
            <a:pPr marL="742950" indent="-742950">
              <a:buFont typeface="Wingdings"/>
              <a:buChar char="Ø"/>
            </a:pPr>
            <a:endParaRPr lang="en-US" sz="2400" b="1">
              <a:solidFill>
                <a:srgbClr val="1D2445"/>
              </a:solidFill>
              <a:latin typeface="Montserrat"/>
              <a:ea typeface="Calibri"/>
              <a:cs typeface="Calibri"/>
            </a:endParaRPr>
          </a:p>
          <a:p>
            <a:pPr marL="742950" indent="-742950">
              <a:buFont typeface="Wingdings"/>
              <a:buChar char="Ø"/>
            </a:pPr>
            <a:r>
              <a:rPr lang="en-US" sz="2400" b="1">
                <a:solidFill>
                  <a:srgbClr val="1D2445"/>
                </a:solidFill>
                <a:latin typeface="Montserrat"/>
                <a:cs typeface="Calibri"/>
              </a:rPr>
              <a:t>Miss B Lyall – Vice Principal Pastoral</a:t>
            </a:r>
            <a:endParaRPr lang="en-US" sz="2400" b="1">
              <a:solidFill>
                <a:srgbClr val="1D2445"/>
              </a:solidFill>
              <a:latin typeface="Montserrat"/>
              <a:ea typeface="Calibri"/>
              <a:cs typeface="Calibri"/>
            </a:endParaRPr>
          </a:p>
          <a:p>
            <a:pPr marL="742950" indent="-742950">
              <a:buFont typeface="Wingdings"/>
              <a:buChar char="Ø"/>
            </a:pPr>
            <a:endParaRPr lang="en-US" sz="2400" b="1">
              <a:solidFill>
                <a:srgbClr val="1D2445"/>
              </a:solidFill>
              <a:latin typeface="Montserrat"/>
              <a:cs typeface="Calibri"/>
            </a:endParaRPr>
          </a:p>
          <a:p>
            <a:pPr marL="742950" indent="-742950">
              <a:buFont typeface="Wingdings"/>
              <a:buChar char="Ø"/>
            </a:pPr>
            <a:r>
              <a:rPr lang="en-US" sz="2400" b="1" err="1">
                <a:solidFill>
                  <a:srgbClr val="1D2445"/>
                </a:solidFill>
                <a:latin typeface="Montserrat"/>
                <a:cs typeface="Calibri"/>
              </a:rPr>
              <a:t>Mr</a:t>
            </a:r>
            <a:r>
              <a:rPr lang="en-US" sz="2400" b="1">
                <a:solidFill>
                  <a:srgbClr val="1D2445"/>
                </a:solidFill>
                <a:latin typeface="Montserrat"/>
                <a:cs typeface="Calibri"/>
              </a:rPr>
              <a:t> F Forder - Vice Principal Academic</a:t>
            </a:r>
            <a:endParaRPr lang="en-US" sz="2400" b="1">
              <a:solidFill>
                <a:srgbClr val="1D2445"/>
              </a:solidFill>
              <a:latin typeface="Montserrat"/>
              <a:ea typeface="Calibri"/>
              <a:cs typeface="Calibri"/>
            </a:endParaRPr>
          </a:p>
          <a:p>
            <a:pPr marL="742950" indent="-742950">
              <a:buFont typeface="Wingdings"/>
              <a:buChar char="Ø"/>
            </a:pPr>
            <a:endParaRPr lang="en-US" sz="2400" b="1">
              <a:solidFill>
                <a:srgbClr val="1D2445"/>
              </a:solidFill>
              <a:latin typeface="Montserrat"/>
              <a:cs typeface="Calibri"/>
            </a:endParaRPr>
          </a:p>
          <a:p>
            <a:pPr marL="742950" indent="-742950">
              <a:buFont typeface="Wingdings"/>
              <a:buChar char="Ø"/>
            </a:pPr>
            <a:r>
              <a:rPr lang="en-US" sz="2400" b="1" err="1">
                <a:solidFill>
                  <a:srgbClr val="1D2445"/>
                </a:solidFill>
                <a:latin typeface="Montserrat"/>
                <a:cs typeface="Calibri"/>
              </a:rPr>
              <a:t>Mrs</a:t>
            </a:r>
            <a:r>
              <a:rPr lang="en-US" sz="2400" b="1">
                <a:solidFill>
                  <a:srgbClr val="1D2445"/>
                </a:solidFill>
                <a:latin typeface="Montserrat"/>
                <a:cs typeface="Calibri"/>
              </a:rPr>
              <a:t> S Walkley – Assistant Principal Inclusion</a:t>
            </a:r>
          </a:p>
          <a:p>
            <a:pPr marL="742950" indent="-742950">
              <a:buFont typeface="Wingdings"/>
              <a:buChar char="Ø"/>
            </a:pPr>
            <a:endParaRPr lang="en-US" sz="2400" b="1">
              <a:solidFill>
                <a:srgbClr val="1D2445"/>
              </a:solidFill>
              <a:latin typeface="Montserrat"/>
              <a:cs typeface="Calibri"/>
            </a:endParaRPr>
          </a:p>
          <a:p>
            <a:pPr marL="742950" indent="-742950">
              <a:buFont typeface="Wingdings"/>
              <a:buChar char="Ø"/>
            </a:pPr>
            <a:r>
              <a:rPr lang="en-US" sz="2400" b="1" err="1">
                <a:solidFill>
                  <a:srgbClr val="1D2445"/>
                </a:solidFill>
                <a:latin typeface="Montserrat"/>
                <a:ea typeface="Calibri"/>
                <a:cs typeface="Calibri"/>
              </a:rPr>
              <a:t>Mr</a:t>
            </a:r>
            <a:r>
              <a:rPr lang="en-US" sz="2400" b="1">
                <a:solidFill>
                  <a:srgbClr val="1D2445"/>
                </a:solidFill>
                <a:latin typeface="Montserrat"/>
                <a:ea typeface="Calibri"/>
                <a:cs typeface="Calibri"/>
              </a:rPr>
              <a:t> M Cartwright - Associate Assistant Principal Personal Development</a:t>
            </a:r>
          </a:p>
          <a:p>
            <a:pPr marL="742950" indent="-742950">
              <a:buFont typeface="Wingdings"/>
              <a:buChar char="Ø"/>
            </a:pPr>
            <a:endParaRPr lang="en-US" sz="2400" b="1">
              <a:solidFill>
                <a:srgbClr val="1D2445"/>
              </a:solidFill>
              <a:latin typeface="Montserrat"/>
              <a:ea typeface="Calibri"/>
              <a:cs typeface="Calibri"/>
            </a:endParaRPr>
          </a:p>
          <a:p>
            <a:pPr marL="742950" indent="-742950">
              <a:buFont typeface="Wingdings"/>
              <a:buChar char="Ø"/>
            </a:pPr>
            <a:r>
              <a:rPr lang="en-US" sz="2400" b="1" err="1">
                <a:solidFill>
                  <a:srgbClr val="1D2445"/>
                </a:solidFill>
                <a:latin typeface="Montserrat"/>
                <a:ea typeface="Calibri"/>
                <a:cs typeface="Calibri"/>
              </a:rPr>
              <a:t>Mr</a:t>
            </a:r>
            <a:r>
              <a:rPr lang="en-US" sz="2400" b="1">
                <a:solidFill>
                  <a:srgbClr val="1D2445"/>
                </a:solidFill>
                <a:latin typeface="Montserrat"/>
                <a:ea typeface="Calibri"/>
                <a:cs typeface="Calibri"/>
              </a:rPr>
              <a:t> C Day - Associate Assistant Principal Raising Attainment</a:t>
            </a:r>
          </a:p>
        </p:txBody>
      </p:sp>
    </p:spTree>
    <p:extLst>
      <p:ext uri="{BB962C8B-B14F-4D97-AF65-F5344CB8AC3E}">
        <p14:creationId xmlns:p14="http://schemas.microsoft.com/office/powerpoint/2010/main" val="3137541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7887a83-86e2-4e7c-8e4c-4b0c5c265328">
      <Terms xmlns="http://schemas.microsoft.com/office/infopath/2007/PartnerControls"/>
    </lcf76f155ced4ddcb4097134ff3c332f>
    <TaxCatchAll xmlns="55269855-93cc-4392-af54-7b2e5eef56c0" xsi:nil="true"/>
    <SharedWithUsers xmlns="55269855-93cc-4392-af54-7b2e5eef56c0">
      <UserInfo>
        <DisplayName>C.Edwards</DisplayName>
        <AccountId>20</AccountId>
        <AccountType/>
      </UserInfo>
      <UserInfo>
        <DisplayName>Samantha Walkley</DisplayName>
        <AccountId>592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281FFF61EB4A4180FE976EB6A0B6E1" ma:contentTypeVersion="17" ma:contentTypeDescription="Create a new document." ma:contentTypeScope="" ma:versionID="e498649f13d0bbfee1304908302d1390">
  <xsd:schema xmlns:xsd="http://www.w3.org/2001/XMLSchema" xmlns:xs="http://www.w3.org/2001/XMLSchema" xmlns:p="http://schemas.microsoft.com/office/2006/metadata/properties" xmlns:ns2="e7887a83-86e2-4e7c-8e4c-4b0c5c265328" xmlns:ns3="55269855-93cc-4392-af54-7b2e5eef56c0" targetNamespace="http://schemas.microsoft.com/office/2006/metadata/properties" ma:root="true" ma:fieldsID="ea7f645c0ec0f6f28d903014bb3fca45" ns2:_="" ns3:_="">
    <xsd:import namespace="e7887a83-86e2-4e7c-8e4c-4b0c5c265328"/>
    <xsd:import namespace="55269855-93cc-4392-af54-7b2e5eef5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887a83-86e2-4e7c-8e4c-4b0c5c2653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46dcdf8-7a79-49d3-b65a-4ec6d3b637a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269855-93cc-4392-af54-7b2e5eef56c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9f409f9-ce2a-4232-b136-ace6a2072c51}" ma:internalName="TaxCatchAll" ma:showField="CatchAllData" ma:web="55269855-93cc-4392-af54-7b2e5eef56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86C25C-06E0-4B0D-B033-68F750276360}">
  <ds:schemaRefs>
    <ds:schemaRef ds:uri="55269855-93cc-4392-af54-7b2e5eef56c0"/>
    <ds:schemaRef ds:uri="e7887a83-86e2-4e7c-8e4c-4b0c5c2653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152F64F-E8FD-40F1-9C26-9C025169DFB3}">
  <ds:schemaRefs>
    <ds:schemaRef ds:uri="55269855-93cc-4392-af54-7b2e5eef56c0"/>
    <ds:schemaRef ds:uri="e7887a83-86e2-4e7c-8e4c-4b0c5c2653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A4545E-0D9F-46D4-98D0-A4E287340B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4382</Words>
  <Application>Microsoft Office PowerPoint</Application>
  <PresentationFormat>Widescreen</PresentationFormat>
  <Paragraphs>367</Paragraphs>
  <Slides>37</Slides>
  <Notes>33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Aptos</vt:lpstr>
      <vt:lpstr>Arial</vt:lpstr>
      <vt:lpstr>Arial,Sans-Serif</vt:lpstr>
      <vt:lpstr>Bradley Hand ITC</vt:lpstr>
      <vt:lpstr>Calibri</vt:lpstr>
      <vt:lpstr>Calibri Light</vt:lpstr>
      <vt:lpstr>Helvetica Neue Light</vt:lpstr>
      <vt:lpstr>Helvetica Neue Medium</vt:lpstr>
      <vt:lpstr>Montserrat</vt:lpstr>
      <vt:lpstr>Montserrat </vt:lpstr>
      <vt:lpstr>Montserrat ExtraLight</vt:lpstr>
      <vt:lpstr>Montserrat Medium</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Stalker</dc:creator>
  <cp:lastModifiedBy>Clair Edwards</cp:lastModifiedBy>
  <cp:revision>3</cp:revision>
  <cp:lastPrinted>2024-06-24T14:21:17Z</cp:lastPrinted>
  <dcterms:created xsi:type="dcterms:W3CDTF">2020-08-27T10:06:17Z</dcterms:created>
  <dcterms:modified xsi:type="dcterms:W3CDTF">2024-06-26T07:17:34Z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0x01010002281FFF61EB4A4180FE976EB6A0B6E1</vt:lpwstr>
  </property>
  <property fmtid="{D5CDD505-2E9C-101B-9397-08002B2CF9AE}" pid="3" name="MediaServiceImageTags">
    <vt:lpwstr/>
  </property>
</Properties>
</file>