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3" r:id="rId5"/>
  </p:sldMasterIdLst>
  <p:notesMasterIdLst>
    <p:notesMasterId r:id="rId12"/>
  </p:notesMasterIdLst>
  <p:sldIdLst>
    <p:sldId id="262" r:id="rId6"/>
    <p:sldId id="260" r:id="rId7"/>
    <p:sldId id="1434" r:id="rId8"/>
    <p:sldId id="1435" r:id="rId9"/>
    <p:sldId id="1436" r:id="rId10"/>
    <p:sldId id="143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E806AF-52AA-48CE-A75A-3A96F8A309FD}" v="16" dt="2024-03-22T12:38:54.7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114" d="100"/>
          <a:sy n="114" d="100"/>
        </p:scale>
        <p:origin x="18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rham" userId="2455d41c-ca3f-42e2-ad16-18532ad3fba8" providerId="ADAL" clId="{60E806AF-52AA-48CE-A75A-3A96F8A309FD}"/>
    <pc:docChg chg="custSel modSld">
      <pc:chgData name="Sarah Gorham" userId="2455d41c-ca3f-42e2-ad16-18532ad3fba8" providerId="ADAL" clId="{60E806AF-52AA-48CE-A75A-3A96F8A309FD}" dt="2024-03-22T12:38:54.785" v="16" actId="20577"/>
      <pc:docMkLst>
        <pc:docMk/>
      </pc:docMkLst>
      <pc:sldChg chg="modSp">
        <pc:chgData name="Sarah Gorham" userId="2455d41c-ca3f-42e2-ad16-18532ad3fba8" providerId="ADAL" clId="{60E806AF-52AA-48CE-A75A-3A96F8A309FD}" dt="2024-03-22T12:35:21.272" v="9" actId="20577"/>
        <pc:sldMkLst>
          <pc:docMk/>
          <pc:sldMk cId="2009614437" sldId="260"/>
        </pc:sldMkLst>
        <pc:spChg chg="mod">
          <ac:chgData name="Sarah Gorham" userId="2455d41c-ca3f-42e2-ad16-18532ad3fba8" providerId="ADAL" clId="{60E806AF-52AA-48CE-A75A-3A96F8A309FD}" dt="2024-03-22T12:35:21.272" v="9" actId="20577"/>
          <ac:spMkLst>
            <pc:docMk/>
            <pc:sldMk cId="2009614437" sldId="260"/>
            <ac:spMk id="4" creationId="{F4CC457D-FD92-EE77-321D-A862717BD6DE}"/>
          </ac:spMkLst>
        </pc:spChg>
      </pc:sldChg>
      <pc:sldChg chg="modSp mod">
        <pc:chgData name="Sarah Gorham" userId="2455d41c-ca3f-42e2-ad16-18532ad3fba8" providerId="ADAL" clId="{60E806AF-52AA-48CE-A75A-3A96F8A309FD}" dt="2024-03-22T12:37:38.821" v="13" actId="20577"/>
        <pc:sldMkLst>
          <pc:docMk/>
          <pc:sldMk cId="3309004833" sldId="1436"/>
        </pc:sldMkLst>
        <pc:spChg chg="mod">
          <ac:chgData name="Sarah Gorham" userId="2455d41c-ca3f-42e2-ad16-18532ad3fba8" providerId="ADAL" clId="{60E806AF-52AA-48CE-A75A-3A96F8A309FD}" dt="2024-03-22T12:37:38.821" v="13" actId="20577"/>
          <ac:spMkLst>
            <pc:docMk/>
            <pc:sldMk cId="3309004833" sldId="1436"/>
            <ac:spMk id="110" creationId="{00000000-0000-0000-0000-000000000000}"/>
          </ac:spMkLst>
        </pc:spChg>
      </pc:sldChg>
      <pc:sldChg chg="modSp">
        <pc:chgData name="Sarah Gorham" userId="2455d41c-ca3f-42e2-ad16-18532ad3fba8" providerId="ADAL" clId="{60E806AF-52AA-48CE-A75A-3A96F8A309FD}" dt="2024-03-22T12:38:54.785" v="16" actId="20577"/>
        <pc:sldMkLst>
          <pc:docMk/>
          <pc:sldMk cId="1173022754" sldId="1438"/>
        </pc:sldMkLst>
        <pc:spChg chg="mod">
          <ac:chgData name="Sarah Gorham" userId="2455d41c-ca3f-42e2-ad16-18532ad3fba8" providerId="ADAL" clId="{60E806AF-52AA-48CE-A75A-3A96F8A309FD}" dt="2024-03-22T12:38:54.785" v="16" actId="20577"/>
          <ac:spMkLst>
            <pc:docMk/>
            <pc:sldMk cId="1173022754" sldId="1438"/>
            <ac:spMk id="110"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3DB110-D1D5-4D55-97AA-95FA60D7B158}" type="datetimeFigureOut">
              <a:t>3/22/2024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AF7AB3-550C-4668-B8C9-B93CC86F477C}" type="slidenum">
              <a:t>‹#›</a:t>
            </a:fld>
            <a:endParaRPr lang="en-US"/>
          </a:p>
        </p:txBody>
      </p:sp>
    </p:spTree>
    <p:extLst>
      <p:ext uri="{BB962C8B-B14F-4D97-AF65-F5344CB8AC3E}">
        <p14:creationId xmlns:p14="http://schemas.microsoft.com/office/powerpoint/2010/main" val="2797794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E069421-2B0C-4543-96D7-DE64F7F314EF}"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67851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e250663405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e250663405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0</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e250663405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e250663405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0</a:t>
            </a:r>
            <a:endParaRPr/>
          </a:p>
        </p:txBody>
      </p:sp>
    </p:spTree>
    <p:extLst>
      <p:ext uri="{BB962C8B-B14F-4D97-AF65-F5344CB8AC3E}">
        <p14:creationId xmlns:p14="http://schemas.microsoft.com/office/powerpoint/2010/main" val="18324867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e250663405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e250663405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0</a:t>
            </a:r>
            <a:endParaRPr/>
          </a:p>
        </p:txBody>
      </p:sp>
    </p:spTree>
    <p:extLst>
      <p:ext uri="{BB962C8B-B14F-4D97-AF65-F5344CB8AC3E}">
        <p14:creationId xmlns:p14="http://schemas.microsoft.com/office/powerpoint/2010/main" val="16004174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e250663405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e250663405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0</a:t>
            </a:r>
            <a:endParaRPr/>
          </a:p>
        </p:txBody>
      </p:sp>
    </p:spTree>
    <p:extLst>
      <p:ext uri="{BB962C8B-B14F-4D97-AF65-F5344CB8AC3E}">
        <p14:creationId xmlns:p14="http://schemas.microsoft.com/office/powerpoint/2010/main" val="2844803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3/22/2024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3/22/2024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3/22/2024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3/22/2024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3/22/2024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rm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326917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3/22/2024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3/22/2024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3/22/2024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3/22/2024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3/22/2024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3/22/2024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6.jpe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3.xml"/><Relationship Id="rId5" Type="http://schemas.openxmlformats.org/officeDocument/2006/relationships/image" Target="../media/image7.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3.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3.xml"/><Relationship Id="rId6" Type="http://schemas.openxmlformats.org/officeDocument/2006/relationships/image" Target="../media/image11.jpeg"/><Relationship Id="rId5" Type="http://schemas.openxmlformats.org/officeDocument/2006/relationships/image" Target="../media/image10.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3.xml"/><Relationship Id="rId5" Type="http://schemas.openxmlformats.org/officeDocument/2006/relationships/image" Target="../media/image5.png"/><Relationship Id="rId4" Type="http://schemas.openxmlformats.org/officeDocument/2006/relationships/hyperlink" Target="mailto:swalkley@whitelandsacademy.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D2445"/>
        </a:solidFill>
        <a:effectLst/>
      </p:bgPr>
    </p:bg>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1" b="10471"/>
          <a:stretch/>
        </p:blipFill>
        <p:spPr>
          <a:xfrm flipH="1">
            <a:off x="916889" y="0"/>
            <a:ext cx="11275111" cy="6868633"/>
          </a:xfrm>
          <a:prstGeom prst="rect">
            <a:avLst/>
          </a:prstGeom>
        </p:spPr>
      </p:pic>
      <p:pic>
        <p:nvPicPr>
          <p:cNvPr id="7" name="TWHF Logo">
            <a:extLst>
              <a:ext uri="{FF2B5EF4-FFF2-40B4-BE49-F238E27FC236}">
                <a16:creationId xmlns:a16="http://schemas.microsoft.com/office/drawing/2014/main" id="{318EF546-AF81-AA45-AB7B-6DB230F6C255}"/>
              </a:ext>
            </a:extLst>
          </p:cNvPr>
          <p:cNvPicPr>
            <a:picLocks noChangeAspect="1"/>
          </p:cNvPicPr>
          <p:nvPr/>
        </p:nvPicPr>
        <p:blipFill>
          <a:blip r:embed="rId3"/>
          <a:stretch>
            <a:fillRect/>
          </a:stretch>
        </p:blipFill>
        <p:spPr>
          <a:xfrm>
            <a:off x="8988621" y="5687071"/>
            <a:ext cx="2459736" cy="831238"/>
          </a:xfrm>
          <a:prstGeom prst="rect">
            <a:avLst/>
          </a:prstGeom>
        </p:spPr>
      </p:pic>
      <p:sp>
        <p:nvSpPr>
          <p:cNvPr id="8" name="TextBox 7"/>
          <p:cNvSpPr txBox="1"/>
          <p:nvPr/>
        </p:nvSpPr>
        <p:spPr>
          <a:xfrm>
            <a:off x="328781" y="2382364"/>
            <a:ext cx="4881989" cy="3354765"/>
          </a:xfrm>
          <a:prstGeom prst="rect">
            <a:avLst/>
          </a:prstGeom>
          <a:noFill/>
        </p:spPr>
        <p:txBody>
          <a:bodyPr wrap="square" lIns="91440" tIns="45720" rIns="91440" bIns="45720" rtlCol="0" anchor="t">
            <a:spAutoFit/>
          </a:bodyPr>
          <a:lstStyle/>
          <a:p>
            <a:pPr algn="ctr">
              <a:defRPr/>
            </a:pPr>
            <a:r>
              <a:rPr lang="en-GB" sz="6600" b="1" dirty="0">
                <a:solidFill>
                  <a:schemeClr val="accent4">
                    <a:lumMod val="60000"/>
                    <a:lumOff val="40000"/>
                  </a:schemeClr>
                </a:solidFill>
                <a:latin typeface="Montserrat ExtraLight"/>
              </a:rPr>
              <a:t>Parent Friday Five</a:t>
            </a:r>
          </a:p>
          <a:p>
            <a:pPr algn="ctr">
              <a:defRPr/>
            </a:pPr>
            <a:endParaRPr lang="en-GB" sz="4800" b="1">
              <a:solidFill>
                <a:schemeClr val="bg1"/>
              </a:solidFill>
              <a:latin typeface="Montserrat ExtraLight"/>
            </a:endParaRPr>
          </a:p>
          <a:p>
            <a:pPr algn="ctr">
              <a:defRPr/>
            </a:pPr>
            <a:r>
              <a:rPr lang="en-GB" sz="3200" b="1" dirty="0">
                <a:solidFill>
                  <a:schemeClr val="bg1"/>
                </a:solidFill>
                <a:latin typeface="Montserrat ExtraLight"/>
              </a:rPr>
              <a:t>Friday 22nd March</a:t>
            </a:r>
            <a:endParaRPr lang="en-GB" sz="3200" b="1" dirty="0">
              <a:solidFill>
                <a:schemeClr val="bg1"/>
              </a:solidFill>
              <a:latin typeface="Montserrat ExtraLight" panose="00000300000000000000" pitchFamily="50" charset="0"/>
            </a:endParaRPr>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59013" y="714649"/>
            <a:ext cx="4820899" cy="1419258"/>
          </a:xfrm>
          <a:prstGeom prst="rect">
            <a:avLst/>
          </a:prstGeom>
        </p:spPr>
      </p:pic>
      <p:sp>
        <p:nvSpPr>
          <p:cNvPr id="10" name="Proud To Be Part Of">
            <a:extLst>
              <a:ext uri="{FF2B5EF4-FFF2-40B4-BE49-F238E27FC236}">
                <a16:creationId xmlns:a16="http://schemas.microsoft.com/office/drawing/2014/main" id="{5E8EBEFE-FA9E-4D8B-8535-4719CA3DA316}"/>
              </a:ext>
            </a:extLst>
          </p:cNvPr>
          <p:cNvSpPr txBox="1">
            <a:spLocks/>
          </p:cNvSpPr>
          <p:nvPr/>
        </p:nvSpPr>
        <p:spPr>
          <a:xfrm>
            <a:off x="1446137" y="4797905"/>
            <a:ext cx="2930583" cy="416682"/>
          </a:xfrm>
          <a:prstGeom prst="rect">
            <a:avLst/>
          </a:prstGeom>
        </p:spPr>
        <p:txBody>
          <a:bodyPr spcFirstLastPara="1" vert="horz" wrap="square" lIns="0" tIns="0" rIns="0" bIns="0"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50000"/>
              </a:lnSpc>
              <a:spcBef>
                <a:spcPts val="0"/>
              </a:spcBef>
              <a:defRPr/>
            </a:pPr>
            <a:r>
              <a:rPr lang="en-GB" sz="1400">
                <a:solidFill>
                  <a:prstClr val="white"/>
                </a:solidFill>
                <a:latin typeface="Helvetica Neue Light"/>
                <a:ea typeface="Helvetica Neue Light" panose="02000403000000020004" pitchFamily="2" charset="0"/>
                <a:cs typeface="Helvetica Neue Medium" panose="02000503000000020004" pitchFamily="2" charset="0"/>
              </a:rPr>
              <a:t>Communication update for parents</a:t>
            </a:r>
            <a:endParaRPr kumimoji="0" lang="en-GB" sz="4000" b="0" i="0" u="none" strike="noStrike" kern="1200" cap="none" spc="0" normalizeH="0" baseline="0" noProof="0">
              <a:ln>
                <a:noFill/>
              </a:ln>
              <a:solidFill>
                <a:prstClr val="white"/>
              </a:solidFill>
              <a:effectLst/>
              <a:uLnTx/>
              <a:uFillTx/>
              <a:latin typeface="Helvetica Neue Light"/>
              <a:ea typeface="Helvetica Neue Light" panose="02000403000000020004" pitchFamily="2" charset="0"/>
              <a:cs typeface="Helvetica Neue Medium" panose="02000503000000020004" pitchFamily="2" charset="0"/>
            </a:endParaRPr>
          </a:p>
        </p:txBody>
      </p:sp>
    </p:spTree>
    <p:extLst>
      <p:ext uri="{BB962C8B-B14F-4D97-AF65-F5344CB8AC3E}">
        <p14:creationId xmlns:p14="http://schemas.microsoft.com/office/powerpoint/2010/main" val="1358926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l="40028"/>
          <a:stretch/>
        </p:blipFill>
        <p:spPr>
          <a:xfrm>
            <a:off x="-21771" y="-1344"/>
            <a:ext cx="3332075" cy="6859344"/>
          </a:xfrm>
          <a:prstGeom prst="rect">
            <a:avLst/>
          </a:prstGeom>
        </p:spPr>
      </p:pic>
      <p:sp>
        <p:nvSpPr>
          <p:cNvPr id="10" name="Rectangle 9"/>
          <p:cNvSpPr/>
          <p:nvPr/>
        </p:nvSpPr>
        <p:spPr>
          <a:xfrm>
            <a:off x="0" y="6560288"/>
            <a:ext cx="12191999" cy="301055"/>
          </a:xfrm>
          <a:prstGeom prst="rect">
            <a:avLst/>
          </a:prstGeom>
          <a:solidFill>
            <a:srgbClr val="2335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xtBox 10"/>
          <p:cNvSpPr txBox="1"/>
          <p:nvPr/>
        </p:nvSpPr>
        <p:spPr>
          <a:xfrm>
            <a:off x="207489" y="153681"/>
            <a:ext cx="8921611" cy="830997"/>
          </a:xfrm>
          <a:prstGeom prst="rect">
            <a:avLst/>
          </a:prstGeom>
          <a:solidFill>
            <a:schemeClr val="accent4">
              <a:lumMod val="60000"/>
              <a:lumOff val="40000"/>
            </a:schemeClr>
          </a:solidFill>
        </p:spPr>
        <p:txBody>
          <a:bodyPr wrap="square" lIns="91440" tIns="45720" rIns="91440" bIns="45720" rtlCol="0" anchor="t">
            <a:spAutoFit/>
          </a:bodyPr>
          <a:lstStyle/>
          <a:p>
            <a:pPr>
              <a:defRPr/>
            </a:pPr>
            <a:r>
              <a:rPr lang="en-GB" sz="4800" b="1">
                <a:solidFill>
                  <a:srgbClr val="231E45"/>
                </a:solidFill>
                <a:latin typeface="Montserrat Medium"/>
                <a:cs typeface="Calibri" panose="020F0502020204030204"/>
              </a:rPr>
              <a:t>Upcoming Dates</a:t>
            </a:r>
            <a:endParaRPr lang="en-GB" sz="4800" b="1" i="0" u="none" strike="noStrike" kern="1200" cap="none" spc="0" normalizeH="0" baseline="0" noProof="0">
              <a:ln>
                <a:noFill/>
              </a:ln>
              <a:solidFill>
                <a:srgbClr val="231E45"/>
              </a:solidFill>
              <a:effectLst/>
              <a:uLnTx/>
              <a:uFillTx/>
              <a:latin typeface="Montserrat Medium"/>
              <a:cs typeface="Calibri" panose="020F0502020204030204"/>
            </a:endParaRPr>
          </a:p>
        </p:txBody>
      </p:sp>
      <p:pic>
        <p:nvPicPr>
          <p:cNvPr id="7" name="Picture 6">
            <a:extLst>
              <a:ext uri="{FF2B5EF4-FFF2-40B4-BE49-F238E27FC236}">
                <a16:creationId xmlns:a16="http://schemas.microsoft.com/office/drawing/2014/main" id="{40A9BC69-A02D-4780-8B0B-51BB3A3594C5}"/>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r="46081" b="10150"/>
          <a:stretch/>
        </p:blipFill>
        <p:spPr>
          <a:xfrm>
            <a:off x="9328681" y="365083"/>
            <a:ext cx="2866864" cy="6305976"/>
          </a:xfrm>
          <a:prstGeom prst="rect">
            <a:avLst/>
          </a:prstGeom>
        </p:spPr>
      </p:pic>
      <p:sp>
        <p:nvSpPr>
          <p:cNvPr id="4" name="Google Shape;110;p27">
            <a:extLst>
              <a:ext uri="{FF2B5EF4-FFF2-40B4-BE49-F238E27FC236}">
                <a16:creationId xmlns:a16="http://schemas.microsoft.com/office/drawing/2014/main" id="{F4CC457D-FD92-EE77-321D-A862717BD6DE}"/>
              </a:ext>
            </a:extLst>
          </p:cNvPr>
          <p:cNvSpPr txBox="1">
            <a:spLocks/>
          </p:cNvSpPr>
          <p:nvPr/>
        </p:nvSpPr>
        <p:spPr>
          <a:xfrm>
            <a:off x="205774" y="1079002"/>
            <a:ext cx="9736652" cy="5405263"/>
          </a:xfrm>
          <a:prstGeom prst="rect">
            <a:avLst/>
          </a:prstGeom>
          <a:solidFill>
            <a:schemeClr val="tx2">
              <a:lumMod val="20000"/>
              <a:lumOff val="80000"/>
            </a:schemeClr>
          </a:solidFill>
        </p:spPr>
        <p:txBody>
          <a:bodyPr spcFirstLastPara="1" vert="horz" wrap="square" lIns="121900" tIns="121900" rIns="121900" bIns="121900" rtlCol="0" anchor="t"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dirty="0">
              <a:ea typeface="Calibri"/>
              <a:cs typeface="Calibri"/>
            </a:endParaRPr>
          </a:p>
          <a:p>
            <a:pPr marL="0" indent="0">
              <a:buNone/>
            </a:pPr>
            <a:r>
              <a:rPr lang="en-GB" dirty="0">
                <a:ea typeface="Calibri"/>
                <a:cs typeface="Calibri"/>
              </a:rPr>
              <a:t>Thursday 28th March: End of Term, 12:50pm</a:t>
            </a:r>
          </a:p>
          <a:p>
            <a:pPr marL="0" indent="0">
              <a:buNone/>
            </a:pPr>
            <a:endParaRPr lang="en-GB" dirty="0">
              <a:ea typeface="Calibri"/>
              <a:cs typeface="Calibri"/>
            </a:endParaRPr>
          </a:p>
          <a:p>
            <a:pPr marL="0" indent="0">
              <a:buNone/>
            </a:pPr>
            <a:r>
              <a:rPr lang="en-GB" dirty="0">
                <a:ea typeface="Calibri"/>
                <a:cs typeface="Calibri"/>
              </a:rPr>
              <a:t>Monday 15th April: Term 5 starts at 8:30am</a:t>
            </a:r>
            <a:endParaRPr lang="en-GB" dirty="0"/>
          </a:p>
          <a:p>
            <a:pPr marL="0" indent="0">
              <a:buNone/>
            </a:pPr>
            <a:endParaRPr lang="en-GB" dirty="0">
              <a:ea typeface="Calibri"/>
              <a:cs typeface="Calibri"/>
            </a:endParaRPr>
          </a:p>
          <a:p>
            <a:pPr marL="0" indent="0">
              <a:buNone/>
            </a:pPr>
            <a:r>
              <a:rPr lang="en-GB" dirty="0">
                <a:ea typeface="Calibri"/>
                <a:cs typeface="Calibri"/>
              </a:rPr>
              <a:t>Thursday 24th April: Year 10 mock exams begin</a:t>
            </a:r>
          </a:p>
          <a:p>
            <a:pPr marL="0" indent="0">
              <a:buNone/>
            </a:pPr>
            <a:endParaRPr lang="en-GB" dirty="0">
              <a:ea typeface="Calibri"/>
              <a:cs typeface="Calibri"/>
            </a:endParaRPr>
          </a:p>
          <a:p>
            <a:pPr marL="0" indent="0">
              <a:buNone/>
            </a:pPr>
            <a:r>
              <a:rPr lang="en-GB" dirty="0">
                <a:ea typeface="Calibri"/>
                <a:cs typeface="Calibri"/>
              </a:rPr>
              <a:t>Monday 6th May – school closed, Bank Holiday</a:t>
            </a:r>
          </a:p>
          <a:p>
            <a:pPr marL="0" indent="0">
              <a:buNone/>
            </a:pPr>
            <a:endParaRPr lang="en-GB" dirty="0">
              <a:ea typeface="Calibri"/>
              <a:cs typeface="Calibri"/>
            </a:endParaRPr>
          </a:p>
          <a:p>
            <a:pPr marL="0" indent="0">
              <a:buNone/>
            </a:pPr>
            <a:r>
              <a:rPr lang="en-GB" dirty="0">
                <a:ea typeface="Calibri"/>
                <a:cs typeface="Calibri"/>
              </a:rPr>
              <a:t>14th, 21st, 22nd May – Years 7 &amp; 10 Parents' Evenings</a:t>
            </a:r>
          </a:p>
        </p:txBody>
      </p:sp>
      <p:pic>
        <p:nvPicPr>
          <p:cNvPr id="2" name="Picture 1" descr="Hand holds a pen and draws a circle on calendar. Calendar icon. Deadline,  mark dates, schedule, important dates, reminder time. Schedule of events on  day, week, month and year. Time management Stock">
            <a:extLst>
              <a:ext uri="{FF2B5EF4-FFF2-40B4-BE49-F238E27FC236}">
                <a16:creationId xmlns:a16="http://schemas.microsoft.com/office/drawing/2014/main" id="{E687D191-602F-DD2D-1384-C2D0700E0438}"/>
              </a:ext>
            </a:extLst>
          </p:cNvPr>
          <p:cNvPicPr>
            <a:picLocks noChangeAspect="1"/>
          </p:cNvPicPr>
          <p:nvPr/>
        </p:nvPicPr>
        <p:blipFill rotWithShape="1">
          <a:blip r:embed="rId5"/>
          <a:srcRect l="12658" r="12236" b="633"/>
          <a:stretch/>
        </p:blipFill>
        <p:spPr>
          <a:xfrm>
            <a:off x="8441704" y="2347636"/>
            <a:ext cx="3369818" cy="2957869"/>
          </a:xfrm>
          <a:prstGeom prst="rect">
            <a:avLst/>
          </a:prstGeom>
        </p:spPr>
      </p:pic>
    </p:spTree>
    <p:extLst>
      <p:ext uri="{BB962C8B-B14F-4D97-AF65-F5344CB8AC3E}">
        <p14:creationId xmlns:p14="http://schemas.microsoft.com/office/powerpoint/2010/main" val="2009614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10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fade">
                                      <p:cBhvr>
                                        <p:cTn id="17" dur="1000"/>
                                        <p:tgtEl>
                                          <p:spTgt spid="4">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7" end="7"/>
                                            </p:txEl>
                                          </p:spTgt>
                                        </p:tgtEl>
                                        <p:attrNameLst>
                                          <p:attrName>style.visibility</p:attrName>
                                        </p:attrNameLst>
                                      </p:cBhvr>
                                      <p:to>
                                        <p:strVal val="visible"/>
                                      </p:to>
                                    </p:set>
                                    <p:animEffect transition="in" filter="fade">
                                      <p:cBhvr>
                                        <p:cTn id="22" dur="1000"/>
                                        <p:tgtEl>
                                          <p:spTgt spid="4">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Effect transition="in" filter="fade">
                                      <p:cBhvr>
                                        <p:cTn id="27" dur="10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pic>
        <p:nvPicPr>
          <p:cNvPr id="3" name="Picture 2">
            <a:extLst>
              <a:ext uri="{FF2B5EF4-FFF2-40B4-BE49-F238E27FC236}">
                <a16:creationId xmlns:a16="http://schemas.microsoft.com/office/drawing/2014/main" id="{12552C92-2D0B-986E-FE44-A18F6FFECE43}"/>
              </a:ext>
            </a:extLst>
          </p:cNvPr>
          <p:cNvPicPr>
            <a:picLocks noChangeAspect="1"/>
          </p:cNvPicPr>
          <p:nvPr/>
        </p:nvPicPr>
        <p:blipFill rotWithShape="1">
          <a:blip r:embed="rId3">
            <a:extLst>
              <a:ext uri="{28A0092B-C50C-407E-A947-70E740481C1C}">
                <a14:useLocalDpi xmlns:a14="http://schemas.microsoft.com/office/drawing/2010/main" val="0"/>
              </a:ext>
            </a:extLst>
          </a:blip>
          <a:srcRect l="40028"/>
          <a:stretch/>
        </p:blipFill>
        <p:spPr>
          <a:xfrm>
            <a:off x="-21771" y="-1344"/>
            <a:ext cx="3332075" cy="6859344"/>
          </a:xfrm>
          <a:prstGeom prst="rect">
            <a:avLst/>
          </a:prstGeom>
        </p:spPr>
      </p:pic>
      <p:sp>
        <p:nvSpPr>
          <p:cNvPr id="110" name="Google Shape;110;p27"/>
          <p:cNvSpPr txBox="1">
            <a:spLocks noGrp="1"/>
          </p:cNvSpPr>
          <p:nvPr>
            <p:ph type="body" idx="1"/>
          </p:nvPr>
        </p:nvSpPr>
        <p:spPr>
          <a:xfrm>
            <a:off x="415600" y="1123176"/>
            <a:ext cx="8764825" cy="5471523"/>
          </a:xfrm>
          <a:prstGeom prst="rect">
            <a:avLst/>
          </a:prstGeom>
          <a:solidFill>
            <a:schemeClr val="tx2">
              <a:lumMod val="20000"/>
              <a:lumOff val="80000"/>
            </a:schemeClr>
          </a:solidFill>
        </p:spPr>
        <p:txBody>
          <a:bodyPr spcFirstLastPara="1" vert="horz" wrap="square" lIns="121900" tIns="121900" rIns="121900" bIns="121900" rtlCol="0" anchor="t" anchorCtr="0">
            <a:noAutofit/>
          </a:bodyPr>
          <a:lstStyle/>
          <a:p>
            <a:pPr marL="0" indent="0">
              <a:buNone/>
            </a:pPr>
            <a:r>
              <a:rPr lang="en-GB" sz="2000" dirty="0">
                <a:cs typeface="Calibri"/>
              </a:rPr>
              <a:t>From time to time, our students experience things that they need to share with trusted adults. This could be a personal problem, an emotional issue, friendship disputes or experiencing bullying type behaviour in person or online. </a:t>
            </a:r>
          </a:p>
          <a:p>
            <a:pPr marL="0" indent="0">
              <a:buNone/>
            </a:pPr>
            <a:endParaRPr lang="en-GB" sz="2000" dirty="0">
              <a:cs typeface="Calibri"/>
            </a:endParaRPr>
          </a:p>
          <a:p>
            <a:pPr marL="0" indent="0">
              <a:buNone/>
            </a:pPr>
            <a:r>
              <a:rPr lang="en-GB" sz="2000" dirty="0">
                <a:cs typeface="Calibri"/>
              </a:rPr>
              <a:t>Frequently, other students can be witnesses to this behaviour but act as a bystander – they are there, they witness it, they don’t speak up at the time or share it with an adult. </a:t>
            </a:r>
          </a:p>
          <a:p>
            <a:pPr marL="0" indent="0">
              <a:buNone/>
            </a:pPr>
            <a:endParaRPr lang="en-GB" sz="2000" dirty="0">
              <a:cs typeface="Calibri"/>
            </a:endParaRPr>
          </a:p>
          <a:p>
            <a:pPr marL="0" indent="0">
              <a:buNone/>
            </a:pPr>
            <a:r>
              <a:rPr lang="en-GB" sz="2000" dirty="0">
                <a:cs typeface="Calibri"/>
              </a:rPr>
              <a:t>At </a:t>
            </a:r>
            <a:r>
              <a:rPr lang="en-GB" sz="2000" err="1">
                <a:cs typeface="Calibri"/>
              </a:rPr>
              <a:t>Whitelands</a:t>
            </a:r>
            <a:r>
              <a:rPr lang="en-GB" sz="2000" dirty="0">
                <a:cs typeface="Calibri"/>
              </a:rPr>
              <a:t>, we are a small community and we want to help keep each other safe. To support students (and parents and carers) in reporting incidents, we have an anonymous reporting form. This can be found in toilet cubicles in school and also on the homepage of the school website. If your children share </a:t>
            </a:r>
            <a:r>
              <a:rPr lang="en-GB" sz="2000">
                <a:cs typeface="Calibri"/>
              </a:rPr>
              <a:t>information</a:t>
            </a:r>
            <a:r>
              <a:rPr lang="en-GB" sz="2000" dirty="0">
                <a:cs typeface="Calibri"/>
              </a:rPr>
              <a:t> about incidents at school (or on the way to and from school), please encourage them to use this or report in person. </a:t>
            </a:r>
          </a:p>
          <a:p>
            <a:pPr marL="0" indent="0">
              <a:buNone/>
            </a:pPr>
            <a:endParaRPr lang="en-GB" sz="2000" dirty="0">
              <a:cs typeface="Calibri"/>
            </a:endParaRPr>
          </a:p>
          <a:p>
            <a:pPr marL="0" indent="0">
              <a:buNone/>
            </a:pPr>
            <a:r>
              <a:rPr lang="en-GB" sz="2000" dirty="0">
                <a:cs typeface="Calibri"/>
              </a:rPr>
              <a:t>One day, they might need someone to speak up for them – please help them report and share to support their peers.</a:t>
            </a:r>
          </a:p>
        </p:txBody>
      </p:sp>
      <p:sp>
        <p:nvSpPr>
          <p:cNvPr id="2" name="TextBox 1">
            <a:extLst>
              <a:ext uri="{FF2B5EF4-FFF2-40B4-BE49-F238E27FC236}">
                <a16:creationId xmlns:a16="http://schemas.microsoft.com/office/drawing/2014/main" id="{7F6A7608-C9F0-2CE5-24D4-F427F2CF2380}"/>
              </a:ext>
            </a:extLst>
          </p:cNvPr>
          <p:cNvSpPr txBox="1"/>
          <p:nvPr/>
        </p:nvSpPr>
        <p:spPr>
          <a:xfrm>
            <a:off x="415600" y="277968"/>
            <a:ext cx="8674209" cy="707886"/>
          </a:xfrm>
          <a:prstGeom prst="rect">
            <a:avLst/>
          </a:prstGeom>
          <a:solidFill>
            <a:schemeClr val="accent4">
              <a:lumMod val="60000"/>
              <a:lumOff val="40000"/>
            </a:schemeClr>
          </a:solidFill>
        </p:spPr>
        <p:txBody>
          <a:bodyPr wrap="square" lIns="91440" tIns="45720" rIns="91440" bIns="45720" rtlCol="0" anchor="t">
            <a:spAutoFit/>
          </a:bodyPr>
          <a:lstStyle/>
          <a:p>
            <a:pPr>
              <a:defRPr/>
            </a:pPr>
            <a:r>
              <a:rPr lang="en-GB" sz="4000" b="1" dirty="0">
                <a:solidFill>
                  <a:srgbClr val="231E45"/>
                </a:solidFill>
                <a:latin typeface="Montserrat Medium"/>
                <a:ea typeface="Calibri"/>
                <a:cs typeface="Calibri"/>
              </a:rPr>
              <a:t>Anonymous Reporting</a:t>
            </a:r>
          </a:p>
        </p:txBody>
      </p:sp>
      <p:pic>
        <p:nvPicPr>
          <p:cNvPr id="4" name="Picture 3">
            <a:extLst>
              <a:ext uri="{FF2B5EF4-FFF2-40B4-BE49-F238E27FC236}">
                <a16:creationId xmlns:a16="http://schemas.microsoft.com/office/drawing/2014/main" id="{B004016B-A410-2DE3-9A31-6EA1409C3D82}"/>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r="46081" b="10150"/>
          <a:stretch/>
        </p:blipFill>
        <p:spPr>
          <a:xfrm>
            <a:off x="9328681" y="365083"/>
            <a:ext cx="2866864" cy="6305976"/>
          </a:xfrm>
          <a:prstGeom prst="rect">
            <a:avLst/>
          </a:prstGeom>
        </p:spPr>
      </p:pic>
      <p:pic>
        <p:nvPicPr>
          <p:cNvPr id="6" name="Picture 5" descr="A qr code on a blue background&#10;&#10;Description automatically generated">
            <a:extLst>
              <a:ext uri="{FF2B5EF4-FFF2-40B4-BE49-F238E27FC236}">
                <a16:creationId xmlns:a16="http://schemas.microsoft.com/office/drawing/2014/main" id="{8B62AFFE-2FED-6FA6-E52E-370EAB61585D}"/>
              </a:ext>
            </a:extLst>
          </p:cNvPr>
          <p:cNvPicPr>
            <a:picLocks noChangeAspect="1"/>
          </p:cNvPicPr>
          <p:nvPr/>
        </p:nvPicPr>
        <p:blipFill>
          <a:blip r:embed="rId5"/>
          <a:stretch>
            <a:fillRect/>
          </a:stretch>
        </p:blipFill>
        <p:spPr>
          <a:xfrm>
            <a:off x="9228275" y="2165280"/>
            <a:ext cx="2868406" cy="269309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0">
                                            <p:txEl>
                                              <p:pRg st="0" end="0"/>
                                            </p:txEl>
                                          </p:spTgt>
                                        </p:tgtEl>
                                        <p:attrNameLst>
                                          <p:attrName>style.visibility</p:attrName>
                                        </p:attrNameLst>
                                      </p:cBhvr>
                                      <p:to>
                                        <p:strVal val="visible"/>
                                      </p:to>
                                    </p:set>
                                    <p:animEffect transition="in" filter="fade">
                                      <p:cBhvr>
                                        <p:cTn id="7" dur="1000"/>
                                        <p:tgtEl>
                                          <p:spTgt spid="1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0">
                                            <p:txEl>
                                              <p:pRg st="2" end="2"/>
                                            </p:txEl>
                                          </p:spTgt>
                                        </p:tgtEl>
                                        <p:attrNameLst>
                                          <p:attrName>style.visibility</p:attrName>
                                        </p:attrNameLst>
                                      </p:cBhvr>
                                      <p:to>
                                        <p:strVal val="visible"/>
                                      </p:to>
                                    </p:set>
                                    <p:animEffect transition="in" filter="fade">
                                      <p:cBhvr>
                                        <p:cTn id="12" dur="1000"/>
                                        <p:tgtEl>
                                          <p:spTgt spid="1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0">
                                            <p:txEl>
                                              <p:pRg st="4" end="4"/>
                                            </p:txEl>
                                          </p:spTgt>
                                        </p:tgtEl>
                                        <p:attrNameLst>
                                          <p:attrName>style.visibility</p:attrName>
                                        </p:attrNameLst>
                                      </p:cBhvr>
                                      <p:to>
                                        <p:strVal val="visible"/>
                                      </p:to>
                                    </p:set>
                                    <p:animEffect transition="in" filter="fade">
                                      <p:cBhvr>
                                        <p:cTn id="17" dur="1000"/>
                                        <p:tgtEl>
                                          <p:spTgt spid="110">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0">
                                            <p:txEl>
                                              <p:pRg st="6" end="6"/>
                                            </p:txEl>
                                          </p:spTgt>
                                        </p:tgtEl>
                                        <p:attrNameLst>
                                          <p:attrName>style.visibility</p:attrName>
                                        </p:attrNameLst>
                                      </p:cBhvr>
                                      <p:to>
                                        <p:strVal val="visible"/>
                                      </p:to>
                                    </p:set>
                                    <p:animEffect transition="in" filter="fade">
                                      <p:cBhvr>
                                        <p:cTn id="22" dur="1000"/>
                                        <p:tgtEl>
                                          <p:spTgt spid="1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pic>
        <p:nvPicPr>
          <p:cNvPr id="3" name="Picture 2">
            <a:extLst>
              <a:ext uri="{FF2B5EF4-FFF2-40B4-BE49-F238E27FC236}">
                <a16:creationId xmlns:a16="http://schemas.microsoft.com/office/drawing/2014/main" id="{12552C92-2D0B-986E-FE44-A18F6FFECE43}"/>
              </a:ext>
            </a:extLst>
          </p:cNvPr>
          <p:cNvPicPr>
            <a:picLocks noChangeAspect="1"/>
          </p:cNvPicPr>
          <p:nvPr/>
        </p:nvPicPr>
        <p:blipFill rotWithShape="1">
          <a:blip r:embed="rId3">
            <a:extLst>
              <a:ext uri="{28A0092B-C50C-407E-A947-70E740481C1C}">
                <a14:useLocalDpi xmlns:a14="http://schemas.microsoft.com/office/drawing/2010/main" val="0"/>
              </a:ext>
            </a:extLst>
          </a:blip>
          <a:srcRect l="40028"/>
          <a:stretch/>
        </p:blipFill>
        <p:spPr>
          <a:xfrm>
            <a:off x="-21771" y="-1344"/>
            <a:ext cx="3332075" cy="6859344"/>
          </a:xfrm>
          <a:prstGeom prst="rect">
            <a:avLst/>
          </a:prstGeom>
        </p:spPr>
      </p:pic>
      <p:sp>
        <p:nvSpPr>
          <p:cNvPr id="110" name="Google Shape;110;p27"/>
          <p:cNvSpPr txBox="1">
            <a:spLocks noGrp="1"/>
          </p:cNvSpPr>
          <p:nvPr>
            <p:ph type="body" idx="1"/>
          </p:nvPr>
        </p:nvSpPr>
        <p:spPr>
          <a:xfrm>
            <a:off x="415600" y="1123176"/>
            <a:ext cx="7130391" cy="5405263"/>
          </a:xfrm>
          <a:prstGeom prst="rect">
            <a:avLst/>
          </a:prstGeom>
          <a:solidFill>
            <a:schemeClr val="tx2">
              <a:lumMod val="20000"/>
              <a:lumOff val="80000"/>
            </a:schemeClr>
          </a:solidFill>
        </p:spPr>
        <p:txBody>
          <a:bodyPr spcFirstLastPara="1" vert="horz" wrap="square" lIns="121900" tIns="121900" rIns="121900" bIns="121900" rtlCol="0" anchor="t" anchorCtr="0">
            <a:normAutofit/>
          </a:bodyPr>
          <a:lstStyle/>
          <a:p>
            <a:pPr marL="0" indent="0">
              <a:buNone/>
            </a:pPr>
            <a:r>
              <a:rPr lang="en-GB" sz="2400" dirty="0">
                <a:cs typeface="Calibri"/>
              </a:rPr>
              <a:t>In preparation for the new school term, please ensure your child has a fully stocked pencil case (please see the equipment mat containing items that they need). Students should have these items in a pencil case – clear exam style for year 10s.</a:t>
            </a:r>
          </a:p>
          <a:p>
            <a:pPr marL="0" indent="0">
              <a:buNone/>
            </a:pPr>
            <a:endParaRPr lang="en-GB" sz="2400" dirty="0">
              <a:cs typeface="Calibri"/>
            </a:endParaRPr>
          </a:p>
          <a:p>
            <a:pPr marL="0" indent="0">
              <a:buNone/>
            </a:pPr>
            <a:r>
              <a:rPr lang="en-GB" sz="2400" dirty="0">
                <a:cs typeface="Calibri"/>
              </a:rPr>
              <a:t>Please also check that you have full and correct uniform including blazer, tie, shirt, trousers/skirt, black socks or tights and black shoes.</a:t>
            </a:r>
          </a:p>
          <a:p>
            <a:pPr marL="0" indent="0">
              <a:buNone/>
            </a:pPr>
            <a:endParaRPr lang="en-GB" sz="2400" dirty="0">
              <a:cs typeface="Calibri"/>
            </a:endParaRPr>
          </a:p>
          <a:p>
            <a:pPr marL="0" indent="0">
              <a:buNone/>
            </a:pPr>
            <a:r>
              <a:rPr lang="en-GB" sz="2400" dirty="0">
                <a:cs typeface="Calibri"/>
              </a:rPr>
              <a:t>We will communicate next week with student specific information. </a:t>
            </a:r>
          </a:p>
        </p:txBody>
      </p:sp>
      <p:sp>
        <p:nvSpPr>
          <p:cNvPr id="2" name="TextBox 1">
            <a:extLst>
              <a:ext uri="{FF2B5EF4-FFF2-40B4-BE49-F238E27FC236}">
                <a16:creationId xmlns:a16="http://schemas.microsoft.com/office/drawing/2014/main" id="{7F6A7608-C9F0-2CE5-24D4-F427F2CF2380}"/>
              </a:ext>
            </a:extLst>
          </p:cNvPr>
          <p:cNvSpPr txBox="1"/>
          <p:nvPr/>
        </p:nvSpPr>
        <p:spPr>
          <a:xfrm>
            <a:off x="415600" y="277968"/>
            <a:ext cx="8674209" cy="707886"/>
          </a:xfrm>
          <a:prstGeom prst="rect">
            <a:avLst/>
          </a:prstGeom>
          <a:solidFill>
            <a:schemeClr val="accent4">
              <a:lumMod val="60000"/>
              <a:lumOff val="40000"/>
            </a:schemeClr>
          </a:solidFill>
        </p:spPr>
        <p:txBody>
          <a:bodyPr wrap="square" lIns="91440" tIns="45720" rIns="91440" bIns="45720" rtlCol="0" anchor="t">
            <a:spAutoFit/>
          </a:bodyPr>
          <a:lstStyle/>
          <a:p>
            <a:pPr>
              <a:defRPr/>
            </a:pPr>
            <a:r>
              <a:rPr lang="en-GB" sz="4000" b="1" dirty="0">
                <a:solidFill>
                  <a:srgbClr val="231E45"/>
                </a:solidFill>
                <a:latin typeface="Montserrat Medium"/>
                <a:ea typeface="Calibri"/>
                <a:cs typeface="Calibri"/>
              </a:rPr>
              <a:t>Uniform and Equipment</a:t>
            </a:r>
          </a:p>
        </p:txBody>
      </p:sp>
      <p:pic>
        <p:nvPicPr>
          <p:cNvPr id="4" name="Picture 3">
            <a:extLst>
              <a:ext uri="{FF2B5EF4-FFF2-40B4-BE49-F238E27FC236}">
                <a16:creationId xmlns:a16="http://schemas.microsoft.com/office/drawing/2014/main" id="{B004016B-A410-2DE3-9A31-6EA1409C3D82}"/>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r="46081" b="10150"/>
          <a:stretch/>
        </p:blipFill>
        <p:spPr>
          <a:xfrm>
            <a:off x="9328681" y="365083"/>
            <a:ext cx="2866864" cy="6305976"/>
          </a:xfrm>
          <a:prstGeom prst="rect">
            <a:avLst/>
          </a:prstGeom>
        </p:spPr>
      </p:pic>
      <p:pic>
        <p:nvPicPr>
          <p:cNvPr id="6" name="Picture 5" descr="A calculator pen ruler pencil sharpener and ruler&#10;&#10;Description automatically generated">
            <a:extLst>
              <a:ext uri="{FF2B5EF4-FFF2-40B4-BE49-F238E27FC236}">
                <a16:creationId xmlns:a16="http://schemas.microsoft.com/office/drawing/2014/main" id="{661AB76E-3475-796E-FB93-EE86ECD2896C}"/>
              </a:ext>
            </a:extLst>
          </p:cNvPr>
          <p:cNvPicPr>
            <a:picLocks noChangeAspect="1"/>
          </p:cNvPicPr>
          <p:nvPr/>
        </p:nvPicPr>
        <p:blipFill>
          <a:blip r:embed="rId5"/>
          <a:stretch>
            <a:fillRect/>
          </a:stretch>
        </p:blipFill>
        <p:spPr>
          <a:xfrm>
            <a:off x="7582017" y="2478970"/>
            <a:ext cx="4490230" cy="3201105"/>
          </a:xfrm>
          <a:prstGeom prst="rect">
            <a:avLst/>
          </a:prstGeom>
        </p:spPr>
      </p:pic>
      <p:pic>
        <p:nvPicPr>
          <p:cNvPr id="7" name="Picture 6" descr="Red Cross Mark on Transparent Background 17178056 PNG">
            <a:extLst>
              <a:ext uri="{FF2B5EF4-FFF2-40B4-BE49-F238E27FC236}">
                <a16:creationId xmlns:a16="http://schemas.microsoft.com/office/drawing/2014/main" id="{182BAE59-A423-DBEE-FADF-85C7B585D349}"/>
              </a:ext>
            </a:extLst>
          </p:cNvPr>
          <p:cNvPicPr>
            <a:picLocks noChangeAspect="1"/>
          </p:cNvPicPr>
          <p:nvPr/>
        </p:nvPicPr>
        <p:blipFill>
          <a:blip r:embed="rId6"/>
          <a:stretch>
            <a:fillRect/>
          </a:stretch>
        </p:blipFill>
        <p:spPr>
          <a:xfrm>
            <a:off x="9550399" y="3150704"/>
            <a:ext cx="987288" cy="1031461"/>
          </a:xfrm>
          <a:prstGeom prst="rect">
            <a:avLst/>
          </a:prstGeom>
        </p:spPr>
      </p:pic>
    </p:spTree>
    <p:extLst>
      <p:ext uri="{BB962C8B-B14F-4D97-AF65-F5344CB8AC3E}">
        <p14:creationId xmlns:p14="http://schemas.microsoft.com/office/powerpoint/2010/main" val="3625673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pic>
        <p:nvPicPr>
          <p:cNvPr id="3" name="Picture 2">
            <a:extLst>
              <a:ext uri="{FF2B5EF4-FFF2-40B4-BE49-F238E27FC236}">
                <a16:creationId xmlns:a16="http://schemas.microsoft.com/office/drawing/2014/main" id="{12552C92-2D0B-986E-FE44-A18F6FFECE43}"/>
              </a:ext>
            </a:extLst>
          </p:cNvPr>
          <p:cNvPicPr>
            <a:picLocks noChangeAspect="1"/>
          </p:cNvPicPr>
          <p:nvPr/>
        </p:nvPicPr>
        <p:blipFill rotWithShape="1">
          <a:blip r:embed="rId3">
            <a:extLst>
              <a:ext uri="{28A0092B-C50C-407E-A947-70E740481C1C}">
                <a14:useLocalDpi xmlns:a14="http://schemas.microsoft.com/office/drawing/2010/main" val="0"/>
              </a:ext>
            </a:extLst>
          </a:blip>
          <a:srcRect l="40028"/>
          <a:stretch/>
        </p:blipFill>
        <p:spPr>
          <a:xfrm>
            <a:off x="-21771" y="-1344"/>
            <a:ext cx="3332075" cy="6859344"/>
          </a:xfrm>
          <a:prstGeom prst="rect">
            <a:avLst/>
          </a:prstGeom>
        </p:spPr>
      </p:pic>
      <p:sp>
        <p:nvSpPr>
          <p:cNvPr id="110" name="Google Shape;110;p27"/>
          <p:cNvSpPr txBox="1">
            <a:spLocks noGrp="1"/>
          </p:cNvSpPr>
          <p:nvPr>
            <p:ph type="body" idx="1"/>
          </p:nvPr>
        </p:nvSpPr>
        <p:spPr>
          <a:xfrm>
            <a:off x="415600" y="1123176"/>
            <a:ext cx="8919434" cy="5405263"/>
          </a:xfrm>
          <a:prstGeom prst="rect">
            <a:avLst/>
          </a:prstGeom>
          <a:solidFill>
            <a:schemeClr val="tx2">
              <a:lumMod val="20000"/>
              <a:lumOff val="80000"/>
            </a:schemeClr>
          </a:solidFill>
        </p:spPr>
        <p:txBody>
          <a:bodyPr spcFirstLastPara="1" vert="horz" wrap="square" lIns="121900" tIns="121900" rIns="121900" bIns="121900" rtlCol="0" anchor="t" anchorCtr="0">
            <a:normAutofit fontScale="85000" lnSpcReduction="20000"/>
          </a:bodyPr>
          <a:lstStyle/>
          <a:p>
            <a:pPr marL="0" indent="0">
              <a:buNone/>
            </a:pPr>
            <a:r>
              <a:rPr lang="en-GB" sz="3500" dirty="0">
                <a:ea typeface="Calibri"/>
                <a:cs typeface="Calibri"/>
              </a:rPr>
              <a:t>On 18th June, 16 students and 3 staff will be embarking on a trip to Thailand where they will be spending time in a school in Bangkok as well as working with a local Orphanage. In preparation for this trip, the 16 students will be running a number of fundraising events to enable us to make a donation to the orphanage who are looking to extend their building to make space for more children who need a home.</a:t>
            </a:r>
          </a:p>
          <a:p>
            <a:pPr marL="0" indent="0">
              <a:buNone/>
            </a:pPr>
            <a:endParaRPr lang="en-GB" sz="3500" dirty="0">
              <a:ea typeface="Calibri"/>
              <a:cs typeface="Calibri"/>
            </a:endParaRPr>
          </a:p>
          <a:p>
            <a:pPr marL="0" indent="0">
              <a:buNone/>
            </a:pPr>
            <a:r>
              <a:rPr lang="en-GB" sz="3500" dirty="0">
                <a:ea typeface="Calibri"/>
                <a:cs typeface="Calibri"/>
              </a:rPr>
              <a:t>On the last day of this term (28th March), students will be selling ice creams and easter treats for 50p and £1. Students will be able to purchase items from the DT Food room during the Easter Brunch. If you are happy for your child to support this worthy cause, please allow them to bring a small amount of cash in coins to purchase these items. Thank you.</a:t>
            </a:r>
          </a:p>
          <a:p>
            <a:pPr marL="0" indent="0">
              <a:buNone/>
            </a:pPr>
            <a:endParaRPr lang="en-GB" sz="2400" dirty="0">
              <a:ea typeface="Calibri" panose="020F0502020204030204"/>
              <a:cs typeface="Calibri"/>
            </a:endParaRPr>
          </a:p>
          <a:p>
            <a:pPr marL="0" indent="0">
              <a:buNone/>
            </a:pPr>
            <a:endParaRPr lang="en-GB" sz="2000" dirty="0">
              <a:ea typeface="Calibri" panose="020F0502020204030204"/>
              <a:cs typeface="Calibri"/>
            </a:endParaRPr>
          </a:p>
          <a:p>
            <a:pPr marL="0" indent="0">
              <a:buNone/>
            </a:pPr>
            <a:endParaRPr lang="en-GB" dirty="0">
              <a:ea typeface="Calibri" panose="020F0502020204030204"/>
              <a:cs typeface="Calibri"/>
            </a:endParaRPr>
          </a:p>
        </p:txBody>
      </p:sp>
      <p:sp>
        <p:nvSpPr>
          <p:cNvPr id="2" name="TextBox 1">
            <a:extLst>
              <a:ext uri="{FF2B5EF4-FFF2-40B4-BE49-F238E27FC236}">
                <a16:creationId xmlns:a16="http://schemas.microsoft.com/office/drawing/2014/main" id="{7F6A7608-C9F0-2CE5-24D4-F427F2CF2380}"/>
              </a:ext>
            </a:extLst>
          </p:cNvPr>
          <p:cNvSpPr txBox="1"/>
          <p:nvPr/>
        </p:nvSpPr>
        <p:spPr>
          <a:xfrm>
            <a:off x="415600" y="277968"/>
            <a:ext cx="8674209" cy="707886"/>
          </a:xfrm>
          <a:prstGeom prst="rect">
            <a:avLst/>
          </a:prstGeom>
          <a:solidFill>
            <a:schemeClr val="accent4">
              <a:lumMod val="60000"/>
              <a:lumOff val="40000"/>
            </a:schemeClr>
          </a:solidFill>
        </p:spPr>
        <p:txBody>
          <a:bodyPr wrap="square" lIns="91440" tIns="45720" rIns="91440" bIns="45720" rtlCol="0" anchor="t">
            <a:spAutoFit/>
          </a:bodyPr>
          <a:lstStyle/>
          <a:p>
            <a:pPr>
              <a:defRPr/>
            </a:pPr>
            <a:r>
              <a:rPr lang="en-GB" sz="4000" b="1" dirty="0">
                <a:solidFill>
                  <a:srgbClr val="231E45"/>
                </a:solidFill>
                <a:latin typeface="Montserrat Medium"/>
                <a:ea typeface="Calibri"/>
                <a:cs typeface="Calibri"/>
              </a:rPr>
              <a:t>Thailand Trip - fundraising</a:t>
            </a:r>
          </a:p>
        </p:txBody>
      </p:sp>
      <p:pic>
        <p:nvPicPr>
          <p:cNvPr id="4" name="Picture 3">
            <a:extLst>
              <a:ext uri="{FF2B5EF4-FFF2-40B4-BE49-F238E27FC236}">
                <a16:creationId xmlns:a16="http://schemas.microsoft.com/office/drawing/2014/main" id="{B004016B-A410-2DE3-9A31-6EA1409C3D82}"/>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r="46081" b="10150"/>
          <a:stretch/>
        </p:blipFill>
        <p:spPr>
          <a:xfrm>
            <a:off x="9328681" y="365083"/>
            <a:ext cx="2866864" cy="6305976"/>
          </a:xfrm>
          <a:prstGeom prst="rect">
            <a:avLst/>
          </a:prstGeom>
        </p:spPr>
      </p:pic>
      <p:pic>
        <p:nvPicPr>
          <p:cNvPr id="6" name="Picture 5" descr="HDF Baan Suan Mercy บ้านสวนเมอร์ซี่">
            <a:extLst>
              <a:ext uri="{FF2B5EF4-FFF2-40B4-BE49-F238E27FC236}">
                <a16:creationId xmlns:a16="http://schemas.microsoft.com/office/drawing/2014/main" id="{0522405D-BC24-087A-37C8-2F63BECB6DAA}"/>
              </a:ext>
            </a:extLst>
          </p:cNvPr>
          <p:cNvPicPr>
            <a:picLocks noChangeAspect="1"/>
          </p:cNvPicPr>
          <p:nvPr/>
        </p:nvPicPr>
        <p:blipFill>
          <a:blip r:embed="rId5"/>
          <a:stretch>
            <a:fillRect/>
          </a:stretch>
        </p:blipFill>
        <p:spPr>
          <a:xfrm>
            <a:off x="9430785" y="546307"/>
            <a:ext cx="2595907" cy="2595907"/>
          </a:xfrm>
          <a:prstGeom prst="rect">
            <a:avLst/>
          </a:prstGeom>
        </p:spPr>
      </p:pic>
      <p:pic>
        <p:nvPicPr>
          <p:cNvPr id="7" name="Picture 6" descr="Placebo present The Mercy Centre, Bangkok - YouTube">
            <a:extLst>
              <a:ext uri="{FF2B5EF4-FFF2-40B4-BE49-F238E27FC236}">
                <a16:creationId xmlns:a16="http://schemas.microsoft.com/office/drawing/2014/main" id="{478ACB66-BF62-1982-21E1-C0AA2B99DBC5}"/>
              </a:ext>
            </a:extLst>
          </p:cNvPr>
          <p:cNvPicPr>
            <a:picLocks noChangeAspect="1"/>
          </p:cNvPicPr>
          <p:nvPr/>
        </p:nvPicPr>
        <p:blipFill>
          <a:blip r:embed="rId6"/>
          <a:stretch>
            <a:fillRect/>
          </a:stretch>
        </p:blipFill>
        <p:spPr>
          <a:xfrm>
            <a:off x="9152836" y="3275660"/>
            <a:ext cx="3052415" cy="1720244"/>
          </a:xfrm>
          <a:prstGeom prst="rect">
            <a:avLst/>
          </a:prstGeom>
        </p:spPr>
      </p:pic>
    </p:spTree>
    <p:extLst>
      <p:ext uri="{BB962C8B-B14F-4D97-AF65-F5344CB8AC3E}">
        <p14:creationId xmlns:p14="http://schemas.microsoft.com/office/powerpoint/2010/main" val="3309004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0">
                                            <p:txEl>
                                              <p:pRg st="0" end="0"/>
                                            </p:txEl>
                                          </p:spTgt>
                                        </p:tgtEl>
                                        <p:attrNameLst>
                                          <p:attrName>style.visibility</p:attrName>
                                        </p:attrNameLst>
                                      </p:cBhvr>
                                      <p:to>
                                        <p:strVal val="visible"/>
                                      </p:to>
                                    </p:set>
                                    <p:animEffect transition="in" filter="fade">
                                      <p:cBhvr>
                                        <p:cTn id="7" dur="1000"/>
                                        <p:tgtEl>
                                          <p:spTgt spid="1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0">
                                            <p:txEl>
                                              <p:pRg st="2" end="2"/>
                                            </p:txEl>
                                          </p:spTgt>
                                        </p:tgtEl>
                                        <p:attrNameLst>
                                          <p:attrName>style.visibility</p:attrName>
                                        </p:attrNameLst>
                                      </p:cBhvr>
                                      <p:to>
                                        <p:strVal val="visible"/>
                                      </p:to>
                                    </p:set>
                                    <p:animEffect transition="in" filter="fade">
                                      <p:cBhvr>
                                        <p:cTn id="12" dur="1000"/>
                                        <p:tgtEl>
                                          <p:spTgt spid="1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pic>
        <p:nvPicPr>
          <p:cNvPr id="3" name="Picture 2">
            <a:extLst>
              <a:ext uri="{FF2B5EF4-FFF2-40B4-BE49-F238E27FC236}">
                <a16:creationId xmlns:a16="http://schemas.microsoft.com/office/drawing/2014/main" id="{12552C92-2D0B-986E-FE44-A18F6FFECE43}"/>
              </a:ext>
            </a:extLst>
          </p:cNvPr>
          <p:cNvPicPr>
            <a:picLocks noChangeAspect="1"/>
          </p:cNvPicPr>
          <p:nvPr/>
        </p:nvPicPr>
        <p:blipFill rotWithShape="1">
          <a:blip r:embed="rId3">
            <a:extLst>
              <a:ext uri="{28A0092B-C50C-407E-A947-70E740481C1C}">
                <a14:useLocalDpi xmlns:a14="http://schemas.microsoft.com/office/drawing/2010/main" val="0"/>
              </a:ext>
            </a:extLst>
          </a:blip>
          <a:srcRect l="40028"/>
          <a:stretch/>
        </p:blipFill>
        <p:spPr>
          <a:xfrm>
            <a:off x="-21771" y="-1344"/>
            <a:ext cx="3332075" cy="6859344"/>
          </a:xfrm>
          <a:prstGeom prst="rect">
            <a:avLst/>
          </a:prstGeom>
        </p:spPr>
      </p:pic>
      <p:sp>
        <p:nvSpPr>
          <p:cNvPr id="110" name="Google Shape;110;p27"/>
          <p:cNvSpPr txBox="1">
            <a:spLocks noGrp="1"/>
          </p:cNvSpPr>
          <p:nvPr>
            <p:ph type="body" idx="1"/>
          </p:nvPr>
        </p:nvSpPr>
        <p:spPr>
          <a:xfrm>
            <a:off x="415600" y="1123176"/>
            <a:ext cx="10056912" cy="5405263"/>
          </a:xfrm>
          <a:prstGeom prst="rect">
            <a:avLst/>
          </a:prstGeom>
          <a:solidFill>
            <a:schemeClr val="tx2">
              <a:lumMod val="20000"/>
              <a:lumOff val="80000"/>
            </a:schemeClr>
          </a:solidFill>
        </p:spPr>
        <p:txBody>
          <a:bodyPr spcFirstLastPara="1" vert="horz" wrap="square" lIns="121900" tIns="121900" rIns="121900" bIns="121900" rtlCol="0" anchor="t" anchorCtr="0">
            <a:normAutofit lnSpcReduction="10000"/>
          </a:bodyPr>
          <a:lstStyle/>
          <a:p>
            <a:pPr marL="0" indent="0">
              <a:buNone/>
            </a:pPr>
            <a:r>
              <a:rPr lang="en-GB" sz="2000" dirty="0">
                <a:cs typeface="Calibri" panose="020F0502020204030204"/>
              </a:rPr>
              <a:t>This is an opportunity for parents to take part in a course specifically for parents that have children who are diagnosed  neuro-diverse or are suspected to be neuro-diverse.</a:t>
            </a:r>
            <a:endParaRPr lang="en-US" dirty="0"/>
          </a:p>
          <a:p>
            <a:pPr marL="0" indent="0">
              <a:buNone/>
            </a:pPr>
            <a:endParaRPr lang="en-GB" sz="2000" dirty="0">
              <a:cs typeface="Calibri"/>
            </a:endParaRPr>
          </a:p>
          <a:p>
            <a:pPr marL="0" indent="0">
              <a:buNone/>
            </a:pPr>
            <a:r>
              <a:rPr lang="en-GB" sz="2000" dirty="0">
                <a:ea typeface="+mn-lt"/>
                <a:cs typeface="+mn-lt"/>
              </a:rPr>
              <a:t>There are four sessions or ‘modules’ each of which focusses on one of the key areas of difference for children with Autism: </a:t>
            </a:r>
            <a:endParaRPr lang="en-GB" dirty="0">
              <a:ea typeface="+mn-lt"/>
              <a:cs typeface="+mn-lt"/>
            </a:endParaRPr>
          </a:p>
          <a:p>
            <a:pPr marL="0" indent="0">
              <a:buNone/>
            </a:pPr>
            <a:r>
              <a:rPr lang="en-GB" sz="2000" dirty="0">
                <a:ea typeface="+mn-lt"/>
                <a:cs typeface="+mn-lt"/>
              </a:rPr>
              <a:t>1. Understanding Autism </a:t>
            </a:r>
            <a:endParaRPr lang="en-GB" dirty="0">
              <a:ea typeface="+mn-lt"/>
              <a:cs typeface="+mn-lt"/>
            </a:endParaRPr>
          </a:p>
          <a:p>
            <a:pPr marL="0" indent="0">
              <a:buNone/>
            </a:pPr>
            <a:r>
              <a:rPr lang="en-GB" sz="2000" dirty="0">
                <a:ea typeface="+mn-lt"/>
                <a:cs typeface="+mn-lt"/>
              </a:rPr>
              <a:t>2. Communication and Interaction </a:t>
            </a:r>
            <a:endParaRPr lang="en-GB" dirty="0">
              <a:ea typeface="+mn-lt"/>
              <a:cs typeface="+mn-lt"/>
            </a:endParaRPr>
          </a:p>
          <a:p>
            <a:pPr marL="0" indent="0">
              <a:buNone/>
            </a:pPr>
            <a:r>
              <a:rPr lang="en-GB" sz="2000" dirty="0">
                <a:ea typeface="+mn-lt"/>
                <a:cs typeface="+mn-lt"/>
              </a:rPr>
              <a:t>3. Sensory Processing </a:t>
            </a:r>
            <a:endParaRPr lang="en-GB" dirty="0">
              <a:ea typeface="+mn-lt"/>
              <a:cs typeface="+mn-lt"/>
            </a:endParaRPr>
          </a:p>
          <a:p>
            <a:pPr marL="0" indent="0">
              <a:buNone/>
            </a:pPr>
            <a:r>
              <a:rPr lang="en-GB" sz="2000" dirty="0">
                <a:ea typeface="+mn-lt"/>
                <a:cs typeface="+mn-lt"/>
              </a:rPr>
              <a:t>4. Emotional Wellbeing </a:t>
            </a:r>
            <a:endParaRPr lang="en-GB" dirty="0">
              <a:cs typeface="Calibri"/>
            </a:endParaRPr>
          </a:p>
          <a:p>
            <a:pPr marL="0" indent="0">
              <a:buNone/>
            </a:pPr>
            <a:endParaRPr lang="en-GB" sz="2000" dirty="0">
              <a:cs typeface="Calibri"/>
            </a:endParaRPr>
          </a:p>
          <a:p>
            <a:pPr marL="0" indent="0">
              <a:buNone/>
            </a:pPr>
            <a:r>
              <a:rPr lang="en-GB" sz="2000" dirty="0">
                <a:cs typeface="Calibri"/>
              </a:rPr>
              <a:t>The course will be held in person at WLA and run over four consecutive weeks:</a:t>
            </a:r>
            <a:endParaRPr lang="en-GB" sz="2000" dirty="0">
              <a:ea typeface="Calibri"/>
              <a:cs typeface="Calibri"/>
            </a:endParaRPr>
          </a:p>
          <a:p>
            <a:pPr marL="0" indent="0">
              <a:buNone/>
            </a:pPr>
            <a:endParaRPr lang="en-GB" sz="2000" dirty="0">
              <a:cs typeface="Calibri"/>
            </a:endParaRPr>
          </a:p>
          <a:p>
            <a:pPr marL="342900" indent="-342900"/>
            <a:r>
              <a:rPr lang="en-GB" sz="2000" dirty="0">
                <a:cs typeface="Calibri"/>
              </a:rPr>
              <a:t>Wednesday 12 June 1-2.45pm</a:t>
            </a:r>
            <a:endParaRPr lang="en-GB" sz="2000" dirty="0">
              <a:ea typeface="Calibri"/>
              <a:cs typeface="Calibri"/>
            </a:endParaRPr>
          </a:p>
          <a:p>
            <a:pPr marL="342900" indent="-342900"/>
            <a:r>
              <a:rPr lang="en-GB" sz="2000" dirty="0">
                <a:cs typeface="Calibri"/>
              </a:rPr>
              <a:t>Wednesday 19 June 1-2.45pm</a:t>
            </a:r>
            <a:endParaRPr lang="en-GB" sz="2000" dirty="0">
              <a:ea typeface="Calibri"/>
              <a:cs typeface="Calibri"/>
            </a:endParaRPr>
          </a:p>
          <a:p>
            <a:pPr marL="342900" indent="-342900"/>
            <a:r>
              <a:rPr lang="en-GB" sz="2000" dirty="0">
                <a:cs typeface="Calibri"/>
              </a:rPr>
              <a:t>Wednesday 26 June 1-2.45pm</a:t>
            </a:r>
            <a:endParaRPr lang="en-GB" sz="2000" dirty="0">
              <a:ea typeface="Calibri"/>
              <a:cs typeface="Calibri"/>
            </a:endParaRPr>
          </a:p>
          <a:p>
            <a:pPr marL="342900" indent="-342900"/>
            <a:r>
              <a:rPr lang="en-GB" sz="2000" dirty="0">
                <a:cs typeface="Calibri"/>
              </a:rPr>
              <a:t>Wednesday 3 July 1-2.45pm</a:t>
            </a:r>
            <a:endParaRPr lang="en-GB" sz="2000" dirty="0">
              <a:ea typeface="Calibri"/>
              <a:cs typeface="Calibri"/>
            </a:endParaRPr>
          </a:p>
          <a:p>
            <a:pPr marL="342900" indent="-342900"/>
            <a:endParaRPr lang="en-GB" sz="2000" dirty="0">
              <a:cs typeface="Calibri"/>
            </a:endParaRPr>
          </a:p>
          <a:p>
            <a:pPr marL="0" indent="0">
              <a:buNone/>
            </a:pPr>
            <a:r>
              <a:rPr lang="en-GB" sz="2000" dirty="0">
                <a:cs typeface="Calibri"/>
              </a:rPr>
              <a:t>If you are interested in </a:t>
            </a:r>
            <a:r>
              <a:rPr lang="en-GB" sz="2000">
                <a:cs typeface="Calibri"/>
              </a:rPr>
              <a:t>joining us, </a:t>
            </a:r>
            <a:r>
              <a:rPr lang="en-GB" sz="2000" dirty="0">
                <a:cs typeface="Calibri"/>
              </a:rPr>
              <a:t>please register your interest by emailing  </a:t>
            </a:r>
            <a:r>
              <a:rPr lang="en-GB" sz="2000" dirty="0">
                <a:cs typeface="Calibri"/>
                <a:hlinkClick r:id="rId4"/>
              </a:rPr>
              <a:t>swalkley@whitelandsacademy.org</a:t>
            </a:r>
            <a:r>
              <a:rPr lang="en-GB" sz="2000" dirty="0">
                <a:cs typeface="Calibri"/>
              </a:rPr>
              <a:t> by </a:t>
            </a:r>
            <a:r>
              <a:rPr lang="en-GB" sz="2000">
                <a:cs typeface="Calibri"/>
              </a:rPr>
              <a:t>Thursday 28th </a:t>
            </a:r>
            <a:r>
              <a:rPr lang="en-GB" sz="2000" dirty="0">
                <a:cs typeface="Calibri"/>
              </a:rPr>
              <a:t>March 2024</a:t>
            </a:r>
            <a:endParaRPr lang="en-GB" sz="2000" dirty="0">
              <a:ea typeface="Calibri"/>
              <a:cs typeface="Calibri"/>
            </a:endParaRPr>
          </a:p>
          <a:p>
            <a:pPr marL="0" indent="0">
              <a:buNone/>
            </a:pPr>
            <a:endParaRPr lang="en-GB" sz="2000" dirty="0">
              <a:cs typeface="Calibri"/>
            </a:endParaRPr>
          </a:p>
        </p:txBody>
      </p:sp>
      <p:sp>
        <p:nvSpPr>
          <p:cNvPr id="2" name="TextBox 1">
            <a:extLst>
              <a:ext uri="{FF2B5EF4-FFF2-40B4-BE49-F238E27FC236}">
                <a16:creationId xmlns:a16="http://schemas.microsoft.com/office/drawing/2014/main" id="{7F6A7608-C9F0-2CE5-24D4-F427F2CF2380}"/>
              </a:ext>
            </a:extLst>
          </p:cNvPr>
          <p:cNvSpPr txBox="1"/>
          <p:nvPr/>
        </p:nvSpPr>
        <p:spPr>
          <a:xfrm>
            <a:off x="415600" y="277968"/>
            <a:ext cx="8674209" cy="584775"/>
          </a:xfrm>
          <a:prstGeom prst="rect">
            <a:avLst/>
          </a:prstGeom>
          <a:solidFill>
            <a:schemeClr val="accent4">
              <a:lumMod val="60000"/>
              <a:lumOff val="40000"/>
            </a:schemeClr>
          </a:solidFill>
        </p:spPr>
        <p:txBody>
          <a:bodyPr wrap="square" lIns="91440" tIns="45720" rIns="91440" bIns="45720" rtlCol="0" anchor="t">
            <a:spAutoFit/>
          </a:bodyPr>
          <a:lstStyle/>
          <a:p>
            <a:pPr>
              <a:defRPr/>
            </a:pPr>
            <a:r>
              <a:rPr lang="en-GB" sz="3200" b="1">
                <a:solidFill>
                  <a:srgbClr val="231E45"/>
                </a:solidFill>
                <a:latin typeface="Montserrat Medium"/>
                <a:cs typeface="Calibri"/>
              </a:rPr>
              <a:t>SEND Focus – SWIFT course for parents</a:t>
            </a:r>
          </a:p>
        </p:txBody>
      </p:sp>
      <p:pic>
        <p:nvPicPr>
          <p:cNvPr id="4" name="Picture 3">
            <a:extLst>
              <a:ext uri="{FF2B5EF4-FFF2-40B4-BE49-F238E27FC236}">
                <a16:creationId xmlns:a16="http://schemas.microsoft.com/office/drawing/2014/main" id="{B004016B-A410-2DE3-9A31-6EA1409C3D82}"/>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r="46081" b="10150"/>
          <a:stretch/>
        </p:blipFill>
        <p:spPr>
          <a:xfrm>
            <a:off x="9328681" y="365083"/>
            <a:ext cx="2866864" cy="6305976"/>
          </a:xfrm>
          <a:prstGeom prst="rect">
            <a:avLst/>
          </a:prstGeom>
        </p:spPr>
      </p:pic>
    </p:spTree>
    <p:extLst>
      <p:ext uri="{BB962C8B-B14F-4D97-AF65-F5344CB8AC3E}">
        <p14:creationId xmlns:p14="http://schemas.microsoft.com/office/powerpoint/2010/main" val="1173022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0">
                                            <p:txEl>
                                              <p:pRg st="0" end="0"/>
                                            </p:txEl>
                                          </p:spTgt>
                                        </p:tgtEl>
                                        <p:attrNameLst>
                                          <p:attrName>style.visibility</p:attrName>
                                        </p:attrNameLst>
                                      </p:cBhvr>
                                      <p:to>
                                        <p:strVal val="visible"/>
                                      </p:to>
                                    </p:set>
                                    <p:animEffect transition="in" filter="fade">
                                      <p:cBhvr>
                                        <p:cTn id="7" dur="1000"/>
                                        <p:tgtEl>
                                          <p:spTgt spid="1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0">
                                            <p:txEl>
                                              <p:pRg st="2" end="2"/>
                                            </p:txEl>
                                          </p:spTgt>
                                        </p:tgtEl>
                                        <p:attrNameLst>
                                          <p:attrName>style.visibility</p:attrName>
                                        </p:attrNameLst>
                                      </p:cBhvr>
                                      <p:to>
                                        <p:strVal val="visible"/>
                                      </p:to>
                                    </p:set>
                                    <p:animEffect transition="in" filter="fade">
                                      <p:cBhvr>
                                        <p:cTn id="12" dur="1000"/>
                                        <p:tgtEl>
                                          <p:spTgt spid="1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0">
                                            <p:txEl>
                                              <p:pRg st="3" end="3"/>
                                            </p:txEl>
                                          </p:spTgt>
                                        </p:tgtEl>
                                        <p:attrNameLst>
                                          <p:attrName>style.visibility</p:attrName>
                                        </p:attrNameLst>
                                      </p:cBhvr>
                                      <p:to>
                                        <p:strVal val="visible"/>
                                      </p:to>
                                    </p:set>
                                    <p:animEffect transition="in" filter="fade">
                                      <p:cBhvr>
                                        <p:cTn id="17" dur="1000"/>
                                        <p:tgtEl>
                                          <p:spTgt spid="11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0">
                                            <p:txEl>
                                              <p:pRg st="4" end="4"/>
                                            </p:txEl>
                                          </p:spTgt>
                                        </p:tgtEl>
                                        <p:attrNameLst>
                                          <p:attrName>style.visibility</p:attrName>
                                        </p:attrNameLst>
                                      </p:cBhvr>
                                      <p:to>
                                        <p:strVal val="visible"/>
                                      </p:to>
                                    </p:set>
                                    <p:animEffect transition="in" filter="fade">
                                      <p:cBhvr>
                                        <p:cTn id="22" dur="1000"/>
                                        <p:tgtEl>
                                          <p:spTgt spid="110">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0">
                                            <p:txEl>
                                              <p:pRg st="5" end="5"/>
                                            </p:txEl>
                                          </p:spTgt>
                                        </p:tgtEl>
                                        <p:attrNameLst>
                                          <p:attrName>style.visibility</p:attrName>
                                        </p:attrNameLst>
                                      </p:cBhvr>
                                      <p:to>
                                        <p:strVal val="visible"/>
                                      </p:to>
                                    </p:set>
                                    <p:animEffect transition="in" filter="fade">
                                      <p:cBhvr>
                                        <p:cTn id="27" dur="1000"/>
                                        <p:tgtEl>
                                          <p:spTgt spid="110">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0">
                                            <p:txEl>
                                              <p:pRg st="6" end="6"/>
                                            </p:txEl>
                                          </p:spTgt>
                                        </p:tgtEl>
                                        <p:attrNameLst>
                                          <p:attrName>style.visibility</p:attrName>
                                        </p:attrNameLst>
                                      </p:cBhvr>
                                      <p:to>
                                        <p:strVal val="visible"/>
                                      </p:to>
                                    </p:set>
                                    <p:animEffect transition="in" filter="fade">
                                      <p:cBhvr>
                                        <p:cTn id="32" dur="1000"/>
                                        <p:tgtEl>
                                          <p:spTgt spid="110">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10">
                                            <p:txEl>
                                              <p:pRg st="8" end="8"/>
                                            </p:txEl>
                                          </p:spTgt>
                                        </p:tgtEl>
                                        <p:attrNameLst>
                                          <p:attrName>style.visibility</p:attrName>
                                        </p:attrNameLst>
                                      </p:cBhvr>
                                      <p:to>
                                        <p:strVal val="visible"/>
                                      </p:to>
                                    </p:set>
                                    <p:animEffect transition="in" filter="fade">
                                      <p:cBhvr>
                                        <p:cTn id="37" dur="1000"/>
                                        <p:tgtEl>
                                          <p:spTgt spid="110">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10">
                                            <p:txEl>
                                              <p:pRg st="10" end="10"/>
                                            </p:txEl>
                                          </p:spTgt>
                                        </p:tgtEl>
                                        <p:attrNameLst>
                                          <p:attrName>style.visibility</p:attrName>
                                        </p:attrNameLst>
                                      </p:cBhvr>
                                      <p:to>
                                        <p:strVal val="visible"/>
                                      </p:to>
                                    </p:set>
                                    <p:animEffect transition="in" filter="fade">
                                      <p:cBhvr>
                                        <p:cTn id="42" dur="1000"/>
                                        <p:tgtEl>
                                          <p:spTgt spid="110">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10">
                                            <p:txEl>
                                              <p:pRg st="11" end="11"/>
                                            </p:txEl>
                                          </p:spTgt>
                                        </p:tgtEl>
                                        <p:attrNameLst>
                                          <p:attrName>style.visibility</p:attrName>
                                        </p:attrNameLst>
                                      </p:cBhvr>
                                      <p:to>
                                        <p:strVal val="visible"/>
                                      </p:to>
                                    </p:set>
                                    <p:animEffect transition="in" filter="fade">
                                      <p:cBhvr>
                                        <p:cTn id="47" dur="1000"/>
                                        <p:tgtEl>
                                          <p:spTgt spid="110">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10">
                                            <p:txEl>
                                              <p:pRg st="12" end="12"/>
                                            </p:txEl>
                                          </p:spTgt>
                                        </p:tgtEl>
                                        <p:attrNameLst>
                                          <p:attrName>style.visibility</p:attrName>
                                        </p:attrNameLst>
                                      </p:cBhvr>
                                      <p:to>
                                        <p:strVal val="visible"/>
                                      </p:to>
                                    </p:set>
                                    <p:animEffect transition="in" filter="fade">
                                      <p:cBhvr>
                                        <p:cTn id="52" dur="1000"/>
                                        <p:tgtEl>
                                          <p:spTgt spid="110">
                                            <p:txEl>
                                              <p:pRg st="12" end="1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10">
                                            <p:txEl>
                                              <p:pRg st="13" end="13"/>
                                            </p:txEl>
                                          </p:spTgt>
                                        </p:tgtEl>
                                        <p:attrNameLst>
                                          <p:attrName>style.visibility</p:attrName>
                                        </p:attrNameLst>
                                      </p:cBhvr>
                                      <p:to>
                                        <p:strVal val="visible"/>
                                      </p:to>
                                    </p:set>
                                    <p:animEffect transition="in" filter="fade">
                                      <p:cBhvr>
                                        <p:cTn id="57" dur="1000"/>
                                        <p:tgtEl>
                                          <p:spTgt spid="110">
                                            <p:txEl>
                                              <p:pRg st="13" end="1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10">
                                            <p:txEl>
                                              <p:pRg st="15" end="15"/>
                                            </p:txEl>
                                          </p:spTgt>
                                        </p:tgtEl>
                                        <p:attrNameLst>
                                          <p:attrName>style.visibility</p:attrName>
                                        </p:attrNameLst>
                                      </p:cBhvr>
                                      <p:to>
                                        <p:strVal val="visible"/>
                                      </p:to>
                                    </p:set>
                                    <p:animEffect transition="in" filter="fade">
                                      <p:cBhvr>
                                        <p:cTn id="62" dur="1000"/>
                                        <p:tgtEl>
                                          <p:spTgt spid="110">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7887a83-86e2-4e7c-8e4c-4b0c5c265328">
      <Terms xmlns="http://schemas.microsoft.com/office/infopath/2007/PartnerControls"/>
    </lcf76f155ced4ddcb4097134ff3c332f>
    <TaxCatchAll xmlns="55269855-93cc-4392-af54-7b2e5eef56c0" xsi:nil="true"/>
    <SharedWithUsers xmlns="55269855-93cc-4392-af54-7b2e5eef56c0">
      <UserInfo>
        <DisplayName>Freddie Forder</DisplayName>
        <AccountId>632</AccountId>
        <AccountType/>
      </UserInfo>
      <UserInfo>
        <DisplayName>Samantha Walkley</DisplayName>
        <AccountId>592</AccountId>
        <AccountType/>
      </UserInfo>
      <UserInfo>
        <DisplayName>C.Edwards</DisplayName>
        <AccountId>20</AccountId>
        <AccountType/>
      </UserInfo>
      <UserInfo>
        <DisplayName>Sarah Gorham</DisplayName>
        <AccountId>488</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2281FFF61EB4A4180FE976EB6A0B6E1" ma:contentTypeVersion="18" ma:contentTypeDescription="Create a new document." ma:contentTypeScope="" ma:versionID="9733030213c637171560f082690c67b0">
  <xsd:schema xmlns:xsd="http://www.w3.org/2001/XMLSchema" xmlns:xs="http://www.w3.org/2001/XMLSchema" xmlns:p="http://schemas.microsoft.com/office/2006/metadata/properties" xmlns:ns2="e7887a83-86e2-4e7c-8e4c-4b0c5c265328" xmlns:ns3="55269855-93cc-4392-af54-7b2e5eef56c0" targetNamespace="http://schemas.microsoft.com/office/2006/metadata/properties" ma:root="true" ma:fieldsID="58ceaaedd3040d3e35e56604548c6bce" ns2:_="" ns3:_="">
    <xsd:import namespace="e7887a83-86e2-4e7c-8e4c-4b0c5c265328"/>
    <xsd:import namespace="55269855-93cc-4392-af54-7b2e5eef56c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GenerationTime" minOccurs="0"/>
                <xsd:element ref="ns2:MediaServiceEventHashCode" minOccurs="0"/>
                <xsd:element ref="ns2:MediaServiceOCR" minOccurs="0"/>
                <xsd:element ref="ns2:MediaLengthInSeconds" minOccurs="0"/>
                <xsd:element ref="ns2:MediaServiceLocation" minOccurs="0"/>
                <xsd:element ref="ns3:SharedWithUsers" minOccurs="0"/>
                <xsd:element ref="ns3:SharedWithDetails" minOccurs="0"/>
                <xsd:element ref="ns2:lcf76f155ced4ddcb4097134ff3c332f" minOccurs="0"/>
                <xsd:element ref="ns3:TaxCatchAl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887a83-86e2-4e7c-8e4c-4b0c5c2653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LengthInSeconds" ma:index="16" nillable="true" ma:displayName="Length (seconds)" ma:internalName="MediaLengthInSeconds" ma:readOnly="true">
      <xsd:simpleType>
        <xsd:restriction base="dms:Unknown"/>
      </xsd:simpleType>
    </xsd:element>
    <xsd:element name="MediaServiceLocation" ma:index="17"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b46dcdf8-7a79-49d3-b65a-4ec6d3b637a7" ma:termSetId="09814cd3-568e-fe90-9814-8d621ff8fb84" ma:anchorId="fba54fb3-c3e1-fe81-a776-ca4b69148c4d" ma:open="true" ma:isKeyword="false">
      <xsd:complexType>
        <xsd:sequence>
          <xsd:element ref="pc:Terms" minOccurs="0" maxOccurs="1"/>
        </xsd:sequence>
      </xsd:complex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5269855-93cc-4392-af54-7b2e5eef56c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69f409f9-ce2a-4232-b136-ace6a2072c51}" ma:internalName="TaxCatchAll" ma:showField="CatchAllData" ma:web="55269855-93cc-4392-af54-7b2e5eef56c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50B5F5D-8F3F-4D02-B69F-81A4BAFD463F}">
  <ds:schemaRefs>
    <ds:schemaRef ds:uri="http://schemas.microsoft.com/office/2006/metadata/properties"/>
    <ds:schemaRef ds:uri="http://schemas.microsoft.com/office/infopath/2007/PartnerControls"/>
    <ds:schemaRef ds:uri="e7887a83-86e2-4e7c-8e4c-4b0c5c265328"/>
    <ds:schemaRef ds:uri="55269855-93cc-4392-af54-7b2e5eef56c0"/>
  </ds:schemaRefs>
</ds:datastoreItem>
</file>

<file path=customXml/itemProps2.xml><?xml version="1.0" encoding="utf-8"?>
<ds:datastoreItem xmlns:ds="http://schemas.openxmlformats.org/officeDocument/2006/customXml" ds:itemID="{28959FBF-924A-4413-9732-8E921534E76C}">
  <ds:schemaRefs>
    <ds:schemaRef ds:uri="http://schemas.microsoft.com/sharepoint/v3/contenttype/forms"/>
  </ds:schemaRefs>
</ds:datastoreItem>
</file>

<file path=customXml/itemProps3.xml><?xml version="1.0" encoding="utf-8"?>
<ds:datastoreItem xmlns:ds="http://schemas.openxmlformats.org/officeDocument/2006/customXml" ds:itemID="{8F61CA01-87E1-456F-A08D-1607169CB3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7887a83-86e2-4e7c-8e4c-4b0c5c265328"/>
    <ds:schemaRef ds:uri="55269855-93cc-4392-af54-7b2e5eef56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4</TotalTime>
  <Words>644</Words>
  <Application>Microsoft Office PowerPoint</Application>
  <PresentationFormat>Widescreen</PresentationFormat>
  <Paragraphs>56</Paragraphs>
  <Slides>6</Slides>
  <Notes>5</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6</vt:i4>
      </vt:variant>
    </vt:vector>
  </HeadingPairs>
  <TitlesOfParts>
    <vt:vector size="16" baseType="lpstr">
      <vt:lpstr>Aptos</vt:lpstr>
      <vt:lpstr>Aptos Display</vt:lpstr>
      <vt:lpstr>Arial</vt:lpstr>
      <vt:lpstr>Calibri</vt:lpstr>
      <vt:lpstr>Calibri Light</vt:lpstr>
      <vt:lpstr>Helvetica Neue Light</vt:lpstr>
      <vt:lpstr>Montserrat ExtraLight</vt:lpstr>
      <vt:lpstr>Montserrat Medium</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Gorham</dc:creator>
  <cp:lastModifiedBy>Sarah Gorham</cp:lastModifiedBy>
  <cp:revision>169</cp:revision>
  <dcterms:created xsi:type="dcterms:W3CDTF">2024-03-21T20:19:46Z</dcterms:created>
  <dcterms:modified xsi:type="dcterms:W3CDTF">2024-03-22T12:38:56Z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0x01010002281FFF61EB4A4180FE976EB6A0B6E1</vt:lpwstr>
  </property>
  <property fmtid="{D5CDD505-2E9C-101B-9397-08002B2CF9AE}" pid="3" name="MediaServiceImageTags">
    <vt:lpwstr/>
  </property>
</Properties>
</file>