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1"/>
  </p:notesMasterIdLst>
  <p:sldIdLst>
    <p:sldId id="262" r:id="rId5"/>
    <p:sldId id="1436" r:id="rId6"/>
    <p:sldId id="260" r:id="rId7"/>
    <p:sldId id="1434" r:id="rId8"/>
    <p:sldId id="1437" r:id="rId9"/>
    <p:sldId id="143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622AF7-B016-49C0-875D-970984F123A5}" v="6" dt="2024-02-23T11:12:04.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rham" userId="2455d41c-ca3f-42e2-ad16-18532ad3fba8" providerId="ADAL" clId="{A2622AF7-B016-49C0-875D-970984F123A5}"/>
    <pc:docChg chg="modSld">
      <pc:chgData name="Sarah Gorham" userId="2455d41c-ca3f-42e2-ad16-18532ad3fba8" providerId="ADAL" clId="{A2622AF7-B016-49C0-875D-970984F123A5}" dt="2024-02-23T11:12:04.308" v="5" actId="20577"/>
      <pc:docMkLst>
        <pc:docMk/>
      </pc:docMkLst>
      <pc:sldChg chg="modSp">
        <pc:chgData name="Sarah Gorham" userId="2455d41c-ca3f-42e2-ad16-18532ad3fba8" providerId="ADAL" clId="{A2622AF7-B016-49C0-875D-970984F123A5}" dt="2024-02-23T11:12:04.308" v="5" actId="20577"/>
        <pc:sldMkLst>
          <pc:docMk/>
          <pc:sldMk cId="0" sldId="1434"/>
        </pc:sldMkLst>
        <pc:spChg chg="mod">
          <ac:chgData name="Sarah Gorham" userId="2455d41c-ca3f-42e2-ad16-18532ad3fba8" providerId="ADAL" clId="{A2622AF7-B016-49C0-875D-970984F123A5}" dt="2024-02-23T11:12:04.308" v="5" actId="20577"/>
          <ac:spMkLst>
            <pc:docMk/>
            <pc:sldMk cId="0" sldId="1434"/>
            <ac:spMk id="1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5DDFC-49FA-4554-A9BC-A93D2E6663ED}" type="datetimeFigureOut">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EB121-8C4E-4492-911E-C23F82B9DBA3}" type="slidenum">
              <a:t>‹#›</a:t>
            </a:fld>
            <a:endParaRPr lang="en-US"/>
          </a:p>
        </p:txBody>
      </p:sp>
    </p:spTree>
    <p:extLst>
      <p:ext uri="{BB962C8B-B14F-4D97-AF65-F5344CB8AC3E}">
        <p14:creationId xmlns:p14="http://schemas.microsoft.com/office/powerpoint/2010/main" val="413841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25066340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25066340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0</a:t>
            </a:r>
            <a:endParaRPr/>
          </a:p>
        </p:txBody>
      </p:sp>
    </p:spTree>
    <p:extLst>
      <p:ext uri="{BB962C8B-B14F-4D97-AF65-F5344CB8AC3E}">
        <p14:creationId xmlns:p14="http://schemas.microsoft.com/office/powerpoint/2010/main" val="34985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69421-2B0C-4543-96D7-DE64F7F31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85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25066340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25066340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25066340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25066340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0</a:t>
            </a:r>
            <a:endParaRPr/>
          </a:p>
        </p:txBody>
      </p:sp>
    </p:spTree>
    <p:extLst>
      <p:ext uri="{BB962C8B-B14F-4D97-AF65-F5344CB8AC3E}">
        <p14:creationId xmlns:p14="http://schemas.microsoft.com/office/powerpoint/2010/main" val="419701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25066340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25066340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0</a:t>
            </a:r>
            <a:endParaRPr/>
          </a:p>
        </p:txBody>
      </p:sp>
    </p:spTree>
    <p:extLst>
      <p:ext uri="{BB962C8B-B14F-4D97-AF65-F5344CB8AC3E}">
        <p14:creationId xmlns:p14="http://schemas.microsoft.com/office/powerpoint/2010/main" val="364143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691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2445"/>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 b="10471"/>
          <a:stretch/>
        </p:blipFill>
        <p:spPr>
          <a:xfrm flipH="1">
            <a:off x="916889" y="0"/>
            <a:ext cx="11275111" cy="6868633"/>
          </a:xfrm>
          <a:prstGeom prst="rect">
            <a:avLst/>
          </a:prstGeom>
        </p:spPr>
      </p:pic>
      <p:pic>
        <p:nvPicPr>
          <p:cNvPr id="7" name="TWHF Logo">
            <a:extLst>
              <a:ext uri="{FF2B5EF4-FFF2-40B4-BE49-F238E27FC236}">
                <a16:creationId xmlns:a16="http://schemas.microsoft.com/office/drawing/2014/main" id="{318EF546-AF81-AA45-AB7B-6DB230F6C255}"/>
              </a:ext>
            </a:extLst>
          </p:cNvPr>
          <p:cNvPicPr>
            <a:picLocks noChangeAspect="1"/>
          </p:cNvPicPr>
          <p:nvPr/>
        </p:nvPicPr>
        <p:blipFill>
          <a:blip r:embed="rId3"/>
          <a:stretch>
            <a:fillRect/>
          </a:stretch>
        </p:blipFill>
        <p:spPr>
          <a:xfrm>
            <a:off x="8988621" y="5687071"/>
            <a:ext cx="2459736" cy="831238"/>
          </a:xfrm>
          <a:prstGeom prst="rect">
            <a:avLst/>
          </a:prstGeom>
        </p:spPr>
      </p:pic>
      <p:sp>
        <p:nvSpPr>
          <p:cNvPr id="8" name="TextBox 7"/>
          <p:cNvSpPr txBox="1"/>
          <p:nvPr/>
        </p:nvSpPr>
        <p:spPr>
          <a:xfrm>
            <a:off x="328781" y="2382364"/>
            <a:ext cx="4881989" cy="3354765"/>
          </a:xfrm>
          <a:prstGeom prst="rect">
            <a:avLst/>
          </a:prstGeom>
          <a:noFill/>
        </p:spPr>
        <p:txBody>
          <a:bodyPr wrap="square" lIns="91440" tIns="45720" rIns="91440" bIns="45720" rtlCol="0" anchor="t">
            <a:spAutoFit/>
          </a:bodyPr>
          <a:lstStyle/>
          <a:p>
            <a:pPr algn="ctr">
              <a:defRPr/>
            </a:pPr>
            <a:r>
              <a:rPr lang="en-GB" sz="6600" b="1" dirty="0">
                <a:solidFill>
                  <a:schemeClr val="accent4">
                    <a:lumMod val="60000"/>
                    <a:lumOff val="40000"/>
                  </a:schemeClr>
                </a:solidFill>
                <a:latin typeface="Montserrat ExtraLight"/>
              </a:rPr>
              <a:t>Parent Friday Five</a:t>
            </a:r>
          </a:p>
          <a:p>
            <a:pPr algn="ctr">
              <a:defRPr/>
            </a:pPr>
            <a:endParaRPr lang="en-GB" sz="4800" b="1">
              <a:solidFill>
                <a:schemeClr val="bg1"/>
              </a:solidFill>
              <a:latin typeface="Montserrat ExtraLight"/>
            </a:endParaRPr>
          </a:p>
          <a:p>
            <a:pPr algn="ctr">
              <a:defRPr/>
            </a:pPr>
            <a:r>
              <a:rPr lang="en-GB" sz="3200" b="1" dirty="0">
                <a:solidFill>
                  <a:schemeClr val="bg1"/>
                </a:solidFill>
                <a:latin typeface="Montserrat ExtraLight"/>
              </a:rPr>
              <a:t>Friday 23rd February</a:t>
            </a:r>
            <a:endParaRPr lang="en-GB" sz="3200" b="1" dirty="0">
              <a:solidFill>
                <a:schemeClr val="bg1"/>
              </a:solidFill>
              <a:latin typeface="Montserrat ExtraLight" panose="00000300000000000000" pitchFamily="50"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9013" y="714649"/>
            <a:ext cx="4820899" cy="1419258"/>
          </a:xfrm>
          <a:prstGeom prst="rect">
            <a:avLst/>
          </a:prstGeom>
        </p:spPr>
      </p:pic>
      <p:sp>
        <p:nvSpPr>
          <p:cNvPr id="10" name="Proud To Be Part Of">
            <a:extLst>
              <a:ext uri="{FF2B5EF4-FFF2-40B4-BE49-F238E27FC236}">
                <a16:creationId xmlns:a16="http://schemas.microsoft.com/office/drawing/2014/main" id="{5E8EBEFE-FA9E-4D8B-8535-4719CA3DA316}"/>
              </a:ext>
            </a:extLst>
          </p:cNvPr>
          <p:cNvSpPr txBox="1">
            <a:spLocks/>
          </p:cNvSpPr>
          <p:nvPr/>
        </p:nvSpPr>
        <p:spPr>
          <a:xfrm>
            <a:off x="1446137" y="4797905"/>
            <a:ext cx="2930583" cy="416682"/>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defRPr/>
            </a:pPr>
            <a:r>
              <a:rPr lang="en-GB" sz="1400" dirty="0">
                <a:solidFill>
                  <a:prstClr val="white"/>
                </a:solidFill>
                <a:latin typeface="Helvetica Neue Light"/>
                <a:ea typeface="Helvetica Neue Light" panose="02000403000000020004" pitchFamily="2" charset="0"/>
                <a:cs typeface="Helvetica Neue Medium" panose="02000503000000020004" pitchFamily="2" charset="0"/>
              </a:rPr>
              <a:t>Communication update for parents</a:t>
            </a:r>
            <a:endParaRPr kumimoji="0" lang="en-GB" sz="4000" b="0" i="0" u="none" strike="noStrike" kern="1200" cap="none" spc="0" normalizeH="0" baseline="0" noProof="0" dirty="0">
              <a:ln>
                <a:noFill/>
              </a:ln>
              <a:solidFill>
                <a:prstClr val="white"/>
              </a:solidFill>
              <a:effectLst/>
              <a:uLnTx/>
              <a:uFillTx/>
              <a:latin typeface="Helvetica Neue Light"/>
              <a:ea typeface="Helvetica Neue Light" panose="02000403000000020004" pitchFamily="2" charset="0"/>
              <a:cs typeface="Helvetica Neue Medium" panose="02000503000000020004" pitchFamily="2" charset="0"/>
            </a:endParaRPr>
          </a:p>
        </p:txBody>
      </p:sp>
    </p:spTree>
    <p:extLst>
      <p:ext uri="{BB962C8B-B14F-4D97-AF65-F5344CB8AC3E}">
        <p14:creationId xmlns:p14="http://schemas.microsoft.com/office/powerpoint/2010/main" val="135892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a:extLst>
              <a:ext uri="{FF2B5EF4-FFF2-40B4-BE49-F238E27FC236}">
                <a16:creationId xmlns:a16="http://schemas.microsoft.com/office/drawing/2014/main" id="{12552C92-2D0B-986E-FE44-A18F6FFECE43}"/>
              </a:ext>
            </a:extLst>
          </p:cNvPr>
          <p:cNvPicPr>
            <a:picLocks noChangeAspect="1"/>
          </p:cNvPicPr>
          <p:nvPr/>
        </p:nvPicPr>
        <p:blipFill rotWithShape="1">
          <a:blip r:embed="rId3">
            <a:extLst>
              <a:ext uri="{28A0092B-C50C-407E-A947-70E740481C1C}">
                <a14:useLocalDpi xmlns:a14="http://schemas.microsoft.com/office/drawing/2010/main" val="0"/>
              </a:ext>
            </a:extLst>
          </a:blip>
          <a:srcRect l="40028"/>
          <a:stretch/>
        </p:blipFill>
        <p:spPr>
          <a:xfrm>
            <a:off x="-21771" y="-1344"/>
            <a:ext cx="3332075" cy="6859344"/>
          </a:xfrm>
          <a:prstGeom prst="rect">
            <a:avLst/>
          </a:prstGeom>
        </p:spPr>
      </p:pic>
      <p:sp>
        <p:nvSpPr>
          <p:cNvPr id="110" name="Google Shape;110;p27"/>
          <p:cNvSpPr txBox="1">
            <a:spLocks noGrp="1"/>
          </p:cNvSpPr>
          <p:nvPr>
            <p:ph type="body" idx="1"/>
          </p:nvPr>
        </p:nvSpPr>
        <p:spPr>
          <a:xfrm>
            <a:off x="415600" y="1123176"/>
            <a:ext cx="9736652" cy="5405263"/>
          </a:xfrm>
          <a:prstGeom prst="rect">
            <a:avLst/>
          </a:prstGeom>
          <a:solidFill>
            <a:schemeClr val="tx2">
              <a:lumMod val="20000"/>
              <a:lumOff val="80000"/>
            </a:schemeClr>
          </a:solidFill>
        </p:spPr>
        <p:txBody>
          <a:bodyPr spcFirstLastPara="1" vert="horz" wrap="square" lIns="121900" tIns="121900" rIns="121900" bIns="121900" rtlCol="0" anchor="t" anchorCtr="0">
            <a:normAutofit/>
          </a:bodyPr>
          <a:lstStyle/>
          <a:p>
            <a:pPr marL="0" indent="0">
              <a:buNone/>
            </a:pPr>
            <a:r>
              <a:rPr lang="en-GB" dirty="0">
                <a:cs typeface="Calibri"/>
              </a:rPr>
              <a:t>Welcome to our first edition of the Parent Friday 5 – our 5 slide bulletin  which contains upcoming information, reminders and notices to parents and carers.</a:t>
            </a:r>
            <a:endParaRPr lang="en-US" dirty="0"/>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Our school communication comes in a number of forms: </a:t>
            </a:r>
          </a:p>
          <a:p>
            <a:pPr marL="0" indent="0">
              <a:buNone/>
            </a:pPr>
            <a:endParaRPr lang="en-GB" dirty="0">
              <a:ea typeface="Calibri" panose="020F0502020204030204"/>
              <a:cs typeface="Calibri" panose="020F0502020204030204"/>
            </a:endParaRPr>
          </a:p>
          <a:p>
            <a:pPr marL="457200" indent="-457200"/>
            <a:r>
              <a:rPr lang="en-GB" dirty="0">
                <a:ea typeface="Calibri" panose="020F0502020204030204"/>
                <a:cs typeface="Calibri" panose="020F0502020204030204"/>
              </a:rPr>
              <a:t>the newsletter which will now focus on positive news and celebration of success</a:t>
            </a:r>
            <a:endParaRPr lang="en-GB">
              <a:cs typeface="Calibri" panose="020F0502020204030204"/>
            </a:endParaRPr>
          </a:p>
          <a:p>
            <a:pPr marL="457200" indent="-457200"/>
            <a:r>
              <a:rPr lang="en-GB" dirty="0">
                <a:ea typeface="Calibri" panose="020F0502020204030204"/>
                <a:cs typeface="Calibri" panose="020F0502020204030204"/>
              </a:rPr>
              <a:t>The</a:t>
            </a:r>
            <a:r>
              <a:rPr lang="en-GB">
                <a:ea typeface="Calibri" panose="020F0502020204030204"/>
                <a:cs typeface="Calibri" panose="020F0502020204030204"/>
              </a:rPr>
              <a:t> Parent Friday 5 which will contain information about </a:t>
            </a:r>
            <a:r>
              <a:rPr lang="en-GB" dirty="0">
                <a:ea typeface="Calibri" panose="020F0502020204030204"/>
                <a:cs typeface="Calibri" panose="020F0502020204030204"/>
              </a:rPr>
              <a:t>upcoming events and notices which require attention</a:t>
            </a:r>
          </a:p>
          <a:p>
            <a:pPr marL="457200" indent="-457200"/>
            <a:r>
              <a:rPr lang="en-GB" dirty="0">
                <a:ea typeface="Calibri" panose="020F0502020204030204"/>
                <a:cs typeface="Calibri" panose="020F0502020204030204"/>
              </a:rPr>
              <a:t>Arbor communication for more urgent or year group/student specific information </a:t>
            </a:r>
          </a:p>
          <a:p>
            <a:pPr marL="0" indent="0">
              <a:buNone/>
            </a:pPr>
            <a:endParaRPr lang="en-GB">
              <a:ea typeface="Calibri" panose="020F0502020204030204"/>
              <a:cs typeface="Calibri" panose="020F0502020204030204"/>
            </a:endParaRPr>
          </a:p>
          <a:p>
            <a:pPr marL="0" indent="0">
              <a:buNone/>
            </a:pPr>
            <a:endParaRPr lang="en-GB">
              <a:ea typeface="Calibri" panose="020F0502020204030204"/>
              <a:cs typeface="Calibri" panose="020F0502020204030204"/>
            </a:endParaRPr>
          </a:p>
          <a:p>
            <a:pPr marL="0" indent="0">
              <a:buNone/>
            </a:pPr>
            <a:endParaRPr lang="en-GB">
              <a:ea typeface="Calibri" panose="020F0502020204030204"/>
              <a:cs typeface="Calibri" panose="020F0502020204030204"/>
            </a:endParaRPr>
          </a:p>
          <a:p>
            <a:pPr marL="0" indent="0">
              <a:buNone/>
            </a:pPr>
            <a:endParaRPr lang="en-GB">
              <a:ea typeface="Calibri" panose="020F0502020204030204"/>
              <a:cs typeface="Calibri" panose="020F0502020204030204"/>
            </a:endParaRPr>
          </a:p>
        </p:txBody>
      </p:sp>
      <p:sp>
        <p:nvSpPr>
          <p:cNvPr id="2" name="TextBox 1">
            <a:extLst>
              <a:ext uri="{FF2B5EF4-FFF2-40B4-BE49-F238E27FC236}">
                <a16:creationId xmlns:a16="http://schemas.microsoft.com/office/drawing/2014/main" id="{7F6A7608-C9F0-2CE5-24D4-F427F2CF2380}"/>
              </a:ext>
            </a:extLst>
          </p:cNvPr>
          <p:cNvSpPr txBox="1"/>
          <p:nvPr/>
        </p:nvSpPr>
        <p:spPr>
          <a:xfrm>
            <a:off x="415600" y="277968"/>
            <a:ext cx="8674209" cy="707886"/>
          </a:xfrm>
          <a:prstGeom prst="rect">
            <a:avLst/>
          </a:prstGeom>
          <a:solidFill>
            <a:schemeClr val="accent4">
              <a:lumMod val="60000"/>
              <a:lumOff val="40000"/>
            </a:schemeClr>
          </a:solidFill>
        </p:spPr>
        <p:txBody>
          <a:bodyPr wrap="square" lIns="91440" tIns="45720" rIns="91440" bIns="45720" rtlCol="0" anchor="t">
            <a:spAutoFit/>
          </a:bodyPr>
          <a:lstStyle/>
          <a:p>
            <a:pPr>
              <a:defRPr/>
            </a:pPr>
            <a:r>
              <a:rPr lang="en-GB" sz="4000" b="1" dirty="0">
                <a:solidFill>
                  <a:srgbClr val="231E45"/>
                </a:solidFill>
                <a:latin typeface="Montserrat Medium"/>
                <a:ea typeface="Calibri"/>
                <a:cs typeface="Calibri"/>
              </a:rPr>
              <a:t>Parent Friday 5</a:t>
            </a:r>
          </a:p>
        </p:txBody>
      </p:sp>
      <p:pic>
        <p:nvPicPr>
          <p:cNvPr id="4" name="Picture 3">
            <a:extLst>
              <a:ext uri="{FF2B5EF4-FFF2-40B4-BE49-F238E27FC236}">
                <a16:creationId xmlns:a16="http://schemas.microsoft.com/office/drawing/2014/main" id="{B004016B-A410-2DE3-9A31-6EA1409C3D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6081" b="10150"/>
          <a:stretch/>
        </p:blipFill>
        <p:spPr>
          <a:xfrm>
            <a:off x="9328681" y="365083"/>
            <a:ext cx="2866864" cy="6305976"/>
          </a:xfrm>
          <a:prstGeom prst="rect">
            <a:avLst/>
          </a:prstGeom>
        </p:spPr>
      </p:pic>
    </p:spTree>
    <p:extLst>
      <p:ext uri="{BB962C8B-B14F-4D97-AF65-F5344CB8AC3E}">
        <p14:creationId xmlns:p14="http://schemas.microsoft.com/office/powerpoint/2010/main" val="13763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2" end="2"/>
                                            </p:txEl>
                                          </p:spTgt>
                                        </p:tgtEl>
                                        <p:attrNameLst>
                                          <p:attrName>style.visibility</p:attrName>
                                        </p:attrNameLst>
                                      </p:cBhvr>
                                      <p:to>
                                        <p:strVal val="visible"/>
                                      </p:to>
                                    </p:set>
                                    <p:animEffect transition="in" filter="fade">
                                      <p:cBhvr>
                                        <p:cTn id="12" dur="1000"/>
                                        <p:tgtEl>
                                          <p:spTgt spid="1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4" end="4"/>
                                            </p:txEl>
                                          </p:spTgt>
                                        </p:tgtEl>
                                        <p:attrNameLst>
                                          <p:attrName>style.visibility</p:attrName>
                                        </p:attrNameLst>
                                      </p:cBhvr>
                                      <p:to>
                                        <p:strVal val="visible"/>
                                      </p:to>
                                    </p:set>
                                    <p:animEffect transition="in" filter="fade">
                                      <p:cBhvr>
                                        <p:cTn id="17" dur="1000"/>
                                        <p:tgtEl>
                                          <p:spTgt spid="1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5" end="5"/>
                                            </p:txEl>
                                          </p:spTgt>
                                        </p:tgtEl>
                                        <p:attrNameLst>
                                          <p:attrName>style.visibility</p:attrName>
                                        </p:attrNameLst>
                                      </p:cBhvr>
                                      <p:to>
                                        <p:strVal val="visible"/>
                                      </p:to>
                                    </p:set>
                                    <p:animEffect transition="in" filter="fade">
                                      <p:cBhvr>
                                        <p:cTn id="22" dur="1000"/>
                                        <p:tgtEl>
                                          <p:spTgt spid="1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
                                            <p:txEl>
                                              <p:pRg st="6" end="6"/>
                                            </p:txEl>
                                          </p:spTgt>
                                        </p:tgtEl>
                                        <p:attrNameLst>
                                          <p:attrName>style.visibility</p:attrName>
                                        </p:attrNameLst>
                                      </p:cBhvr>
                                      <p:to>
                                        <p:strVal val="visible"/>
                                      </p:to>
                                    </p:set>
                                    <p:animEffect transition="in" filter="fade">
                                      <p:cBhvr>
                                        <p:cTn id="27" dur="1000"/>
                                        <p:tgtEl>
                                          <p:spTgt spid="1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0028"/>
          <a:stretch/>
        </p:blipFill>
        <p:spPr>
          <a:xfrm>
            <a:off x="-21771" y="-1344"/>
            <a:ext cx="3332075" cy="6859344"/>
          </a:xfrm>
          <a:prstGeom prst="rect">
            <a:avLst/>
          </a:prstGeom>
        </p:spPr>
      </p:pic>
      <p:sp>
        <p:nvSpPr>
          <p:cNvPr id="10" name="Rectangle 9"/>
          <p:cNvSpPr/>
          <p:nvPr/>
        </p:nvSpPr>
        <p:spPr>
          <a:xfrm>
            <a:off x="0" y="6560288"/>
            <a:ext cx="12191999" cy="301055"/>
          </a:xfrm>
          <a:prstGeom prst="rect">
            <a:avLst/>
          </a:prstGeom>
          <a:solidFill>
            <a:srgbClr val="233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207489" y="153681"/>
            <a:ext cx="8921611" cy="830997"/>
          </a:xfrm>
          <a:prstGeom prst="rect">
            <a:avLst/>
          </a:prstGeom>
          <a:solidFill>
            <a:schemeClr val="accent4">
              <a:lumMod val="60000"/>
              <a:lumOff val="40000"/>
            </a:schemeClr>
          </a:solidFill>
        </p:spPr>
        <p:txBody>
          <a:bodyPr wrap="square" lIns="91440" tIns="45720" rIns="91440" bIns="45720" rtlCol="0" anchor="t">
            <a:spAutoFit/>
          </a:bodyPr>
          <a:lstStyle/>
          <a:p>
            <a:pPr>
              <a:defRPr/>
            </a:pPr>
            <a:r>
              <a:rPr lang="en-GB" sz="4800" b="1" dirty="0">
                <a:solidFill>
                  <a:srgbClr val="231E45"/>
                </a:solidFill>
                <a:latin typeface="Montserrat Medium"/>
                <a:cs typeface="Calibri" panose="020F0502020204030204"/>
              </a:rPr>
              <a:t>Upcoming Dates</a:t>
            </a:r>
            <a:endParaRPr lang="en-GB" sz="4800" b="1" i="0" u="none" strike="noStrike" kern="1200" cap="none" spc="0" normalizeH="0" baseline="0" noProof="0" dirty="0">
              <a:ln>
                <a:noFill/>
              </a:ln>
              <a:solidFill>
                <a:srgbClr val="231E45"/>
              </a:solidFill>
              <a:effectLst/>
              <a:uLnTx/>
              <a:uFillTx/>
              <a:latin typeface="Montserrat Medium"/>
              <a:cs typeface="Calibri" panose="020F0502020204030204"/>
            </a:endParaRPr>
          </a:p>
        </p:txBody>
      </p:sp>
      <p:pic>
        <p:nvPicPr>
          <p:cNvPr id="7" name="Picture 6">
            <a:extLst>
              <a:ext uri="{FF2B5EF4-FFF2-40B4-BE49-F238E27FC236}">
                <a16:creationId xmlns:a16="http://schemas.microsoft.com/office/drawing/2014/main" id="{40A9BC69-A02D-4780-8B0B-51BB3A3594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6081" b="10150"/>
          <a:stretch/>
        </p:blipFill>
        <p:spPr>
          <a:xfrm>
            <a:off x="9328681" y="365083"/>
            <a:ext cx="2866864" cy="6305976"/>
          </a:xfrm>
          <a:prstGeom prst="rect">
            <a:avLst/>
          </a:prstGeom>
        </p:spPr>
      </p:pic>
      <p:sp>
        <p:nvSpPr>
          <p:cNvPr id="4" name="Google Shape;110;p27">
            <a:extLst>
              <a:ext uri="{FF2B5EF4-FFF2-40B4-BE49-F238E27FC236}">
                <a16:creationId xmlns:a16="http://schemas.microsoft.com/office/drawing/2014/main" id="{F4CC457D-FD92-EE77-321D-A862717BD6DE}"/>
              </a:ext>
            </a:extLst>
          </p:cNvPr>
          <p:cNvSpPr txBox="1">
            <a:spLocks/>
          </p:cNvSpPr>
          <p:nvPr/>
        </p:nvSpPr>
        <p:spPr>
          <a:xfrm>
            <a:off x="205774" y="1079002"/>
            <a:ext cx="9736652" cy="5405263"/>
          </a:xfrm>
          <a:prstGeom prst="rect">
            <a:avLst/>
          </a:prstGeom>
          <a:solidFill>
            <a:schemeClr val="tx2">
              <a:lumMod val="20000"/>
              <a:lumOff val="80000"/>
            </a:schemeClr>
          </a:solidFill>
        </p:spPr>
        <p:txBody>
          <a:bodyPr spcFirstLastPara="1" vert="horz" wrap="square" lIns="121900" tIns="121900" rIns="121900" bIns="1219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ea typeface="Calibri"/>
                <a:cs typeface="Calibri"/>
              </a:rPr>
              <a:t>29 year 9 students have been invited to round 2 of the interview process to earn a spot to go on our Thailand trip. These will take place on Monday and Tuesday after school. </a:t>
            </a:r>
          </a:p>
          <a:p>
            <a:pPr marL="0" indent="0">
              <a:buNone/>
            </a:pPr>
            <a:endParaRPr lang="en-GB" dirty="0">
              <a:ea typeface="Calibri"/>
              <a:cs typeface="Calibri"/>
            </a:endParaRPr>
          </a:p>
          <a:p>
            <a:pPr marL="0" indent="0">
              <a:buNone/>
            </a:pPr>
            <a:r>
              <a:rPr lang="en-GB" dirty="0">
                <a:ea typeface="Calibri"/>
                <a:cs typeface="Calibri"/>
              </a:rPr>
              <a:t>INSET day will be taking place on Monday 11th March. </a:t>
            </a:r>
          </a:p>
          <a:p>
            <a:pPr marL="0" indent="0">
              <a:buNone/>
            </a:pPr>
            <a:endParaRPr lang="en-GB" dirty="0">
              <a:ea typeface="Calibri"/>
              <a:cs typeface="Calibri"/>
            </a:endParaRPr>
          </a:p>
          <a:p>
            <a:pPr marL="0" indent="0">
              <a:buNone/>
            </a:pPr>
            <a:r>
              <a:rPr lang="en-GB" dirty="0">
                <a:cs typeface="Calibri"/>
              </a:rPr>
              <a:t>Our year 8 and 9 Parents' Evenings are fast approaching and will run over 3 separate evenings to enable you to see more members of staff from across the school.</a:t>
            </a:r>
            <a:r>
              <a:rPr lang="en-GB" dirty="0">
                <a:ea typeface="Calibri" panose="020F0502020204030204"/>
                <a:cs typeface="Calibri" panose="020F0502020204030204"/>
              </a:rPr>
              <a:t> These will take place on March 12th, 19th &amp; 20th.</a:t>
            </a:r>
          </a:p>
          <a:p>
            <a:pPr marL="0" indent="0">
              <a:buFont typeface="Arial" panose="020B0604020202020204" pitchFamily="34" charset="0"/>
              <a:buNone/>
            </a:pPr>
            <a:endParaRPr lang="en-GB">
              <a:ea typeface="Calibri" panose="020F0502020204030204"/>
              <a:cs typeface="Calibri" panose="020F0502020204030204"/>
            </a:endParaRPr>
          </a:p>
          <a:p>
            <a:pPr marL="0" indent="0">
              <a:buFont typeface="Arial" panose="020B0604020202020204" pitchFamily="34" charset="0"/>
              <a:buNone/>
            </a:pPr>
            <a:endParaRPr lang="en-GB">
              <a:ea typeface="Calibri" panose="020F0502020204030204"/>
              <a:cs typeface="Calibri" panose="020F0502020204030204"/>
            </a:endParaRPr>
          </a:p>
          <a:p>
            <a:pPr marL="0" indent="0">
              <a:buFont typeface="Arial" panose="020B0604020202020204" pitchFamily="34" charset="0"/>
              <a:buNone/>
            </a:pPr>
            <a:endParaRPr lang="en-GB">
              <a:ea typeface="Calibri" panose="020F0502020204030204"/>
              <a:cs typeface="Calibri" panose="020F0502020204030204"/>
            </a:endParaRPr>
          </a:p>
          <a:p>
            <a:pPr marL="0" indent="0">
              <a:buNone/>
            </a:pPr>
            <a:endParaRPr lang="en-GB">
              <a:ea typeface="Calibri" panose="020F0502020204030204"/>
              <a:cs typeface="Calibri" panose="020F0502020204030204"/>
            </a:endParaRPr>
          </a:p>
        </p:txBody>
      </p:sp>
    </p:spTree>
    <p:extLst>
      <p:ext uri="{BB962C8B-B14F-4D97-AF65-F5344CB8AC3E}">
        <p14:creationId xmlns:p14="http://schemas.microsoft.com/office/powerpoint/2010/main" val="200961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a:extLst>
              <a:ext uri="{FF2B5EF4-FFF2-40B4-BE49-F238E27FC236}">
                <a16:creationId xmlns:a16="http://schemas.microsoft.com/office/drawing/2014/main" id="{12552C92-2D0B-986E-FE44-A18F6FFECE43}"/>
              </a:ext>
            </a:extLst>
          </p:cNvPr>
          <p:cNvPicPr>
            <a:picLocks noChangeAspect="1"/>
          </p:cNvPicPr>
          <p:nvPr/>
        </p:nvPicPr>
        <p:blipFill rotWithShape="1">
          <a:blip r:embed="rId3">
            <a:extLst>
              <a:ext uri="{28A0092B-C50C-407E-A947-70E740481C1C}">
                <a14:useLocalDpi xmlns:a14="http://schemas.microsoft.com/office/drawing/2010/main" val="0"/>
              </a:ext>
            </a:extLst>
          </a:blip>
          <a:srcRect l="40028"/>
          <a:stretch/>
        </p:blipFill>
        <p:spPr>
          <a:xfrm>
            <a:off x="-21771" y="-1344"/>
            <a:ext cx="3332075" cy="6859344"/>
          </a:xfrm>
          <a:prstGeom prst="rect">
            <a:avLst/>
          </a:prstGeom>
        </p:spPr>
      </p:pic>
      <p:sp>
        <p:nvSpPr>
          <p:cNvPr id="110" name="Google Shape;110;p27"/>
          <p:cNvSpPr txBox="1">
            <a:spLocks noGrp="1"/>
          </p:cNvSpPr>
          <p:nvPr>
            <p:ph type="body" idx="1"/>
          </p:nvPr>
        </p:nvSpPr>
        <p:spPr>
          <a:xfrm>
            <a:off x="415600" y="1123176"/>
            <a:ext cx="9736652" cy="5405263"/>
          </a:xfrm>
          <a:prstGeom prst="rect">
            <a:avLst/>
          </a:prstGeom>
          <a:solidFill>
            <a:schemeClr val="tx2">
              <a:lumMod val="20000"/>
              <a:lumOff val="80000"/>
            </a:schemeClr>
          </a:solidFill>
        </p:spPr>
        <p:txBody>
          <a:bodyPr spcFirstLastPara="1" vert="horz" wrap="square" lIns="121900" tIns="121900" rIns="121900" bIns="121900" rtlCol="0" anchor="t" anchorCtr="0">
            <a:normAutofit lnSpcReduction="10000"/>
          </a:bodyPr>
          <a:lstStyle/>
          <a:p>
            <a:pPr marL="0" indent="0">
              <a:buNone/>
            </a:pPr>
            <a:r>
              <a:rPr lang="en-GB" dirty="0">
                <a:cs typeface="Calibri"/>
              </a:rPr>
              <a:t>We know that on occasion, students arrive to school with a uniform issue. To support this, we run a uniform shop which is open from 8:15 – 8:30am.</a:t>
            </a: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Students will be able to borrow uniform items (for an item of their own to be exchanged) so they are able to be in full and correct uniform until the issue can be rectified.</a:t>
            </a: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Equipment is also available for students with missing items – these will be billed to your parent pay to ensure they are fully equipped for lessons. </a:t>
            </a: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Ties are also available for purchase </a:t>
            </a:r>
            <a:r>
              <a:rPr lang="en-GB">
                <a:ea typeface="Calibri" panose="020F0502020204030204"/>
                <a:cs typeface="Calibri" panose="020F0502020204030204"/>
              </a:rPr>
              <a:t>on ParentPay </a:t>
            </a:r>
            <a:r>
              <a:rPr lang="en-GB" dirty="0">
                <a:ea typeface="Calibri" panose="020F0502020204030204"/>
                <a:cs typeface="Calibri" panose="020F0502020204030204"/>
              </a:rPr>
              <a:t>for </a:t>
            </a:r>
            <a:r>
              <a:rPr lang="en-GB">
                <a:ea typeface="Calibri" panose="020F0502020204030204"/>
                <a:cs typeface="Calibri" panose="020F0502020204030204"/>
              </a:rPr>
              <a:t>£7.50, </a:t>
            </a:r>
            <a:r>
              <a:rPr lang="en-GB" dirty="0">
                <a:ea typeface="Calibri" panose="020F0502020204030204"/>
                <a:cs typeface="Calibri" panose="020F0502020204030204"/>
              </a:rPr>
              <a:t>so you no longer need to order replacements via Stevensons if you need one urgently. </a:t>
            </a:r>
          </a:p>
          <a:p>
            <a:pPr marL="0" indent="0">
              <a:buNone/>
            </a:pP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
        <p:nvSpPr>
          <p:cNvPr id="2" name="TextBox 1">
            <a:extLst>
              <a:ext uri="{FF2B5EF4-FFF2-40B4-BE49-F238E27FC236}">
                <a16:creationId xmlns:a16="http://schemas.microsoft.com/office/drawing/2014/main" id="{7F6A7608-C9F0-2CE5-24D4-F427F2CF2380}"/>
              </a:ext>
            </a:extLst>
          </p:cNvPr>
          <p:cNvSpPr txBox="1"/>
          <p:nvPr/>
        </p:nvSpPr>
        <p:spPr>
          <a:xfrm>
            <a:off x="415600" y="277968"/>
            <a:ext cx="8674209" cy="707886"/>
          </a:xfrm>
          <a:prstGeom prst="rect">
            <a:avLst/>
          </a:prstGeom>
          <a:solidFill>
            <a:schemeClr val="accent4">
              <a:lumMod val="60000"/>
              <a:lumOff val="40000"/>
            </a:schemeClr>
          </a:solidFill>
        </p:spPr>
        <p:txBody>
          <a:bodyPr wrap="square" lIns="91440" tIns="45720" rIns="91440" bIns="45720" rtlCol="0" anchor="t">
            <a:spAutoFit/>
          </a:bodyPr>
          <a:lstStyle/>
          <a:p>
            <a:pPr>
              <a:defRPr/>
            </a:pPr>
            <a:r>
              <a:rPr lang="en-GB" sz="4000" b="1" dirty="0">
                <a:solidFill>
                  <a:srgbClr val="231E45"/>
                </a:solidFill>
                <a:latin typeface="Montserrat Medium"/>
                <a:ea typeface="Calibri"/>
                <a:cs typeface="Calibri"/>
              </a:rPr>
              <a:t>Uniform Shop</a:t>
            </a:r>
          </a:p>
        </p:txBody>
      </p:sp>
      <p:pic>
        <p:nvPicPr>
          <p:cNvPr id="4" name="Picture 3">
            <a:extLst>
              <a:ext uri="{FF2B5EF4-FFF2-40B4-BE49-F238E27FC236}">
                <a16:creationId xmlns:a16="http://schemas.microsoft.com/office/drawing/2014/main" id="{B004016B-A410-2DE3-9A31-6EA1409C3D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6081" b="10150"/>
          <a:stretch/>
        </p:blipFill>
        <p:spPr>
          <a:xfrm>
            <a:off x="9328681" y="365083"/>
            <a:ext cx="2866864" cy="6305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2" end="2"/>
                                            </p:txEl>
                                          </p:spTgt>
                                        </p:tgtEl>
                                        <p:attrNameLst>
                                          <p:attrName>style.visibility</p:attrName>
                                        </p:attrNameLst>
                                      </p:cBhvr>
                                      <p:to>
                                        <p:strVal val="visible"/>
                                      </p:to>
                                    </p:set>
                                    <p:animEffect transition="in" filter="fade">
                                      <p:cBhvr>
                                        <p:cTn id="12" dur="1000"/>
                                        <p:tgtEl>
                                          <p:spTgt spid="1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4" end="4"/>
                                            </p:txEl>
                                          </p:spTgt>
                                        </p:tgtEl>
                                        <p:attrNameLst>
                                          <p:attrName>style.visibility</p:attrName>
                                        </p:attrNameLst>
                                      </p:cBhvr>
                                      <p:to>
                                        <p:strVal val="visible"/>
                                      </p:to>
                                    </p:set>
                                    <p:animEffect transition="in" filter="fade">
                                      <p:cBhvr>
                                        <p:cTn id="17" dur="1000"/>
                                        <p:tgtEl>
                                          <p:spTgt spid="1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6" end="6"/>
                                            </p:txEl>
                                          </p:spTgt>
                                        </p:tgtEl>
                                        <p:attrNameLst>
                                          <p:attrName>style.visibility</p:attrName>
                                        </p:attrNameLst>
                                      </p:cBhvr>
                                      <p:to>
                                        <p:strVal val="visible"/>
                                      </p:to>
                                    </p:set>
                                    <p:animEffect transition="in" filter="fade">
                                      <p:cBhvr>
                                        <p:cTn id="22" dur="1000"/>
                                        <p:tgtEl>
                                          <p:spTgt spid="1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a:extLst>
              <a:ext uri="{FF2B5EF4-FFF2-40B4-BE49-F238E27FC236}">
                <a16:creationId xmlns:a16="http://schemas.microsoft.com/office/drawing/2014/main" id="{12552C92-2D0B-986E-FE44-A18F6FFECE43}"/>
              </a:ext>
            </a:extLst>
          </p:cNvPr>
          <p:cNvPicPr>
            <a:picLocks noChangeAspect="1"/>
          </p:cNvPicPr>
          <p:nvPr/>
        </p:nvPicPr>
        <p:blipFill rotWithShape="1">
          <a:blip r:embed="rId3">
            <a:extLst>
              <a:ext uri="{28A0092B-C50C-407E-A947-70E740481C1C}">
                <a14:useLocalDpi xmlns:a14="http://schemas.microsoft.com/office/drawing/2010/main" val="0"/>
              </a:ext>
            </a:extLst>
          </a:blip>
          <a:srcRect l="40028"/>
          <a:stretch/>
        </p:blipFill>
        <p:spPr>
          <a:xfrm>
            <a:off x="-21771" y="-1344"/>
            <a:ext cx="3332075" cy="6859344"/>
          </a:xfrm>
          <a:prstGeom prst="rect">
            <a:avLst/>
          </a:prstGeom>
        </p:spPr>
      </p:pic>
      <p:sp>
        <p:nvSpPr>
          <p:cNvPr id="110" name="Google Shape;110;p27"/>
          <p:cNvSpPr txBox="1">
            <a:spLocks noGrp="1"/>
          </p:cNvSpPr>
          <p:nvPr>
            <p:ph type="body" idx="1"/>
          </p:nvPr>
        </p:nvSpPr>
        <p:spPr>
          <a:xfrm>
            <a:off x="183687" y="1123175"/>
            <a:ext cx="4270130" cy="5515698"/>
          </a:xfrm>
          <a:prstGeom prst="rect">
            <a:avLst/>
          </a:prstGeom>
          <a:solidFill>
            <a:schemeClr val="tx2">
              <a:lumMod val="20000"/>
              <a:lumOff val="80000"/>
            </a:schemeClr>
          </a:solidFill>
        </p:spPr>
        <p:txBody>
          <a:bodyPr spcFirstLastPara="1" vert="horz" wrap="square" lIns="121900" tIns="121900" rIns="121900" bIns="121900" rtlCol="0" anchor="t" anchorCtr="0">
            <a:normAutofit/>
          </a:bodyPr>
          <a:lstStyle/>
          <a:p>
            <a:pPr marL="0" indent="0">
              <a:buNone/>
            </a:pPr>
            <a:r>
              <a:rPr lang="en-GB" dirty="0">
                <a:cs typeface="Calibri"/>
              </a:rPr>
              <a:t>We are fast approaching World Book Day and, in the classroom, one of the areas we focus on with students is reading. This week in assembly, they have heard how they can broaden their knowledge by reading more. Here are some of our recommendations.</a:t>
            </a:r>
          </a:p>
          <a:p>
            <a:pPr marL="0" indent="0">
              <a:buNone/>
            </a:pP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a:p>
            <a:pPr marL="0" indent="0">
              <a:buNone/>
            </a:pPr>
            <a:endParaRPr lang="en-GB">
              <a:ea typeface="Calibri" panose="020F0502020204030204"/>
              <a:cs typeface="Calibri" panose="020F0502020204030204"/>
            </a:endParaRPr>
          </a:p>
          <a:p>
            <a:pPr marL="0" indent="0">
              <a:buNone/>
            </a:pPr>
            <a:endParaRPr lang="en-GB">
              <a:ea typeface="Calibri" panose="020F0502020204030204"/>
              <a:cs typeface="Calibri" panose="020F0502020204030204"/>
            </a:endParaRPr>
          </a:p>
          <a:p>
            <a:pPr marL="0" indent="0">
              <a:buNone/>
            </a:pPr>
            <a:endParaRPr lang="en-GB">
              <a:ea typeface="Calibri" panose="020F0502020204030204"/>
              <a:cs typeface="Calibri" panose="020F0502020204030204"/>
            </a:endParaRPr>
          </a:p>
          <a:p>
            <a:pPr marL="0" indent="0">
              <a:buNone/>
            </a:pPr>
            <a:endParaRPr lang="en-GB">
              <a:ea typeface="Calibri" panose="020F0502020204030204"/>
              <a:cs typeface="Calibri" panose="020F0502020204030204"/>
            </a:endParaRPr>
          </a:p>
        </p:txBody>
      </p:sp>
      <p:sp>
        <p:nvSpPr>
          <p:cNvPr id="2" name="TextBox 1">
            <a:extLst>
              <a:ext uri="{FF2B5EF4-FFF2-40B4-BE49-F238E27FC236}">
                <a16:creationId xmlns:a16="http://schemas.microsoft.com/office/drawing/2014/main" id="{7F6A7608-C9F0-2CE5-24D4-F427F2CF2380}"/>
              </a:ext>
            </a:extLst>
          </p:cNvPr>
          <p:cNvSpPr txBox="1"/>
          <p:nvPr/>
        </p:nvSpPr>
        <p:spPr>
          <a:xfrm>
            <a:off x="183687" y="277968"/>
            <a:ext cx="8906122" cy="707886"/>
          </a:xfrm>
          <a:prstGeom prst="rect">
            <a:avLst/>
          </a:prstGeom>
          <a:solidFill>
            <a:schemeClr val="accent4">
              <a:lumMod val="60000"/>
              <a:lumOff val="40000"/>
            </a:schemeClr>
          </a:solidFill>
        </p:spPr>
        <p:txBody>
          <a:bodyPr wrap="square" lIns="91440" tIns="45720" rIns="91440" bIns="45720" rtlCol="0" anchor="t">
            <a:spAutoFit/>
          </a:bodyPr>
          <a:lstStyle/>
          <a:p>
            <a:pPr>
              <a:defRPr/>
            </a:pPr>
            <a:r>
              <a:rPr lang="en-GB" sz="4000" b="1" dirty="0">
                <a:solidFill>
                  <a:srgbClr val="231E45"/>
                </a:solidFill>
                <a:latin typeface="Montserrat Medium"/>
                <a:ea typeface="Calibri"/>
                <a:cs typeface="Calibri"/>
              </a:rPr>
              <a:t> Reading Recommendations</a:t>
            </a:r>
          </a:p>
        </p:txBody>
      </p:sp>
      <p:pic>
        <p:nvPicPr>
          <p:cNvPr id="4" name="Picture 3">
            <a:extLst>
              <a:ext uri="{FF2B5EF4-FFF2-40B4-BE49-F238E27FC236}">
                <a16:creationId xmlns:a16="http://schemas.microsoft.com/office/drawing/2014/main" id="{B004016B-A410-2DE3-9A31-6EA1409C3D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6081" b="10150"/>
          <a:stretch/>
        </p:blipFill>
        <p:spPr>
          <a:xfrm>
            <a:off x="9328681" y="365083"/>
            <a:ext cx="2866864" cy="6305976"/>
          </a:xfrm>
          <a:prstGeom prst="rect">
            <a:avLst/>
          </a:prstGeom>
        </p:spPr>
      </p:pic>
      <p:pic>
        <p:nvPicPr>
          <p:cNvPr id="5" name="Picture 4" descr="A book cover with a person in a red scarf&#10;&#10;Description automatically generated">
            <a:extLst>
              <a:ext uri="{FF2B5EF4-FFF2-40B4-BE49-F238E27FC236}">
                <a16:creationId xmlns:a16="http://schemas.microsoft.com/office/drawing/2014/main" id="{C9000D65-3000-8F5A-3549-6EE89E1366E4}"/>
              </a:ext>
            </a:extLst>
          </p:cNvPr>
          <p:cNvPicPr>
            <a:picLocks noChangeAspect="1"/>
          </p:cNvPicPr>
          <p:nvPr/>
        </p:nvPicPr>
        <p:blipFill>
          <a:blip r:embed="rId5"/>
          <a:stretch>
            <a:fillRect/>
          </a:stretch>
        </p:blipFill>
        <p:spPr>
          <a:xfrm>
            <a:off x="7994788" y="1567483"/>
            <a:ext cx="2190750" cy="3333750"/>
          </a:xfrm>
          <a:prstGeom prst="rect">
            <a:avLst/>
          </a:prstGeom>
        </p:spPr>
      </p:pic>
      <p:pic>
        <p:nvPicPr>
          <p:cNvPr id="6" name="Picture 5" descr="A map of the world with text&#10;&#10;Description automatically generated">
            <a:extLst>
              <a:ext uri="{FF2B5EF4-FFF2-40B4-BE49-F238E27FC236}">
                <a16:creationId xmlns:a16="http://schemas.microsoft.com/office/drawing/2014/main" id="{590682C8-A245-3A48-CF80-8A9086C1362E}"/>
              </a:ext>
            </a:extLst>
          </p:cNvPr>
          <p:cNvPicPr>
            <a:picLocks noChangeAspect="1"/>
          </p:cNvPicPr>
          <p:nvPr/>
        </p:nvPicPr>
        <p:blipFill>
          <a:blip r:embed="rId6"/>
          <a:stretch>
            <a:fillRect/>
          </a:stretch>
        </p:blipFill>
        <p:spPr>
          <a:xfrm>
            <a:off x="6160881" y="1047749"/>
            <a:ext cx="1539461" cy="2383873"/>
          </a:xfrm>
          <a:prstGeom prst="rect">
            <a:avLst/>
          </a:prstGeom>
        </p:spPr>
      </p:pic>
      <p:pic>
        <p:nvPicPr>
          <p:cNvPr id="7" name="Picture 6" descr="A red book cover with white text&#10;&#10;Description automatically generated">
            <a:extLst>
              <a:ext uri="{FF2B5EF4-FFF2-40B4-BE49-F238E27FC236}">
                <a16:creationId xmlns:a16="http://schemas.microsoft.com/office/drawing/2014/main" id="{F549BA6A-91BB-4203-6AD7-F1CCA72562BA}"/>
              </a:ext>
            </a:extLst>
          </p:cNvPr>
          <p:cNvPicPr>
            <a:picLocks noChangeAspect="1"/>
          </p:cNvPicPr>
          <p:nvPr/>
        </p:nvPicPr>
        <p:blipFill>
          <a:blip r:embed="rId7"/>
          <a:stretch>
            <a:fillRect/>
          </a:stretch>
        </p:blipFill>
        <p:spPr>
          <a:xfrm>
            <a:off x="4426364" y="4039842"/>
            <a:ext cx="1667014" cy="2514048"/>
          </a:xfrm>
          <a:prstGeom prst="rect">
            <a:avLst/>
          </a:prstGeom>
        </p:spPr>
      </p:pic>
      <p:pic>
        <p:nvPicPr>
          <p:cNvPr id="8" name="Picture 7" descr="A colorful hexagons with text&#10;&#10;Description automatically generated">
            <a:extLst>
              <a:ext uri="{FF2B5EF4-FFF2-40B4-BE49-F238E27FC236}">
                <a16:creationId xmlns:a16="http://schemas.microsoft.com/office/drawing/2014/main" id="{7C2483F1-9ADD-0516-6CFA-559B465A29F2}"/>
              </a:ext>
            </a:extLst>
          </p:cNvPr>
          <p:cNvPicPr>
            <a:picLocks noChangeAspect="1"/>
          </p:cNvPicPr>
          <p:nvPr/>
        </p:nvPicPr>
        <p:blipFill>
          <a:blip r:embed="rId8"/>
          <a:stretch>
            <a:fillRect/>
          </a:stretch>
        </p:blipFill>
        <p:spPr>
          <a:xfrm>
            <a:off x="7694543" y="140804"/>
            <a:ext cx="4324350" cy="1552575"/>
          </a:xfrm>
          <a:prstGeom prst="rect">
            <a:avLst/>
          </a:prstGeom>
        </p:spPr>
      </p:pic>
      <p:pic>
        <p:nvPicPr>
          <p:cNvPr id="9" name="Picture 8" descr="A book cover with a person holding a trumpet&#10;&#10;Description automatically generated">
            <a:extLst>
              <a:ext uri="{FF2B5EF4-FFF2-40B4-BE49-F238E27FC236}">
                <a16:creationId xmlns:a16="http://schemas.microsoft.com/office/drawing/2014/main" id="{7FA7FD60-230D-A09B-EAF8-35F1BA505073}"/>
              </a:ext>
            </a:extLst>
          </p:cNvPr>
          <p:cNvPicPr>
            <a:picLocks noChangeAspect="1"/>
          </p:cNvPicPr>
          <p:nvPr/>
        </p:nvPicPr>
        <p:blipFill>
          <a:blip r:embed="rId9"/>
          <a:stretch>
            <a:fillRect/>
          </a:stretch>
        </p:blipFill>
        <p:spPr>
          <a:xfrm>
            <a:off x="4292461" y="1100896"/>
            <a:ext cx="1866487" cy="2851565"/>
          </a:xfrm>
          <a:prstGeom prst="rect">
            <a:avLst/>
          </a:prstGeom>
        </p:spPr>
      </p:pic>
      <p:pic>
        <p:nvPicPr>
          <p:cNvPr id="10" name="Picture 9" descr="A red cover with white text&#10;&#10;Description automatically generated">
            <a:extLst>
              <a:ext uri="{FF2B5EF4-FFF2-40B4-BE49-F238E27FC236}">
                <a16:creationId xmlns:a16="http://schemas.microsoft.com/office/drawing/2014/main" id="{E5BFF005-7007-9AA3-0F3E-F442C8B41D96}"/>
              </a:ext>
            </a:extLst>
          </p:cNvPr>
          <p:cNvPicPr>
            <a:picLocks noChangeAspect="1"/>
          </p:cNvPicPr>
          <p:nvPr/>
        </p:nvPicPr>
        <p:blipFill>
          <a:blip r:embed="rId10"/>
          <a:stretch>
            <a:fillRect/>
          </a:stretch>
        </p:blipFill>
        <p:spPr>
          <a:xfrm>
            <a:off x="6091859" y="3562901"/>
            <a:ext cx="1830457" cy="2855016"/>
          </a:xfrm>
          <a:prstGeom prst="rect">
            <a:avLst/>
          </a:prstGeom>
        </p:spPr>
      </p:pic>
      <p:pic>
        <p:nvPicPr>
          <p:cNvPr id="11" name="Picture 10" descr="A book cover with a brown eyeball&#10;&#10;Description automatically generated">
            <a:extLst>
              <a:ext uri="{FF2B5EF4-FFF2-40B4-BE49-F238E27FC236}">
                <a16:creationId xmlns:a16="http://schemas.microsoft.com/office/drawing/2014/main" id="{37764A85-8FB5-74D7-2027-02FF39A1814B}"/>
              </a:ext>
            </a:extLst>
          </p:cNvPr>
          <p:cNvPicPr>
            <a:picLocks noChangeAspect="1"/>
          </p:cNvPicPr>
          <p:nvPr/>
        </p:nvPicPr>
        <p:blipFill>
          <a:blip r:embed="rId11"/>
          <a:stretch>
            <a:fillRect/>
          </a:stretch>
        </p:blipFill>
        <p:spPr>
          <a:xfrm>
            <a:off x="10309777" y="3948733"/>
            <a:ext cx="1753153" cy="2689364"/>
          </a:xfrm>
          <a:prstGeom prst="rect">
            <a:avLst/>
          </a:prstGeom>
        </p:spPr>
      </p:pic>
      <p:pic>
        <p:nvPicPr>
          <p:cNvPr id="12" name="Picture 11" descr="A book cover with a silhouette of a person&amp;#39;s head&#10;&#10;Description automatically generated">
            <a:extLst>
              <a:ext uri="{FF2B5EF4-FFF2-40B4-BE49-F238E27FC236}">
                <a16:creationId xmlns:a16="http://schemas.microsoft.com/office/drawing/2014/main" id="{FE778CB6-FF9F-58E7-7B9B-8AD63212FF0B}"/>
              </a:ext>
            </a:extLst>
          </p:cNvPr>
          <p:cNvPicPr>
            <a:picLocks noChangeAspect="1"/>
          </p:cNvPicPr>
          <p:nvPr/>
        </p:nvPicPr>
        <p:blipFill>
          <a:blip r:embed="rId12"/>
          <a:stretch>
            <a:fillRect/>
          </a:stretch>
        </p:blipFill>
        <p:spPr>
          <a:xfrm>
            <a:off x="10496826" y="1396999"/>
            <a:ext cx="1550091" cy="2408583"/>
          </a:xfrm>
          <a:prstGeom prst="rect">
            <a:avLst/>
          </a:prstGeom>
        </p:spPr>
      </p:pic>
    </p:spTree>
    <p:extLst>
      <p:ext uri="{BB962C8B-B14F-4D97-AF65-F5344CB8AC3E}">
        <p14:creationId xmlns:p14="http://schemas.microsoft.com/office/powerpoint/2010/main" val="332945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0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a:extLst>
              <a:ext uri="{FF2B5EF4-FFF2-40B4-BE49-F238E27FC236}">
                <a16:creationId xmlns:a16="http://schemas.microsoft.com/office/drawing/2014/main" id="{12552C92-2D0B-986E-FE44-A18F6FFECE43}"/>
              </a:ext>
            </a:extLst>
          </p:cNvPr>
          <p:cNvPicPr>
            <a:picLocks noChangeAspect="1"/>
          </p:cNvPicPr>
          <p:nvPr/>
        </p:nvPicPr>
        <p:blipFill rotWithShape="1">
          <a:blip r:embed="rId3">
            <a:extLst>
              <a:ext uri="{28A0092B-C50C-407E-A947-70E740481C1C}">
                <a14:useLocalDpi xmlns:a14="http://schemas.microsoft.com/office/drawing/2010/main" val="0"/>
              </a:ext>
            </a:extLst>
          </a:blip>
          <a:srcRect l="40028"/>
          <a:stretch/>
        </p:blipFill>
        <p:spPr>
          <a:xfrm>
            <a:off x="-21771" y="-1344"/>
            <a:ext cx="3332075" cy="6859344"/>
          </a:xfrm>
          <a:prstGeom prst="rect">
            <a:avLst/>
          </a:prstGeom>
        </p:spPr>
      </p:pic>
      <p:sp>
        <p:nvSpPr>
          <p:cNvPr id="110" name="Google Shape;110;p27"/>
          <p:cNvSpPr txBox="1">
            <a:spLocks noGrp="1"/>
          </p:cNvSpPr>
          <p:nvPr>
            <p:ph type="body" idx="1"/>
          </p:nvPr>
        </p:nvSpPr>
        <p:spPr>
          <a:xfrm>
            <a:off x="415600" y="1123176"/>
            <a:ext cx="11528381" cy="5405263"/>
          </a:xfrm>
          <a:prstGeom prst="rect">
            <a:avLst/>
          </a:prstGeom>
          <a:solidFill>
            <a:schemeClr val="tx2">
              <a:lumMod val="20000"/>
              <a:lumOff val="80000"/>
            </a:schemeClr>
          </a:solidFill>
        </p:spPr>
        <p:txBody>
          <a:bodyPr spcFirstLastPara="1" vert="horz" wrap="square" lIns="121900" tIns="121900" rIns="121900" bIns="121900" rtlCol="0" anchor="t" anchorCtr="0">
            <a:normAutofit/>
          </a:bodyPr>
          <a:lstStyle/>
          <a:p>
            <a:pPr marL="0" indent="0">
              <a:buNone/>
            </a:pPr>
            <a:endParaRPr lang="en-GB" dirty="0">
              <a:ea typeface="Calibri" panose="020F0502020204030204"/>
              <a:cs typeface="Calibri" panose="020F0502020204030204"/>
            </a:endParaRPr>
          </a:p>
          <a:p>
            <a:pPr marL="0" indent="0">
              <a:buNone/>
            </a:pPr>
            <a:endParaRPr lang="en-GB">
              <a:ea typeface="Calibri" panose="020F0502020204030204"/>
              <a:cs typeface="Calibri" panose="020F0502020204030204"/>
            </a:endParaRPr>
          </a:p>
          <a:p>
            <a:pPr marL="0" indent="0">
              <a:buNone/>
            </a:pPr>
            <a:endParaRPr lang="en-GB">
              <a:ea typeface="Calibri" panose="020F0502020204030204"/>
              <a:cs typeface="Calibri" panose="020F0502020204030204"/>
            </a:endParaRPr>
          </a:p>
          <a:p>
            <a:pPr marL="0" indent="0">
              <a:buNone/>
            </a:pPr>
            <a:endParaRPr lang="en-GB">
              <a:ea typeface="Calibri" panose="020F0502020204030204"/>
              <a:cs typeface="Calibri" panose="020F0502020204030204"/>
            </a:endParaRPr>
          </a:p>
          <a:p>
            <a:pPr marL="0" indent="0">
              <a:buNone/>
            </a:pPr>
            <a:endParaRPr lang="en-GB">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Each morning at line up, we announce the top merit achiever from the previous day for each year group – this is  great achievement!</a:t>
            </a:r>
          </a:p>
        </p:txBody>
      </p:sp>
      <p:sp>
        <p:nvSpPr>
          <p:cNvPr id="2" name="TextBox 1">
            <a:extLst>
              <a:ext uri="{FF2B5EF4-FFF2-40B4-BE49-F238E27FC236}">
                <a16:creationId xmlns:a16="http://schemas.microsoft.com/office/drawing/2014/main" id="{7F6A7608-C9F0-2CE5-24D4-F427F2CF2380}"/>
              </a:ext>
            </a:extLst>
          </p:cNvPr>
          <p:cNvSpPr txBox="1"/>
          <p:nvPr/>
        </p:nvSpPr>
        <p:spPr>
          <a:xfrm>
            <a:off x="415600" y="277968"/>
            <a:ext cx="8674209" cy="707886"/>
          </a:xfrm>
          <a:prstGeom prst="rect">
            <a:avLst/>
          </a:prstGeom>
          <a:solidFill>
            <a:schemeClr val="accent4">
              <a:lumMod val="60000"/>
              <a:lumOff val="40000"/>
            </a:schemeClr>
          </a:solidFill>
        </p:spPr>
        <p:txBody>
          <a:bodyPr wrap="square" lIns="91440" tIns="45720" rIns="91440" bIns="45720" rtlCol="0" anchor="t">
            <a:spAutoFit/>
          </a:bodyPr>
          <a:lstStyle/>
          <a:p>
            <a:pPr>
              <a:defRPr/>
            </a:pPr>
            <a:r>
              <a:rPr lang="en-GB" sz="4000" b="1" dirty="0">
                <a:solidFill>
                  <a:srgbClr val="231E45"/>
                </a:solidFill>
                <a:latin typeface="Montserrat Medium"/>
                <a:ea typeface="Calibri"/>
                <a:cs typeface="Calibri"/>
              </a:rPr>
              <a:t>New Merit Categories</a:t>
            </a:r>
          </a:p>
        </p:txBody>
      </p:sp>
      <p:pic>
        <p:nvPicPr>
          <p:cNvPr id="4" name="Picture 3">
            <a:extLst>
              <a:ext uri="{FF2B5EF4-FFF2-40B4-BE49-F238E27FC236}">
                <a16:creationId xmlns:a16="http://schemas.microsoft.com/office/drawing/2014/main" id="{B004016B-A410-2DE3-9A31-6EA1409C3D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6081" b="10150"/>
          <a:stretch/>
        </p:blipFill>
        <p:spPr>
          <a:xfrm>
            <a:off x="9328681" y="365083"/>
            <a:ext cx="2866864" cy="6305976"/>
          </a:xfrm>
          <a:prstGeom prst="rect">
            <a:avLst/>
          </a:prstGeom>
        </p:spPr>
      </p:pic>
      <p:graphicFrame>
        <p:nvGraphicFramePr>
          <p:cNvPr id="5" name="Table 4">
            <a:extLst>
              <a:ext uri="{FF2B5EF4-FFF2-40B4-BE49-F238E27FC236}">
                <a16:creationId xmlns:a16="http://schemas.microsoft.com/office/drawing/2014/main" id="{A4065C0D-DA97-F7AC-C060-6B904108CA8B}"/>
              </a:ext>
            </a:extLst>
          </p:cNvPr>
          <p:cNvGraphicFramePr>
            <a:graphicFrameLocks noGrp="1"/>
          </p:cNvGraphicFramePr>
          <p:nvPr>
            <p:extLst>
              <p:ext uri="{D42A27DB-BD31-4B8C-83A1-F6EECF244321}">
                <p14:modId xmlns:p14="http://schemas.microsoft.com/office/powerpoint/2010/main" val="3123332931"/>
              </p:ext>
            </p:extLst>
          </p:nvPr>
        </p:nvGraphicFramePr>
        <p:xfrm>
          <a:off x="631842" y="1391701"/>
          <a:ext cx="11108578" cy="3337558"/>
        </p:xfrm>
        <a:graphic>
          <a:graphicData uri="http://schemas.openxmlformats.org/drawingml/2006/table">
            <a:tbl>
              <a:tblPr firstRow="1" bandRow="1">
                <a:tableStyleId>{2D5ABB26-0587-4C30-8999-92F81FD0307C}</a:tableStyleId>
              </a:tblPr>
              <a:tblGrid>
                <a:gridCol w="3285433">
                  <a:extLst>
                    <a:ext uri="{9D8B030D-6E8A-4147-A177-3AD203B41FA5}">
                      <a16:colId xmlns:a16="http://schemas.microsoft.com/office/drawing/2014/main" val="4078231975"/>
                    </a:ext>
                  </a:extLst>
                </a:gridCol>
                <a:gridCol w="855869">
                  <a:extLst>
                    <a:ext uri="{9D8B030D-6E8A-4147-A177-3AD203B41FA5}">
                      <a16:colId xmlns:a16="http://schemas.microsoft.com/office/drawing/2014/main" val="1458218420"/>
                    </a:ext>
                  </a:extLst>
                </a:gridCol>
                <a:gridCol w="2098260">
                  <a:extLst>
                    <a:ext uri="{9D8B030D-6E8A-4147-A177-3AD203B41FA5}">
                      <a16:colId xmlns:a16="http://schemas.microsoft.com/office/drawing/2014/main" val="3223109337"/>
                    </a:ext>
                  </a:extLst>
                </a:gridCol>
                <a:gridCol w="869673">
                  <a:extLst>
                    <a:ext uri="{9D8B030D-6E8A-4147-A177-3AD203B41FA5}">
                      <a16:colId xmlns:a16="http://schemas.microsoft.com/office/drawing/2014/main" val="1882960953"/>
                    </a:ext>
                  </a:extLst>
                </a:gridCol>
                <a:gridCol w="3188648">
                  <a:extLst>
                    <a:ext uri="{9D8B030D-6E8A-4147-A177-3AD203B41FA5}">
                      <a16:colId xmlns:a16="http://schemas.microsoft.com/office/drawing/2014/main" val="199850068"/>
                    </a:ext>
                  </a:extLst>
                </a:gridCol>
                <a:gridCol w="810695">
                  <a:extLst>
                    <a:ext uri="{9D8B030D-6E8A-4147-A177-3AD203B41FA5}">
                      <a16:colId xmlns:a16="http://schemas.microsoft.com/office/drawing/2014/main" val="3311840778"/>
                    </a:ext>
                  </a:extLst>
                </a:gridCol>
              </a:tblGrid>
              <a:tr h="370839">
                <a:tc>
                  <a:txBody>
                    <a:bodyPr/>
                    <a:lstStyle/>
                    <a:p>
                      <a:pPr lvl="0">
                        <a:buNone/>
                      </a:pPr>
                      <a:r>
                        <a:rPr lang="en-US" b="1" dirty="0"/>
                        <a:t>Category</a:t>
                      </a:r>
                    </a:p>
                  </a:txBody>
                  <a:tcPr>
                    <a:solidFill>
                      <a:schemeClr val="accent4">
                        <a:lumMod val="20000"/>
                        <a:lumOff val="80000"/>
                      </a:schemeClr>
                    </a:solidFill>
                  </a:tcPr>
                </a:tc>
                <a:tc>
                  <a:txBody>
                    <a:bodyPr/>
                    <a:lstStyle/>
                    <a:p>
                      <a:pPr lvl="0">
                        <a:buNone/>
                      </a:pPr>
                      <a:r>
                        <a:rPr lang="en-US" b="1" dirty="0"/>
                        <a:t>Points</a:t>
                      </a:r>
                    </a:p>
                  </a:txBody>
                  <a:tcPr>
                    <a:solidFill>
                      <a:schemeClr val="accent4">
                        <a:lumMod val="20000"/>
                        <a:lumOff val="80000"/>
                      </a:schemeClr>
                    </a:solidFill>
                  </a:tcPr>
                </a:tc>
                <a:tc>
                  <a:txBody>
                    <a:bodyPr/>
                    <a:lstStyle/>
                    <a:p>
                      <a:pPr lvl="0">
                        <a:buNone/>
                      </a:pPr>
                      <a:r>
                        <a:rPr lang="en-US" b="1" dirty="0"/>
                        <a:t>Category</a:t>
                      </a:r>
                    </a:p>
                  </a:txBody>
                  <a:tcPr>
                    <a:solidFill>
                      <a:schemeClr val="accent4">
                        <a:lumMod val="20000"/>
                        <a:lumOff val="80000"/>
                      </a:schemeClr>
                    </a:solidFill>
                  </a:tcPr>
                </a:tc>
                <a:tc>
                  <a:txBody>
                    <a:bodyPr/>
                    <a:lstStyle/>
                    <a:p>
                      <a:pPr lvl="0">
                        <a:buNone/>
                      </a:pPr>
                      <a:r>
                        <a:rPr lang="en-US" b="1" dirty="0"/>
                        <a:t>Points</a:t>
                      </a:r>
                    </a:p>
                  </a:txBody>
                  <a:tcPr>
                    <a:solidFill>
                      <a:schemeClr val="accent4">
                        <a:lumMod val="20000"/>
                        <a:lumOff val="80000"/>
                      </a:schemeClr>
                    </a:solidFill>
                  </a:tcPr>
                </a:tc>
                <a:tc>
                  <a:txBody>
                    <a:bodyPr/>
                    <a:lstStyle/>
                    <a:p>
                      <a:pPr lvl="0">
                        <a:buNone/>
                      </a:pPr>
                      <a:r>
                        <a:rPr lang="en-US" b="1" dirty="0"/>
                        <a:t>Category</a:t>
                      </a:r>
                    </a:p>
                  </a:txBody>
                  <a:tcPr>
                    <a:solidFill>
                      <a:schemeClr val="accent4">
                        <a:lumMod val="20000"/>
                        <a:lumOff val="80000"/>
                      </a:schemeClr>
                    </a:solidFill>
                  </a:tcPr>
                </a:tc>
                <a:tc>
                  <a:txBody>
                    <a:bodyPr/>
                    <a:lstStyle/>
                    <a:p>
                      <a:pPr lvl="0">
                        <a:buNone/>
                      </a:pPr>
                      <a:r>
                        <a:rPr lang="en-US" b="1" dirty="0"/>
                        <a:t>Points</a:t>
                      </a:r>
                    </a:p>
                  </a:txBody>
                  <a:tcPr>
                    <a:solidFill>
                      <a:schemeClr val="accent4">
                        <a:lumMod val="20000"/>
                        <a:lumOff val="80000"/>
                      </a:schemeClr>
                    </a:solidFill>
                  </a:tcPr>
                </a:tc>
                <a:extLst>
                  <a:ext uri="{0D108BD9-81ED-4DB2-BD59-A6C34878D82A}">
                    <a16:rowId xmlns:a16="http://schemas.microsoft.com/office/drawing/2014/main" val="2681562746"/>
                  </a:ext>
                </a:extLst>
              </a:tr>
              <a:tr h="370840">
                <a:tc>
                  <a:txBody>
                    <a:bodyPr/>
                    <a:lstStyle/>
                    <a:p>
                      <a:r>
                        <a:rPr lang="en-US" dirty="0"/>
                        <a:t>LEARN – ask &amp; answer questions</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r>
                        <a:rPr lang="en-US" dirty="0"/>
                        <a:t>Ambition</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pPr lvl="0">
                        <a:buNone/>
                      </a:pPr>
                      <a:r>
                        <a:rPr lang="en-US" dirty="0"/>
                        <a:t>Out of class positive </a:t>
                      </a:r>
                      <a:r>
                        <a:rPr lang="en-US" dirty="0" err="1"/>
                        <a:t>behaviour</a:t>
                      </a:r>
                    </a:p>
                  </a:txBody>
                  <a:tcPr>
                    <a:solidFill>
                      <a:schemeClr val="accent4">
                        <a:lumMod val="20000"/>
                        <a:lumOff val="80000"/>
                      </a:schemeClr>
                    </a:solidFill>
                  </a:tcPr>
                </a:tc>
                <a:tc>
                  <a:txBody>
                    <a:bodyPr/>
                    <a:lstStyle/>
                    <a:p>
                      <a:pPr lvl="0">
                        <a:buNone/>
                      </a:pPr>
                      <a:r>
                        <a:rPr lang="en-US" dirty="0"/>
                        <a:t>2</a:t>
                      </a:r>
                    </a:p>
                  </a:txBody>
                  <a:tcPr>
                    <a:solidFill>
                      <a:schemeClr val="accent4">
                        <a:lumMod val="20000"/>
                        <a:lumOff val="80000"/>
                      </a:schemeClr>
                    </a:solidFill>
                  </a:tcPr>
                </a:tc>
                <a:extLst>
                  <a:ext uri="{0D108BD9-81ED-4DB2-BD59-A6C34878D82A}">
                    <a16:rowId xmlns:a16="http://schemas.microsoft.com/office/drawing/2014/main" val="2111992484"/>
                  </a:ext>
                </a:extLst>
              </a:tr>
              <a:tr h="370840">
                <a:tc>
                  <a:txBody>
                    <a:bodyPr/>
                    <a:lstStyle/>
                    <a:p>
                      <a:pPr lvl="0">
                        <a:buNone/>
                      </a:pPr>
                      <a:r>
                        <a:rPr lang="en-US" sz="1800" b="0" i="0" u="none" strike="noStrike" noProof="0" dirty="0">
                          <a:solidFill>
                            <a:srgbClr val="000000"/>
                          </a:solidFill>
                          <a:latin typeface="Calibri"/>
                        </a:rPr>
                        <a:t>LEARN – explanation</a:t>
                      </a:r>
                      <a:endParaRPr lang="en-US" dirty="0"/>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r>
                        <a:rPr lang="en-US" dirty="0"/>
                        <a:t>Resilience</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pPr lvl="0">
                        <a:buNone/>
                      </a:pPr>
                      <a:r>
                        <a:rPr lang="en-US" dirty="0"/>
                        <a:t>Star of the lesson</a:t>
                      </a:r>
                    </a:p>
                  </a:txBody>
                  <a:tcPr>
                    <a:solidFill>
                      <a:schemeClr val="accent4">
                        <a:lumMod val="20000"/>
                        <a:lumOff val="80000"/>
                      </a:schemeClr>
                    </a:solidFill>
                  </a:tcPr>
                </a:tc>
                <a:tc>
                  <a:txBody>
                    <a:bodyPr/>
                    <a:lstStyle/>
                    <a:p>
                      <a:pPr lvl="0">
                        <a:buNone/>
                      </a:pPr>
                      <a:r>
                        <a:rPr lang="en-US" dirty="0"/>
                        <a:t>5</a:t>
                      </a:r>
                    </a:p>
                  </a:txBody>
                  <a:tcPr>
                    <a:solidFill>
                      <a:schemeClr val="accent4">
                        <a:lumMod val="20000"/>
                        <a:lumOff val="80000"/>
                      </a:schemeClr>
                    </a:solidFill>
                  </a:tcPr>
                </a:tc>
                <a:extLst>
                  <a:ext uri="{0D108BD9-81ED-4DB2-BD59-A6C34878D82A}">
                    <a16:rowId xmlns:a16="http://schemas.microsoft.com/office/drawing/2014/main" val="4191152467"/>
                  </a:ext>
                </a:extLst>
              </a:tr>
              <a:tr h="370840">
                <a:tc>
                  <a:txBody>
                    <a:bodyPr/>
                    <a:lstStyle/>
                    <a:p>
                      <a:pPr lvl="0">
                        <a:buNone/>
                      </a:pPr>
                      <a:r>
                        <a:rPr lang="en-US" sz="1800" b="0" i="0" u="none" strike="noStrike" noProof="0" dirty="0">
                          <a:solidFill>
                            <a:srgbClr val="000000"/>
                          </a:solidFill>
                          <a:latin typeface="Calibri"/>
                        </a:rPr>
                        <a:t>LEARN – language</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r>
                        <a:rPr lang="en-US" dirty="0"/>
                        <a:t>Teamwork</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pPr lvl="0">
                        <a:buNone/>
                      </a:pPr>
                      <a:r>
                        <a:rPr lang="en-US" dirty="0"/>
                        <a:t>Steps great manners</a:t>
                      </a:r>
                    </a:p>
                  </a:txBody>
                  <a:tcPr>
                    <a:solidFill>
                      <a:schemeClr val="accent4">
                        <a:lumMod val="20000"/>
                        <a:lumOff val="80000"/>
                      </a:schemeClr>
                    </a:solidFill>
                  </a:tcPr>
                </a:tc>
                <a:tc>
                  <a:txBody>
                    <a:bodyPr/>
                    <a:lstStyle/>
                    <a:p>
                      <a:pPr lvl="0">
                        <a:buNone/>
                      </a:pPr>
                      <a:r>
                        <a:rPr lang="en-US" dirty="0"/>
                        <a:t>2</a:t>
                      </a:r>
                    </a:p>
                  </a:txBody>
                  <a:tcPr>
                    <a:solidFill>
                      <a:schemeClr val="accent4">
                        <a:lumMod val="20000"/>
                        <a:lumOff val="80000"/>
                      </a:schemeClr>
                    </a:solidFill>
                  </a:tcPr>
                </a:tc>
                <a:extLst>
                  <a:ext uri="{0D108BD9-81ED-4DB2-BD59-A6C34878D82A}">
                    <a16:rowId xmlns:a16="http://schemas.microsoft.com/office/drawing/2014/main" val="2658870620"/>
                  </a:ext>
                </a:extLst>
              </a:tr>
              <a:tr h="370840">
                <a:tc>
                  <a:txBody>
                    <a:bodyPr/>
                    <a:lstStyle/>
                    <a:p>
                      <a:pPr lvl="0">
                        <a:buNone/>
                      </a:pPr>
                      <a:r>
                        <a:rPr lang="en-US" sz="1800" b="0" i="0" u="none" strike="noStrike" noProof="0" dirty="0">
                          <a:solidFill>
                            <a:srgbClr val="000000"/>
                          </a:solidFill>
                          <a:latin typeface="Calibri"/>
                        </a:rPr>
                        <a:t>LEARN – neat presentation</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r>
                        <a:rPr lang="en-US" dirty="0"/>
                        <a:t>Tolerance</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pPr lvl="0">
                        <a:buNone/>
                      </a:pPr>
                      <a:r>
                        <a:rPr lang="en-US" dirty="0"/>
                        <a:t>Contribution to open evening</a:t>
                      </a:r>
                    </a:p>
                  </a:txBody>
                  <a:tcPr>
                    <a:solidFill>
                      <a:schemeClr val="accent4">
                        <a:lumMod val="20000"/>
                        <a:lumOff val="80000"/>
                      </a:schemeClr>
                    </a:solidFill>
                  </a:tcPr>
                </a:tc>
                <a:tc>
                  <a:txBody>
                    <a:bodyPr/>
                    <a:lstStyle/>
                    <a:p>
                      <a:pPr lvl="0">
                        <a:buNone/>
                      </a:pPr>
                      <a:r>
                        <a:rPr lang="en-US" dirty="0"/>
                        <a:t>4</a:t>
                      </a:r>
                    </a:p>
                  </a:txBody>
                  <a:tcPr>
                    <a:solidFill>
                      <a:schemeClr val="accent4">
                        <a:lumMod val="20000"/>
                        <a:lumOff val="80000"/>
                      </a:schemeClr>
                    </a:solidFill>
                  </a:tcPr>
                </a:tc>
                <a:extLst>
                  <a:ext uri="{0D108BD9-81ED-4DB2-BD59-A6C34878D82A}">
                    <a16:rowId xmlns:a16="http://schemas.microsoft.com/office/drawing/2014/main" val="1221292381"/>
                  </a:ext>
                </a:extLst>
              </a:tr>
              <a:tr h="370840">
                <a:tc>
                  <a:txBody>
                    <a:bodyPr/>
                    <a:lstStyle/>
                    <a:p>
                      <a:pPr lvl="0">
                        <a:buNone/>
                      </a:pPr>
                      <a:r>
                        <a:rPr lang="en-US" sz="1800" b="0" i="0" u="none" strike="noStrike" noProof="0" dirty="0">
                          <a:solidFill>
                            <a:srgbClr val="000000"/>
                          </a:solidFill>
                          <a:latin typeface="Calibri"/>
                        </a:rPr>
                        <a:t>LEARN – read with confidence</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r>
                        <a:rPr lang="en-US" dirty="0"/>
                        <a:t>Respect</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pPr lvl="0">
                        <a:buNone/>
                      </a:pPr>
                      <a:r>
                        <a:rPr lang="en-US" dirty="0"/>
                        <a:t>Improved Attendance</a:t>
                      </a:r>
                    </a:p>
                  </a:txBody>
                  <a:tcPr>
                    <a:solidFill>
                      <a:schemeClr val="accent4">
                        <a:lumMod val="20000"/>
                        <a:lumOff val="80000"/>
                      </a:schemeClr>
                    </a:solidFill>
                  </a:tcPr>
                </a:tc>
                <a:tc>
                  <a:txBody>
                    <a:bodyPr/>
                    <a:lstStyle/>
                    <a:p>
                      <a:pPr lvl="0">
                        <a:buNone/>
                      </a:pPr>
                      <a:r>
                        <a:rPr lang="en-US" dirty="0"/>
                        <a:t>1</a:t>
                      </a:r>
                    </a:p>
                  </a:txBody>
                  <a:tcPr>
                    <a:solidFill>
                      <a:schemeClr val="accent4">
                        <a:lumMod val="20000"/>
                        <a:lumOff val="80000"/>
                      </a:schemeClr>
                    </a:solidFill>
                  </a:tcPr>
                </a:tc>
                <a:extLst>
                  <a:ext uri="{0D108BD9-81ED-4DB2-BD59-A6C34878D82A}">
                    <a16:rowId xmlns:a16="http://schemas.microsoft.com/office/drawing/2014/main" val="1924887401"/>
                  </a:ext>
                </a:extLst>
              </a:tr>
              <a:tr h="370840">
                <a:tc>
                  <a:txBody>
                    <a:bodyPr/>
                    <a:lstStyle/>
                    <a:p>
                      <a:r>
                        <a:rPr lang="en-US" dirty="0"/>
                        <a:t>Excellent classwork</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r>
                        <a:rPr lang="en-US" dirty="0"/>
                        <a:t>Integrity</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pPr lvl="0">
                        <a:buNone/>
                      </a:pPr>
                      <a:r>
                        <a:rPr lang="en-US" dirty="0"/>
                        <a:t>Improved Punctuality</a:t>
                      </a:r>
                    </a:p>
                  </a:txBody>
                  <a:tcPr>
                    <a:solidFill>
                      <a:schemeClr val="accent4">
                        <a:lumMod val="20000"/>
                        <a:lumOff val="80000"/>
                      </a:schemeClr>
                    </a:solidFill>
                  </a:tcPr>
                </a:tc>
                <a:tc>
                  <a:txBody>
                    <a:bodyPr/>
                    <a:lstStyle/>
                    <a:p>
                      <a:pPr lvl="0">
                        <a:buNone/>
                      </a:pPr>
                      <a:r>
                        <a:rPr lang="en-US" dirty="0"/>
                        <a:t>1</a:t>
                      </a:r>
                    </a:p>
                  </a:txBody>
                  <a:tcPr>
                    <a:solidFill>
                      <a:schemeClr val="accent4">
                        <a:lumMod val="20000"/>
                        <a:lumOff val="80000"/>
                      </a:schemeClr>
                    </a:solidFill>
                  </a:tcPr>
                </a:tc>
                <a:extLst>
                  <a:ext uri="{0D108BD9-81ED-4DB2-BD59-A6C34878D82A}">
                    <a16:rowId xmlns:a16="http://schemas.microsoft.com/office/drawing/2014/main" val="1478339555"/>
                  </a:ext>
                </a:extLst>
              </a:tr>
              <a:tr h="370840">
                <a:tc>
                  <a:txBody>
                    <a:bodyPr/>
                    <a:lstStyle/>
                    <a:p>
                      <a:r>
                        <a:rPr lang="en-US" dirty="0"/>
                        <a:t>Excellent homework</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r>
                        <a:rPr lang="en-US" dirty="0"/>
                        <a:t>Perfect Uniform</a:t>
                      </a:r>
                    </a:p>
                  </a:txBody>
                  <a:tcPr>
                    <a:solidFill>
                      <a:schemeClr val="accent4">
                        <a:lumMod val="20000"/>
                        <a:lumOff val="80000"/>
                      </a:schemeClr>
                    </a:solidFill>
                  </a:tcPr>
                </a:tc>
                <a:tc>
                  <a:txBody>
                    <a:bodyPr/>
                    <a:lstStyle/>
                    <a:p>
                      <a:r>
                        <a:rPr lang="en-US" dirty="0"/>
                        <a:t>1</a:t>
                      </a:r>
                    </a:p>
                  </a:txBody>
                  <a:tcPr>
                    <a:solidFill>
                      <a:schemeClr val="accent4">
                        <a:lumMod val="20000"/>
                        <a:lumOff val="80000"/>
                      </a:schemeClr>
                    </a:solidFill>
                  </a:tcPr>
                </a:tc>
                <a:tc>
                  <a:txBody>
                    <a:bodyPr/>
                    <a:lstStyle/>
                    <a:p>
                      <a:pPr lvl="0">
                        <a:buNone/>
                      </a:pPr>
                      <a:r>
                        <a:rPr lang="en-US" dirty="0"/>
                        <a:t>100% attendance for 3 weeks</a:t>
                      </a:r>
                    </a:p>
                  </a:txBody>
                  <a:tcPr>
                    <a:solidFill>
                      <a:schemeClr val="accent4">
                        <a:lumMod val="20000"/>
                        <a:lumOff val="80000"/>
                      </a:schemeClr>
                    </a:solidFill>
                  </a:tcPr>
                </a:tc>
                <a:tc>
                  <a:txBody>
                    <a:bodyPr/>
                    <a:lstStyle/>
                    <a:p>
                      <a:pPr lvl="0">
                        <a:buNone/>
                      </a:pPr>
                      <a:r>
                        <a:rPr lang="en-US" dirty="0"/>
                        <a:t>5</a:t>
                      </a:r>
                    </a:p>
                  </a:txBody>
                  <a:tcPr>
                    <a:solidFill>
                      <a:schemeClr val="accent4">
                        <a:lumMod val="20000"/>
                        <a:lumOff val="80000"/>
                      </a:schemeClr>
                    </a:solidFill>
                  </a:tcPr>
                </a:tc>
                <a:extLst>
                  <a:ext uri="{0D108BD9-81ED-4DB2-BD59-A6C34878D82A}">
                    <a16:rowId xmlns:a16="http://schemas.microsoft.com/office/drawing/2014/main" val="1041233846"/>
                  </a:ext>
                </a:extLst>
              </a:tr>
              <a:tr h="370839">
                <a:tc>
                  <a:txBody>
                    <a:bodyPr/>
                    <a:lstStyle/>
                    <a:p>
                      <a:pPr lvl="0">
                        <a:buNone/>
                      </a:pPr>
                      <a:r>
                        <a:rPr lang="en-US" dirty="0"/>
                        <a:t>Excellent effort</a:t>
                      </a:r>
                    </a:p>
                  </a:txBody>
                  <a:tcPr>
                    <a:solidFill>
                      <a:schemeClr val="accent4">
                        <a:lumMod val="20000"/>
                        <a:lumOff val="80000"/>
                      </a:schemeClr>
                    </a:solidFill>
                  </a:tcPr>
                </a:tc>
                <a:tc>
                  <a:txBody>
                    <a:bodyPr/>
                    <a:lstStyle/>
                    <a:p>
                      <a:pPr lvl="0">
                        <a:buNone/>
                      </a:pPr>
                      <a:r>
                        <a:rPr lang="en-US" dirty="0"/>
                        <a:t>1</a:t>
                      </a:r>
                    </a:p>
                  </a:txBody>
                  <a:tcPr>
                    <a:solidFill>
                      <a:schemeClr val="accent4">
                        <a:lumMod val="20000"/>
                        <a:lumOff val="80000"/>
                      </a:schemeClr>
                    </a:solidFill>
                  </a:tcPr>
                </a:tc>
                <a:tc>
                  <a:txBody>
                    <a:bodyPr/>
                    <a:lstStyle/>
                    <a:p>
                      <a:pPr lvl="0">
                        <a:buNone/>
                      </a:pPr>
                      <a:r>
                        <a:rPr lang="en-US" dirty="0"/>
                        <a:t>Excellent line up</a:t>
                      </a:r>
                    </a:p>
                  </a:txBody>
                  <a:tcPr>
                    <a:solidFill>
                      <a:schemeClr val="accent4">
                        <a:lumMod val="20000"/>
                        <a:lumOff val="80000"/>
                      </a:schemeClr>
                    </a:solidFill>
                  </a:tcPr>
                </a:tc>
                <a:tc>
                  <a:txBody>
                    <a:bodyPr/>
                    <a:lstStyle/>
                    <a:p>
                      <a:pPr lvl="0">
                        <a:buNone/>
                      </a:pPr>
                      <a:r>
                        <a:rPr lang="en-US" dirty="0"/>
                        <a:t>1</a:t>
                      </a:r>
                    </a:p>
                  </a:txBody>
                  <a:tcPr>
                    <a:solidFill>
                      <a:schemeClr val="accent4">
                        <a:lumMod val="20000"/>
                        <a:lumOff val="80000"/>
                      </a:schemeClr>
                    </a:solidFill>
                  </a:tcPr>
                </a:tc>
                <a:tc>
                  <a:txBody>
                    <a:bodyPr/>
                    <a:lstStyle/>
                    <a:p>
                      <a:pPr lvl="0">
                        <a:buNone/>
                      </a:pPr>
                      <a:r>
                        <a:rPr lang="en-US" sz="1800" b="0" i="0" u="none" strike="noStrike" noProof="0" dirty="0">
                          <a:solidFill>
                            <a:srgbClr val="000000"/>
                          </a:solidFill>
                          <a:latin typeface="Calibri"/>
                        </a:rPr>
                        <a:t>Star of the week</a:t>
                      </a:r>
                      <a:endParaRPr lang="en-US" dirty="0"/>
                    </a:p>
                  </a:txBody>
                  <a:tcPr>
                    <a:solidFill>
                      <a:schemeClr val="accent4">
                        <a:lumMod val="20000"/>
                        <a:lumOff val="80000"/>
                      </a:schemeClr>
                    </a:solidFill>
                  </a:tcPr>
                </a:tc>
                <a:tc>
                  <a:txBody>
                    <a:bodyPr/>
                    <a:lstStyle/>
                    <a:p>
                      <a:pPr lvl="0">
                        <a:buNone/>
                      </a:pPr>
                      <a:r>
                        <a:rPr lang="en-US" dirty="0"/>
                        <a:t>5</a:t>
                      </a:r>
                    </a:p>
                  </a:txBody>
                  <a:tcPr>
                    <a:solidFill>
                      <a:schemeClr val="accent4">
                        <a:lumMod val="20000"/>
                        <a:lumOff val="80000"/>
                      </a:schemeClr>
                    </a:solidFill>
                  </a:tcPr>
                </a:tc>
                <a:extLst>
                  <a:ext uri="{0D108BD9-81ED-4DB2-BD59-A6C34878D82A}">
                    <a16:rowId xmlns:a16="http://schemas.microsoft.com/office/drawing/2014/main" val="1431150460"/>
                  </a:ext>
                </a:extLst>
              </a:tr>
            </a:tbl>
          </a:graphicData>
        </a:graphic>
      </p:graphicFrame>
    </p:spTree>
    <p:extLst>
      <p:ext uri="{BB962C8B-B14F-4D97-AF65-F5344CB8AC3E}">
        <p14:creationId xmlns:p14="http://schemas.microsoft.com/office/powerpoint/2010/main" val="14352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10" end="10"/>
                                            </p:txEl>
                                          </p:spTgt>
                                        </p:tgtEl>
                                        <p:attrNameLst>
                                          <p:attrName>style.visibility</p:attrName>
                                        </p:attrNameLst>
                                      </p:cBhvr>
                                      <p:to>
                                        <p:strVal val="visible"/>
                                      </p:to>
                                    </p:set>
                                    <p:animEffect transition="in" filter="fade">
                                      <p:cBhvr>
                                        <p:cTn id="7" dur="1000"/>
                                        <p:tgtEl>
                                          <p:spTgt spid="1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887a83-86e2-4e7c-8e4c-4b0c5c265328">
      <Terms xmlns="http://schemas.microsoft.com/office/infopath/2007/PartnerControls"/>
    </lcf76f155ced4ddcb4097134ff3c332f>
    <TaxCatchAll xmlns="55269855-93cc-4392-af54-7b2e5eef56c0" xsi:nil="true"/>
    <SharedWithUsers xmlns="55269855-93cc-4392-af54-7b2e5eef56c0">
      <UserInfo>
        <DisplayName>Sarah Gorham</DisplayName>
        <AccountId>488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281FFF61EB4A4180FE976EB6A0B6E1" ma:contentTypeVersion="18" ma:contentTypeDescription="Create a new document." ma:contentTypeScope="" ma:versionID="9733030213c637171560f082690c67b0">
  <xsd:schema xmlns:xsd="http://www.w3.org/2001/XMLSchema" xmlns:xs="http://www.w3.org/2001/XMLSchema" xmlns:p="http://schemas.microsoft.com/office/2006/metadata/properties" xmlns:ns2="e7887a83-86e2-4e7c-8e4c-4b0c5c265328" xmlns:ns3="55269855-93cc-4392-af54-7b2e5eef56c0" targetNamespace="http://schemas.microsoft.com/office/2006/metadata/properties" ma:root="true" ma:fieldsID="58ceaaedd3040d3e35e56604548c6bce" ns2:_="" ns3:_="">
    <xsd:import namespace="e7887a83-86e2-4e7c-8e4c-4b0c5c265328"/>
    <xsd:import namespace="55269855-93cc-4392-af54-7b2e5eef5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87a83-86e2-4e7c-8e4c-4b0c5c265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69855-93cc-4392-af54-7b2e5eef56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f409f9-ce2a-4232-b136-ace6a2072c51}" ma:internalName="TaxCatchAll" ma:showField="CatchAllData" ma:web="55269855-93cc-4392-af54-7b2e5eef56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C7361-940E-4026-8B2E-4D3A35F18A21}">
  <ds:schemaRefs>
    <ds:schemaRef ds:uri="http://schemas.microsoft.com/office/2006/metadata/properties"/>
    <ds:schemaRef ds:uri="http://schemas.microsoft.com/office/infopath/2007/PartnerControls"/>
    <ds:schemaRef ds:uri="e7887a83-86e2-4e7c-8e4c-4b0c5c265328"/>
    <ds:schemaRef ds:uri="55269855-93cc-4392-af54-7b2e5eef56c0"/>
  </ds:schemaRefs>
</ds:datastoreItem>
</file>

<file path=customXml/itemProps2.xml><?xml version="1.0" encoding="utf-8"?>
<ds:datastoreItem xmlns:ds="http://schemas.openxmlformats.org/officeDocument/2006/customXml" ds:itemID="{22020D05-DDF8-4988-86F4-500CAB45CD8C}">
  <ds:schemaRefs>
    <ds:schemaRef ds:uri="http://schemas.microsoft.com/sharepoint/v3/contenttype/forms"/>
  </ds:schemaRefs>
</ds:datastoreItem>
</file>

<file path=customXml/itemProps3.xml><?xml version="1.0" encoding="utf-8"?>
<ds:datastoreItem xmlns:ds="http://schemas.openxmlformats.org/officeDocument/2006/customXml" ds:itemID="{48646BC6-5322-4A74-94E0-E388E6B71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87a83-86e2-4e7c-8e4c-4b0c5c265328"/>
    <ds:schemaRef ds:uri="55269855-93cc-4392-af54-7b2e5eef5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48</TotalTime>
  <Words>496</Words>
  <Application>Microsoft Office PowerPoint</Application>
  <PresentationFormat>Widescreen</PresentationFormat>
  <Paragraphs>109</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Helvetica Neue Light</vt:lpstr>
      <vt:lpstr>Montserrat ExtraLight</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Gorham</dc:creator>
  <cp:lastModifiedBy>Sarah Gorham</cp:lastModifiedBy>
  <cp:revision>238</cp:revision>
  <dcterms:created xsi:type="dcterms:W3CDTF">2024-02-14T12:01:37Z</dcterms:created>
  <dcterms:modified xsi:type="dcterms:W3CDTF">2024-02-23T11:12:05Z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0x01010002281FFF61EB4A4180FE976EB6A0B6E1</vt:lpwstr>
  </property>
  <property fmtid="{D5CDD505-2E9C-101B-9397-08002B2CF9AE}" pid="3" name="MediaServiceImageTags">
    <vt:lpwstr/>
  </property>
</Properties>
</file>