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8" r:id="rId2"/>
    <p:sldId id="275" r:id="rId3"/>
    <p:sldId id="277" r:id="rId4"/>
    <p:sldId id="278" r:id="rId5"/>
    <p:sldId id="279" r:id="rId6"/>
    <p:sldId id="280" r:id="rId7"/>
    <p:sldId id="287" r:id="rId8"/>
    <p:sldId id="282" r:id="rId9"/>
    <p:sldId id="281" r:id="rId10"/>
    <p:sldId id="285" r:id="rId11"/>
    <p:sldId id="286" r:id="rId12"/>
    <p:sldId id="290" r:id="rId13"/>
    <p:sldId id="292" r:id="rId14"/>
    <p:sldId id="293" r:id="rId15"/>
  </p:sldIdLst>
  <p:sldSz cx="12192000" cy="6858000"/>
  <p:notesSz cx="7034213" cy="10164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6A9"/>
    <a:srgbClr val="4491A0"/>
    <a:srgbClr val="489C8C"/>
    <a:srgbClr val="4E8A96"/>
    <a:srgbClr val="518893"/>
    <a:srgbClr val="558F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9" autoAdjust="0"/>
    <p:restoredTop sz="94404" autoAdjust="0"/>
  </p:normalViewPr>
  <p:slideViewPr>
    <p:cSldViewPr snapToGrid="0">
      <p:cViewPr varScale="1">
        <p:scale>
          <a:sx n="68" d="100"/>
          <a:sy n="68" d="100"/>
        </p:scale>
        <p:origin x="840"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5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7684" cy="508793"/>
          </a:xfrm>
          <a:prstGeom prst="rect">
            <a:avLst/>
          </a:prstGeom>
        </p:spPr>
        <p:txBody>
          <a:bodyPr vert="horz" lIns="91248" tIns="45624" rIns="91248" bIns="45624" rtlCol="0"/>
          <a:lstStyle>
            <a:lvl1pPr algn="l">
              <a:defRPr sz="1200"/>
            </a:lvl1pPr>
          </a:lstStyle>
          <a:p>
            <a:endParaRPr lang="en-GB"/>
          </a:p>
        </p:txBody>
      </p:sp>
      <p:sp>
        <p:nvSpPr>
          <p:cNvPr id="3" name="Date Placeholder 2"/>
          <p:cNvSpPr>
            <a:spLocks noGrp="1"/>
          </p:cNvSpPr>
          <p:nvPr>
            <p:ph type="dt" sz="quarter" idx="1"/>
          </p:nvPr>
        </p:nvSpPr>
        <p:spPr>
          <a:xfrm>
            <a:off x="3984947" y="0"/>
            <a:ext cx="3047683" cy="508793"/>
          </a:xfrm>
          <a:prstGeom prst="rect">
            <a:avLst/>
          </a:prstGeom>
        </p:spPr>
        <p:txBody>
          <a:bodyPr vert="horz" lIns="91248" tIns="45624" rIns="91248" bIns="45624" rtlCol="0"/>
          <a:lstStyle>
            <a:lvl1pPr algn="r">
              <a:defRPr sz="1200"/>
            </a:lvl1pPr>
          </a:lstStyle>
          <a:p>
            <a:fld id="{B7A39901-2CB1-4831-881C-16296BEDC98B}" type="datetimeFigureOut">
              <a:rPr lang="en-GB" smtClean="0"/>
              <a:t>15/09/2022</a:t>
            </a:fld>
            <a:endParaRPr lang="en-GB"/>
          </a:p>
        </p:txBody>
      </p:sp>
      <p:sp>
        <p:nvSpPr>
          <p:cNvPr id="4" name="Footer Placeholder 3"/>
          <p:cNvSpPr>
            <a:spLocks noGrp="1"/>
          </p:cNvSpPr>
          <p:nvPr>
            <p:ph type="ftr" sz="quarter" idx="2"/>
          </p:nvPr>
        </p:nvSpPr>
        <p:spPr>
          <a:xfrm>
            <a:off x="0" y="9655970"/>
            <a:ext cx="3047684" cy="508793"/>
          </a:xfrm>
          <a:prstGeom prst="rect">
            <a:avLst/>
          </a:prstGeom>
        </p:spPr>
        <p:txBody>
          <a:bodyPr vert="horz" lIns="91248" tIns="45624" rIns="91248" bIns="45624" rtlCol="0" anchor="b"/>
          <a:lstStyle>
            <a:lvl1pPr algn="l">
              <a:defRPr sz="1200"/>
            </a:lvl1pPr>
          </a:lstStyle>
          <a:p>
            <a:endParaRPr lang="en-GB"/>
          </a:p>
        </p:txBody>
      </p:sp>
      <p:sp>
        <p:nvSpPr>
          <p:cNvPr id="5" name="Slide Number Placeholder 4"/>
          <p:cNvSpPr>
            <a:spLocks noGrp="1"/>
          </p:cNvSpPr>
          <p:nvPr>
            <p:ph type="sldNum" sz="quarter" idx="3"/>
          </p:nvPr>
        </p:nvSpPr>
        <p:spPr>
          <a:xfrm>
            <a:off x="3984947" y="9655970"/>
            <a:ext cx="3047683" cy="508793"/>
          </a:xfrm>
          <a:prstGeom prst="rect">
            <a:avLst/>
          </a:prstGeom>
        </p:spPr>
        <p:txBody>
          <a:bodyPr vert="horz" lIns="91248" tIns="45624" rIns="91248" bIns="45624" rtlCol="0" anchor="b"/>
          <a:lstStyle>
            <a:lvl1pPr algn="r">
              <a:defRPr sz="1200"/>
            </a:lvl1pPr>
          </a:lstStyle>
          <a:p>
            <a:fld id="{8B984D03-0F23-4722-8745-7D7A7121866F}" type="slidenum">
              <a:rPr lang="en-GB" smtClean="0"/>
              <a:t>‹#›</a:t>
            </a:fld>
            <a:endParaRPr lang="en-GB"/>
          </a:p>
        </p:txBody>
      </p:sp>
    </p:spTree>
    <p:extLst>
      <p:ext uri="{BB962C8B-B14F-4D97-AF65-F5344CB8AC3E}">
        <p14:creationId xmlns:p14="http://schemas.microsoft.com/office/powerpoint/2010/main" val="3717981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8159" cy="510003"/>
          </a:xfrm>
          <a:prstGeom prst="rect">
            <a:avLst/>
          </a:prstGeom>
        </p:spPr>
        <p:txBody>
          <a:bodyPr vert="horz" lIns="98265" tIns="49133" rIns="98265" bIns="49133" rtlCol="0"/>
          <a:lstStyle>
            <a:lvl1pPr algn="l">
              <a:defRPr sz="1300"/>
            </a:lvl1pPr>
          </a:lstStyle>
          <a:p>
            <a:endParaRPr lang="en-GB"/>
          </a:p>
        </p:txBody>
      </p:sp>
      <p:sp>
        <p:nvSpPr>
          <p:cNvPr id="3" name="Date Placeholder 2"/>
          <p:cNvSpPr>
            <a:spLocks noGrp="1"/>
          </p:cNvSpPr>
          <p:nvPr>
            <p:ph type="dt" idx="1"/>
          </p:nvPr>
        </p:nvSpPr>
        <p:spPr>
          <a:xfrm>
            <a:off x="3984426" y="0"/>
            <a:ext cx="3048159" cy="510003"/>
          </a:xfrm>
          <a:prstGeom prst="rect">
            <a:avLst/>
          </a:prstGeom>
        </p:spPr>
        <p:txBody>
          <a:bodyPr vert="horz" lIns="98265" tIns="49133" rIns="98265" bIns="49133" rtlCol="0"/>
          <a:lstStyle>
            <a:lvl1pPr algn="r">
              <a:defRPr sz="1300"/>
            </a:lvl1pPr>
          </a:lstStyle>
          <a:p>
            <a:fld id="{0CB4A5B3-D0D0-4704-BA03-135CBC3AD3A4}" type="datetimeFigureOut">
              <a:rPr lang="en-GB" smtClean="0"/>
              <a:t>15/09/2022</a:t>
            </a:fld>
            <a:endParaRPr lang="en-GB"/>
          </a:p>
        </p:txBody>
      </p:sp>
      <p:sp>
        <p:nvSpPr>
          <p:cNvPr id="4" name="Slide Image Placeholder 3"/>
          <p:cNvSpPr>
            <a:spLocks noGrp="1" noRot="1" noChangeAspect="1"/>
          </p:cNvSpPr>
          <p:nvPr>
            <p:ph type="sldImg" idx="2"/>
          </p:nvPr>
        </p:nvSpPr>
        <p:spPr>
          <a:xfrm>
            <a:off x="469900" y="1271588"/>
            <a:ext cx="6094413" cy="3429000"/>
          </a:xfrm>
          <a:prstGeom prst="rect">
            <a:avLst/>
          </a:prstGeom>
          <a:noFill/>
          <a:ln w="12700">
            <a:solidFill>
              <a:prstClr val="black"/>
            </a:solidFill>
          </a:ln>
        </p:spPr>
        <p:txBody>
          <a:bodyPr vert="horz" lIns="98265" tIns="49133" rIns="98265" bIns="49133" rtlCol="0" anchor="ctr"/>
          <a:lstStyle/>
          <a:p>
            <a:endParaRPr lang="en-GB"/>
          </a:p>
        </p:txBody>
      </p:sp>
      <p:sp>
        <p:nvSpPr>
          <p:cNvPr id="5" name="Notes Placeholder 4"/>
          <p:cNvSpPr>
            <a:spLocks noGrp="1"/>
          </p:cNvSpPr>
          <p:nvPr>
            <p:ph type="body" sz="quarter" idx="3"/>
          </p:nvPr>
        </p:nvSpPr>
        <p:spPr>
          <a:xfrm>
            <a:off x="703422" y="4891792"/>
            <a:ext cx="5627370" cy="4002375"/>
          </a:xfrm>
          <a:prstGeom prst="rect">
            <a:avLst/>
          </a:prstGeom>
        </p:spPr>
        <p:txBody>
          <a:bodyPr vert="horz" lIns="98265" tIns="49133" rIns="98265" bIns="4913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654762"/>
            <a:ext cx="3048159" cy="510002"/>
          </a:xfrm>
          <a:prstGeom prst="rect">
            <a:avLst/>
          </a:prstGeom>
        </p:spPr>
        <p:txBody>
          <a:bodyPr vert="horz" lIns="98265" tIns="49133" rIns="98265" bIns="49133" rtlCol="0" anchor="b"/>
          <a:lstStyle>
            <a:lvl1pPr algn="l">
              <a:defRPr sz="1300"/>
            </a:lvl1pPr>
          </a:lstStyle>
          <a:p>
            <a:endParaRPr lang="en-GB"/>
          </a:p>
        </p:txBody>
      </p:sp>
      <p:sp>
        <p:nvSpPr>
          <p:cNvPr id="7" name="Slide Number Placeholder 6"/>
          <p:cNvSpPr>
            <a:spLocks noGrp="1"/>
          </p:cNvSpPr>
          <p:nvPr>
            <p:ph type="sldNum" sz="quarter" idx="5"/>
          </p:nvPr>
        </p:nvSpPr>
        <p:spPr>
          <a:xfrm>
            <a:off x="3984426" y="9654762"/>
            <a:ext cx="3048159" cy="510002"/>
          </a:xfrm>
          <a:prstGeom prst="rect">
            <a:avLst/>
          </a:prstGeom>
        </p:spPr>
        <p:txBody>
          <a:bodyPr vert="horz" lIns="98265" tIns="49133" rIns="98265" bIns="49133" rtlCol="0" anchor="b"/>
          <a:lstStyle>
            <a:lvl1pPr algn="r">
              <a:defRPr sz="1300"/>
            </a:lvl1pPr>
          </a:lstStyle>
          <a:p>
            <a:fld id="{E5A95C5F-07BF-4729-93E2-7F69533E34A4}" type="slidenum">
              <a:rPr lang="en-GB" smtClean="0"/>
              <a:t>‹#›</a:t>
            </a:fld>
            <a:endParaRPr lang="en-GB"/>
          </a:p>
        </p:txBody>
      </p:sp>
    </p:spTree>
    <p:extLst>
      <p:ext uri="{BB962C8B-B14F-4D97-AF65-F5344CB8AC3E}">
        <p14:creationId xmlns:p14="http://schemas.microsoft.com/office/powerpoint/2010/main" val="3195965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5A95C5F-07BF-4729-93E2-7F69533E34A4}" type="slidenum">
              <a:rPr lang="en-GB" smtClean="0"/>
              <a:t>1</a:t>
            </a:fld>
            <a:endParaRPr lang="en-GB"/>
          </a:p>
        </p:txBody>
      </p:sp>
    </p:spTree>
    <p:extLst>
      <p:ext uri="{BB962C8B-B14F-4D97-AF65-F5344CB8AC3E}">
        <p14:creationId xmlns:p14="http://schemas.microsoft.com/office/powerpoint/2010/main" val="2786431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15/09/2022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282144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15/09/2022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1439752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15/09/2022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43488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6B26B9-11E0-476A-A1C9-C3DB7C5C3069}" type="datetimeFigureOut">
              <a:rPr lang="en-GB" smtClean="0"/>
              <a:t>15/09/2022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1166028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B26B9-11E0-476A-A1C9-C3DB7C5C3069}" type="datetimeFigureOut">
              <a:rPr lang="en-GB" smtClean="0"/>
              <a:t>15/09/2022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75149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E6B26B9-11E0-476A-A1C9-C3DB7C5C3069}" type="datetimeFigureOut">
              <a:rPr lang="en-GB" smtClean="0"/>
              <a:t>15/09/2022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55161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E6B26B9-11E0-476A-A1C9-C3DB7C5C3069}" type="datetimeFigureOut">
              <a:rPr lang="en-GB" smtClean="0"/>
              <a:t>15/09/2022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1071813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E6B26B9-11E0-476A-A1C9-C3DB7C5C3069}" type="datetimeFigureOut">
              <a:rPr lang="en-GB" smtClean="0"/>
              <a:t>15/09/2022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337177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B26B9-11E0-476A-A1C9-C3DB7C5C3069}" type="datetimeFigureOut">
              <a:rPr lang="en-GB" smtClean="0"/>
              <a:t>15/09/2022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96168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B26B9-11E0-476A-A1C9-C3DB7C5C3069}" type="datetimeFigureOut">
              <a:rPr lang="en-GB" smtClean="0"/>
              <a:t>15/09/2022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37465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6B26B9-11E0-476A-A1C9-C3DB7C5C3069}" type="datetimeFigureOut">
              <a:rPr lang="en-GB" smtClean="0"/>
              <a:t>15/09/2022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615360-1971-4779-96A1-21134D900455}" type="slidenum">
              <a:rPr lang="en-GB" smtClean="0"/>
              <a:t>‹#›</a:t>
            </a:fld>
            <a:endParaRPr lang="en-GB"/>
          </a:p>
        </p:txBody>
      </p:sp>
    </p:spTree>
    <p:extLst>
      <p:ext uri="{BB962C8B-B14F-4D97-AF65-F5344CB8AC3E}">
        <p14:creationId xmlns:p14="http://schemas.microsoft.com/office/powerpoint/2010/main" val="2827380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BA6A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B26B9-11E0-476A-A1C9-C3DB7C5C3069}" type="datetimeFigureOut">
              <a:rPr lang="en-GB" smtClean="0"/>
              <a:t>15/09/2022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15360-1971-4779-96A1-21134D900455}" type="slidenum">
              <a:rPr lang="en-GB" smtClean="0"/>
              <a:t>‹#›</a:t>
            </a:fld>
            <a:endParaRPr lang="en-GB"/>
          </a:p>
        </p:txBody>
      </p:sp>
    </p:spTree>
    <p:extLst>
      <p:ext uri="{BB962C8B-B14F-4D97-AF65-F5344CB8AC3E}">
        <p14:creationId xmlns:p14="http://schemas.microsoft.com/office/powerpoint/2010/main" val="3414581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vocab.pixl.org.uk/"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3747751" y="999507"/>
            <a:ext cx="4078913" cy="3601049"/>
          </a:xfrm>
          <a:prstGeom prst="rect">
            <a:avLst/>
          </a:prstGeom>
        </p:spPr>
      </p:pic>
      <p:sp>
        <p:nvSpPr>
          <p:cNvPr id="8" name="TextBox 7"/>
          <p:cNvSpPr txBox="1"/>
          <p:nvPr/>
        </p:nvSpPr>
        <p:spPr>
          <a:xfrm>
            <a:off x="1208347" y="4764328"/>
            <a:ext cx="9157720" cy="923330"/>
          </a:xfrm>
          <a:prstGeom prst="rect">
            <a:avLst/>
          </a:prstGeom>
          <a:noFill/>
        </p:spPr>
        <p:txBody>
          <a:bodyPr wrap="square" rtlCol="0">
            <a:spAutoFit/>
          </a:bodyPr>
          <a:lstStyle/>
          <a:p>
            <a:pPr algn="ctr"/>
            <a:r>
              <a:rPr lang="en-GB" sz="5400" b="1" dirty="0"/>
              <a:t>Year 2 Meet the Teacher</a:t>
            </a:r>
          </a:p>
        </p:txBody>
      </p:sp>
    </p:spTree>
    <p:extLst>
      <p:ext uri="{BB962C8B-B14F-4D97-AF65-F5344CB8AC3E}">
        <p14:creationId xmlns:p14="http://schemas.microsoft.com/office/powerpoint/2010/main" val="1333988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25992"/>
            <a:ext cx="10515600" cy="1325563"/>
          </a:xfrm>
        </p:spPr>
        <p:txBody>
          <a:bodyPr/>
          <a:lstStyle/>
          <a:p>
            <a:r>
              <a:rPr lang="en-GB" b="1" u="sng" dirty="0"/>
              <a:t>School Uniform</a:t>
            </a:r>
          </a:p>
        </p:txBody>
      </p:sp>
      <p:sp>
        <p:nvSpPr>
          <p:cNvPr id="3" name="Content Placeholder 2"/>
          <p:cNvSpPr>
            <a:spLocks noGrp="1"/>
          </p:cNvSpPr>
          <p:nvPr>
            <p:ph sz="half" idx="1"/>
          </p:nvPr>
        </p:nvSpPr>
        <p:spPr>
          <a:xfrm>
            <a:off x="838200" y="1371600"/>
            <a:ext cx="5181600" cy="4805363"/>
          </a:xfrm>
        </p:spPr>
        <p:txBody>
          <a:bodyPr>
            <a:normAutofit fontScale="70000" lnSpcReduction="20000"/>
          </a:bodyPr>
          <a:lstStyle/>
          <a:p>
            <a:r>
              <a:rPr lang="en-GB" dirty="0"/>
              <a:t>White short or long-sleeved </a:t>
            </a:r>
            <a:r>
              <a:rPr lang="en-GB" dirty="0" err="1"/>
              <a:t>logo’d</a:t>
            </a:r>
            <a:r>
              <a:rPr lang="en-GB" dirty="0"/>
              <a:t> polo shirt</a:t>
            </a:r>
          </a:p>
          <a:p>
            <a:r>
              <a:rPr lang="en-GB" dirty="0"/>
              <a:t>Grey </a:t>
            </a:r>
            <a:r>
              <a:rPr lang="en-GB" dirty="0" err="1"/>
              <a:t>logo’d</a:t>
            </a:r>
            <a:r>
              <a:rPr lang="en-GB" dirty="0"/>
              <a:t> ‘V’ neck cardigan or jumper with double gold stripe</a:t>
            </a:r>
          </a:p>
          <a:p>
            <a:r>
              <a:rPr lang="en-GB" dirty="0"/>
              <a:t>Plain grey trousers, shorts, skirt, pinafore or gingham dress (in summer)</a:t>
            </a:r>
          </a:p>
          <a:p>
            <a:r>
              <a:rPr lang="en-GB" dirty="0"/>
              <a:t>Plain long or short, grey, black or white socks or tights</a:t>
            </a:r>
          </a:p>
          <a:p>
            <a:r>
              <a:rPr lang="en-GB" dirty="0"/>
              <a:t>Sensible black flat shoes or boots (in winter) </a:t>
            </a:r>
          </a:p>
          <a:p>
            <a:r>
              <a:rPr lang="en-GB" dirty="0"/>
              <a:t>Black </a:t>
            </a:r>
            <a:r>
              <a:rPr lang="en-GB" dirty="0" err="1"/>
              <a:t>reversable</a:t>
            </a:r>
            <a:r>
              <a:rPr lang="en-GB" dirty="0"/>
              <a:t> </a:t>
            </a:r>
            <a:r>
              <a:rPr lang="en-GB" dirty="0" err="1"/>
              <a:t>logo’d</a:t>
            </a:r>
            <a:r>
              <a:rPr lang="en-GB" dirty="0"/>
              <a:t> school coat or plain black or navy coat (Winter is coming!)</a:t>
            </a:r>
          </a:p>
          <a:p>
            <a:r>
              <a:rPr lang="en-GB" dirty="0"/>
              <a:t>Grey or black scarf, hat and gloves</a:t>
            </a:r>
          </a:p>
          <a:p>
            <a:r>
              <a:rPr lang="en-GB" dirty="0"/>
              <a:t>Grey, black or white </a:t>
            </a:r>
            <a:r>
              <a:rPr lang="en-GB" dirty="0" err="1"/>
              <a:t>kippa</a:t>
            </a:r>
            <a:r>
              <a:rPr lang="en-GB" dirty="0"/>
              <a:t> or turban</a:t>
            </a:r>
          </a:p>
          <a:p>
            <a:r>
              <a:rPr lang="en-GB" dirty="0"/>
              <a:t>Grey, black, white or yellow hijab</a:t>
            </a:r>
          </a:p>
          <a:p>
            <a:r>
              <a:rPr lang="en-GB" dirty="0"/>
              <a:t>Plain grey, black, white or yellow hair accessories (shoulder length hair tied back)</a:t>
            </a:r>
          </a:p>
          <a:p>
            <a:r>
              <a:rPr lang="en-GB" dirty="0"/>
              <a:t>Black </a:t>
            </a:r>
            <a:r>
              <a:rPr lang="en-GB" dirty="0" err="1"/>
              <a:t>logo’d</a:t>
            </a:r>
            <a:r>
              <a:rPr lang="en-GB" dirty="0"/>
              <a:t> rucksack or plain black rucksack</a:t>
            </a:r>
          </a:p>
          <a:p>
            <a:endParaRPr lang="en-GB"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rot="5400000">
            <a:off x="5756849" y="1792574"/>
            <a:ext cx="6055734" cy="3406350"/>
          </a:xfrm>
        </p:spPr>
      </p:pic>
    </p:spTree>
    <p:extLst>
      <p:ext uri="{BB962C8B-B14F-4D97-AF65-F5344CB8AC3E}">
        <p14:creationId xmlns:p14="http://schemas.microsoft.com/office/powerpoint/2010/main" val="2158785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PE Kit</a:t>
            </a:r>
          </a:p>
        </p:txBody>
      </p:sp>
      <p:sp>
        <p:nvSpPr>
          <p:cNvPr id="3" name="Content Placeholder 2"/>
          <p:cNvSpPr>
            <a:spLocks noGrp="1"/>
          </p:cNvSpPr>
          <p:nvPr>
            <p:ph sz="half" idx="1"/>
          </p:nvPr>
        </p:nvSpPr>
        <p:spPr>
          <a:xfrm>
            <a:off x="838200" y="1371600"/>
            <a:ext cx="5181600" cy="4805363"/>
          </a:xfrm>
        </p:spPr>
        <p:txBody>
          <a:bodyPr>
            <a:normAutofit fontScale="85000" lnSpcReduction="20000"/>
          </a:bodyPr>
          <a:lstStyle/>
          <a:p>
            <a:r>
              <a:rPr lang="en-GB" dirty="0"/>
              <a:t>White </a:t>
            </a:r>
            <a:r>
              <a:rPr lang="en-GB" dirty="0" err="1"/>
              <a:t>logo’d</a:t>
            </a:r>
            <a:r>
              <a:rPr lang="en-GB" dirty="0"/>
              <a:t> sports top with house coloured sleeves </a:t>
            </a:r>
          </a:p>
          <a:p>
            <a:r>
              <a:rPr lang="en-GB" dirty="0"/>
              <a:t>Black shorts</a:t>
            </a:r>
          </a:p>
          <a:p>
            <a:r>
              <a:rPr lang="en-GB" dirty="0"/>
              <a:t>Black </a:t>
            </a:r>
            <a:r>
              <a:rPr lang="en-GB" dirty="0" err="1"/>
              <a:t>logo’d</a:t>
            </a:r>
            <a:r>
              <a:rPr lang="en-GB" dirty="0"/>
              <a:t> hoodie with black tracksuit bottoms</a:t>
            </a:r>
          </a:p>
          <a:p>
            <a:r>
              <a:rPr lang="en-GB" dirty="0"/>
              <a:t>Trainers or plimsolls</a:t>
            </a:r>
          </a:p>
          <a:p>
            <a:pPr marL="0" indent="0">
              <a:buNone/>
            </a:pPr>
            <a:endParaRPr lang="en-GB" dirty="0"/>
          </a:p>
          <a:p>
            <a:pPr marL="0" indent="0">
              <a:buNone/>
            </a:pPr>
            <a:r>
              <a:rPr lang="en-GB" dirty="0"/>
              <a:t>Water bottles</a:t>
            </a:r>
          </a:p>
          <a:p>
            <a:pPr marL="0" indent="0">
              <a:buNone/>
            </a:pPr>
            <a:endParaRPr lang="en-GB" dirty="0"/>
          </a:p>
          <a:p>
            <a:r>
              <a:rPr lang="en-GB" dirty="0"/>
              <a:t>Key Stage 1:  PE Kits should be in school every day. They will  be sent home half-termly.</a:t>
            </a:r>
          </a:p>
          <a:p>
            <a:r>
              <a:rPr lang="en-GB" dirty="0"/>
              <a:t>Key Stage 2:  Clean PE Kits should be brought in every Monday.</a:t>
            </a:r>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rot="5400000">
            <a:off x="5829640" y="1811524"/>
            <a:ext cx="5587762" cy="3143116"/>
          </a:xfrm>
        </p:spPr>
      </p:pic>
    </p:spTree>
    <p:extLst>
      <p:ext uri="{BB962C8B-B14F-4D97-AF65-F5344CB8AC3E}">
        <p14:creationId xmlns:p14="http://schemas.microsoft.com/office/powerpoint/2010/main" val="2250713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28433E5-F4CE-4976-9535-37AAA985AB6B}"/>
              </a:ext>
            </a:extLst>
          </p:cNvPr>
          <p:cNvPicPr>
            <a:picLocks noChangeAspect="1"/>
          </p:cNvPicPr>
          <p:nvPr/>
        </p:nvPicPr>
        <p:blipFill>
          <a:blip r:embed="rId2"/>
          <a:stretch>
            <a:fillRect/>
          </a:stretch>
        </p:blipFill>
        <p:spPr>
          <a:xfrm>
            <a:off x="-1" y="0"/>
            <a:ext cx="12295163" cy="6810570"/>
          </a:xfrm>
          <a:prstGeom prst="rect">
            <a:avLst/>
          </a:prstGeom>
        </p:spPr>
      </p:pic>
    </p:spTree>
    <p:extLst>
      <p:ext uri="{BB962C8B-B14F-4D97-AF65-F5344CB8AC3E}">
        <p14:creationId xmlns:p14="http://schemas.microsoft.com/office/powerpoint/2010/main" val="2495795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70C00-6FBA-4F32-9C7F-A282AEFB87E3}"/>
              </a:ext>
            </a:extLst>
          </p:cNvPr>
          <p:cNvSpPr>
            <a:spLocks noGrp="1"/>
          </p:cNvSpPr>
          <p:nvPr>
            <p:ph type="title"/>
          </p:nvPr>
        </p:nvSpPr>
        <p:spPr/>
        <p:txBody>
          <a:bodyPr/>
          <a:lstStyle/>
          <a:p>
            <a:r>
              <a:rPr lang="en-GB" dirty="0"/>
              <a:t>Assemblies</a:t>
            </a:r>
          </a:p>
        </p:txBody>
      </p:sp>
      <p:sp>
        <p:nvSpPr>
          <p:cNvPr id="3" name="Content Placeholder 2">
            <a:extLst>
              <a:ext uri="{FF2B5EF4-FFF2-40B4-BE49-F238E27FC236}">
                <a16:creationId xmlns:a16="http://schemas.microsoft.com/office/drawing/2014/main" id="{5B545F8A-507E-4884-A706-9AE0EEF1A124}"/>
              </a:ext>
            </a:extLst>
          </p:cNvPr>
          <p:cNvSpPr>
            <a:spLocks noGrp="1"/>
          </p:cNvSpPr>
          <p:nvPr>
            <p:ph sz="half" idx="1"/>
          </p:nvPr>
        </p:nvSpPr>
        <p:spPr>
          <a:xfrm>
            <a:off x="838200" y="1825625"/>
            <a:ext cx="10711070" cy="4351338"/>
          </a:xfrm>
        </p:spPr>
        <p:txBody>
          <a:bodyPr/>
          <a:lstStyle/>
          <a:p>
            <a:pPr marL="0" indent="0">
              <a:buNone/>
            </a:pPr>
            <a:r>
              <a:rPr lang="en-GB" dirty="0"/>
              <a:t>Harvest assembly – 28</a:t>
            </a:r>
            <a:r>
              <a:rPr lang="en-GB" baseline="30000" dirty="0"/>
              <a:t>th</a:t>
            </a:r>
            <a:r>
              <a:rPr lang="en-GB" dirty="0"/>
              <a:t> September 2022</a:t>
            </a:r>
          </a:p>
          <a:p>
            <a:pPr marL="0" indent="0">
              <a:buNone/>
            </a:pPr>
            <a:endParaRPr lang="en-GB" dirty="0"/>
          </a:p>
          <a:p>
            <a:pPr marL="0" indent="0">
              <a:buNone/>
            </a:pPr>
            <a:r>
              <a:rPr lang="en-GB" dirty="0"/>
              <a:t>Year 2 Guy Fawkes assembly – 5</a:t>
            </a:r>
            <a:r>
              <a:rPr lang="en-GB" baseline="30000" dirty="0"/>
              <a:t>th</a:t>
            </a:r>
            <a:r>
              <a:rPr lang="en-GB" dirty="0"/>
              <a:t> November 2022</a:t>
            </a:r>
          </a:p>
          <a:p>
            <a:pPr marL="0" indent="0">
              <a:buNone/>
            </a:pPr>
            <a:endParaRPr lang="en-GB" dirty="0"/>
          </a:p>
          <a:p>
            <a:pPr marL="0" indent="0">
              <a:buNone/>
            </a:pPr>
            <a:r>
              <a:rPr lang="en-GB" dirty="0"/>
              <a:t>Last week before Christmas – KS1 nativity performance</a:t>
            </a:r>
          </a:p>
        </p:txBody>
      </p:sp>
    </p:spTree>
    <p:extLst>
      <p:ext uri="{BB962C8B-B14F-4D97-AF65-F5344CB8AC3E}">
        <p14:creationId xmlns:p14="http://schemas.microsoft.com/office/powerpoint/2010/main" val="263498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05EE4-E610-4A54-9400-71E65D324585}"/>
              </a:ext>
            </a:extLst>
          </p:cNvPr>
          <p:cNvSpPr>
            <a:spLocks noGrp="1"/>
          </p:cNvSpPr>
          <p:nvPr>
            <p:ph type="title"/>
          </p:nvPr>
        </p:nvSpPr>
        <p:spPr>
          <a:xfrm>
            <a:off x="1156253" y="1319282"/>
            <a:ext cx="10515600" cy="1325563"/>
          </a:xfrm>
        </p:spPr>
        <p:txBody>
          <a:bodyPr>
            <a:normAutofit fontScale="90000"/>
          </a:bodyPr>
          <a:lstStyle/>
          <a:p>
            <a:r>
              <a:rPr lang="en-GB" sz="4900" dirty="0"/>
              <a:t>Thank you for coming!</a:t>
            </a:r>
            <a:br>
              <a:rPr lang="en-GB" sz="4900" dirty="0"/>
            </a:br>
            <a:br>
              <a:rPr lang="en-GB" dirty="0"/>
            </a:br>
            <a:br>
              <a:rPr lang="en-GB" dirty="0"/>
            </a:br>
            <a:br>
              <a:rPr lang="en-GB" dirty="0"/>
            </a:br>
            <a:r>
              <a:rPr lang="en-GB" dirty="0"/>
              <a:t>Any questions?</a:t>
            </a:r>
          </a:p>
        </p:txBody>
      </p:sp>
    </p:spTree>
    <p:extLst>
      <p:ext uri="{BB962C8B-B14F-4D97-AF65-F5344CB8AC3E}">
        <p14:creationId xmlns:p14="http://schemas.microsoft.com/office/powerpoint/2010/main" val="3820844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Communication</a:t>
            </a:r>
            <a:br>
              <a:rPr lang="en-GB" b="1" dirty="0"/>
            </a:br>
            <a:r>
              <a:rPr lang="en-GB" b="1" dirty="0"/>
              <a:t>The key to a successful working </a:t>
            </a:r>
            <a:r>
              <a:rPr lang="en-GB" sz="4800" b="1" dirty="0"/>
              <a:t>relationship</a:t>
            </a:r>
            <a:endParaRPr lang="en-GB" dirty="0"/>
          </a:p>
        </p:txBody>
      </p:sp>
      <p:sp>
        <p:nvSpPr>
          <p:cNvPr id="3" name="Content Placeholder 2"/>
          <p:cNvSpPr>
            <a:spLocks noGrp="1"/>
          </p:cNvSpPr>
          <p:nvPr>
            <p:ph sz="half" idx="1"/>
          </p:nvPr>
        </p:nvSpPr>
        <p:spPr>
          <a:xfrm>
            <a:off x="838200" y="1825625"/>
            <a:ext cx="10515600" cy="4654688"/>
          </a:xfrm>
        </p:spPr>
        <p:txBody>
          <a:bodyPr>
            <a:normAutofit fontScale="92500" lnSpcReduction="20000"/>
          </a:bodyPr>
          <a:lstStyle/>
          <a:p>
            <a:pPr marL="0" indent="0">
              <a:buNone/>
            </a:pPr>
            <a:r>
              <a:rPr lang="en-GB" b="1" u="sng" dirty="0">
                <a:latin typeface="+mj-lt"/>
              </a:rPr>
              <a:t>FAMILIES (PARENTS &amp; CARERS)</a:t>
            </a:r>
          </a:p>
          <a:p>
            <a:r>
              <a:rPr lang="en-GB" dirty="0">
                <a:latin typeface="+mj-lt"/>
              </a:rPr>
              <a:t>Check the Calendar of Events regularly</a:t>
            </a:r>
          </a:p>
          <a:p>
            <a:r>
              <a:rPr lang="en-GB" dirty="0">
                <a:latin typeface="+mj-lt"/>
              </a:rPr>
              <a:t>Read the newsletter </a:t>
            </a:r>
          </a:p>
          <a:p>
            <a:r>
              <a:rPr lang="en-GB" dirty="0">
                <a:latin typeface="+mj-lt"/>
              </a:rPr>
              <a:t>Check the Year Group Noticeboards for half termly curriculum newsletters</a:t>
            </a:r>
          </a:p>
          <a:p>
            <a:r>
              <a:rPr lang="en-GB" dirty="0">
                <a:latin typeface="+mj-lt"/>
              </a:rPr>
              <a:t>Attend parent teacher consultations</a:t>
            </a:r>
          </a:p>
          <a:p>
            <a:r>
              <a:rPr lang="en-GB" dirty="0">
                <a:latin typeface="+mj-lt"/>
              </a:rPr>
              <a:t>Communicate at the gate at home time with the class teacher</a:t>
            </a:r>
          </a:p>
          <a:p>
            <a:pPr marL="307718" indent="-307718"/>
            <a:r>
              <a:rPr lang="en-US" dirty="0">
                <a:latin typeface="+mj-lt"/>
                <a:ea typeface="HelloHappyDays" panose="02000603000000000000" pitchFamily="2" charset="0"/>
              </a:rPr>
              <a:t>Email – admin@hogarth.hounslow.sch.uk</a:t>
            </a:r>
          </a:p>
          <a:p>
            <a:pPr marL="307718" indent="-307718"/>
            <a:r>
              <a:rPr lang="en-US" dirty="0">
                <a:latin typeface="+mj-lt"/>
                <a:ea typeface="HelloHappyDays" panose="02000603000000000000" pitchFamily="2" charset="0"/>
              </a:rPr>
              <a:t>Website – https://www.williamhogarthschool.co.uk</a:t>
            </a:r>
          </a:p>
          <a:p>
            <a:pPr marL="307718" indent="-307718"/>
            <a:r>
              <a:rPr lang="en-US" dirty="0">
                <a:latin typeface="+mj-lt"/>
                <a:ea typeface="HelloHappyDays" panose="02000603000000000000" pitchFamily="2" charset="0"/>
              </a:rPr>
              <a:t>Twitter - @</a:t>
            </a:r>
            <a:r>
              <a:rPr lang="en-US" dirty="0" err="1">
                <a:latin typeface="+mj-lt"/>
                <a:ea typeface="HelloHappyDays" panose="02000603000000000000" pitchFamily="2" charset="0"/>
              </a:rPr>
              <a:t>hogarth_the</a:t>
            </a:r>
            <a:endParaRPr lang="en-US" dirty="0">
              <a:latin typeface="+mj-lt"/>
              <a:ea typeface="HelloHappyDays" panose="02000603000000000000" pitchFamily="2" charset="0"/>
            </a:endParaRPr>
          </a:p>
          <a:p>
            <a:pPr marL="307718" indent="-307718"/>
            <a:r>
              <a:rPr lang="en-US" dirty="0">
                <a:latin typeface="+mj-lt"/>
                <a:ea typeface="HelloHappyDays" panose="02000603000000000000" pitchFamily="2" charset="0"/>
              </a:rPr>
              <a:t>School phone - </a:t>
            </a:r>
            <a:r>
              <a:rPr lang="en-GB" dirty="0">
                <a:latin typeface="+mj-lt"/>
                <a:ea typeface="HelloHappyDays" panose="020B0604020202020204" charset="0"/>
              </a:rPr>
              <a:t>020 8994 4782</a:t>
            </a:r>
            <a:endParaRPr lang="en-US" dirty="0">
              <a:latin typeface="+mj-lt"/>
              <a:ea typeface="HelloHappyDays" panose="02000603000000000000" pitchFamily="2" charset="0"/>
            </a:endParaRPr>
          </a:p>
          <a:p>
            <a:pPr marL="307718" indent="-307718"/>
            <a:r>
              <a:rPr lang="en-US" dirty="0">
                <a:latin typeface="+mj-lt"/>
                <a:ea typeface="HelloHappyDays" panose="02000603000000000000" pitchFamily="2" charset="0"/>
              </a:rPr>
              <a:t>Planners</a:t>
            </a:r>
          </a:p>
        </p:txBody>
      </p:sp>
    </p:spTree>
    <p:extLst>
      <p:ext uri="{BB962C8B-B14F-4D97-AF65-F5344CB8AC3E}">
        <p14:creationId xmlns:p14="http://schemas.microsoft.com/office/powerpoint/2010/main" val="676618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Home Learning – set every Thursday on Google Classroom. Must click ‘hand in’ by the following Wednesday.</a:t>
            </a:r>
          </a:p>
        </p:txBody>
      </p:sp>
      <p:sp>
        <p:nvSpPr>
          <p:cNvPr id="3" name="Content Placeholder 2"/>
          <p:cNvSpPr>
            <a:spLocks noGrp="1"/>
          </p:cNvSpPr>
          <p:nvPr>
            <p:ph sz="half" idx="1"/>
          </p:nvPr>
        </p:nvSpPr>
        <p:spPr>
          <a:xfrm>
            <a:off x="838200" y="3117712"/>
            <a:ext cx="5181600" cy="3362601"/>
          </a:xfrm>
        </p:spPr>
        <p:txBody>
          <a:bodyPr>
            <a:normAutofit fontScale="85000" lnSpcReduction="20000"/>
          </a:bodyPr>
          <a:lstStyle/>
          <a:p>
            <a:pPr marL="0" indent="0">
              <a:buNone/>
            </a:pPr>
            <a:r>
              <a:rPr lang="en-GB" dirty="0"/>
              <a:t>Traditional homework is scientifically proven to have very little impact on pupils learning</a:t>
            </a:r>
          </a:p>
          <a:p>
            <a:pPr marL="0" indent="0">
              <a:buNone/>
            </a:pPr>
            <a:endParaRPr lang="en-GB" dirty="0"/>
          </a:p>
          <a:p>
            <a:pPr marL="0" indent="0">
              <a:buNone/>
            </a:pPr>
            <a:r>
              <a:rPr lang="en-GB" dirty="0"/>
              <a:t>Research says that home learning which has the most impact on learning is practising basic skills through repetition and giving children ownership over what they are doing. </a:t>
            </a:r>
          </a:p>
          <a:p>
            <a:pPr marL="0" indent="0">
              <a:buNone/>
            </a:pPr>
            <a:r>
              <a:rPr lang="en-GB" dirty="0"/>
              <a:t> </a:t>
            </a:r>
          </a:p>
          <a:p>
            <a:endParaRPr lang="en-GB" dirty="0"/>
          </a:p>
          <a:p>
            <a:endParaRPr lang="en-GB" dirty="0"/>
          </a:p>
        </p:txBody>
      </p:sp>
      <p:sp>
        <p:nvSpPr>
          <p:cNvPr id="4" name="Content Placeholder 3"/>
          <p:cNvSpPr>
            <a:spLocks noGrp="1"/>
          </p:cNvSpPr>
          <p:nvPr>
            <p:ph sz="half" idx="2"/>
          </p:nvPr>
        </p:nvSpPr>
        <p:spPr/>
        <p:txBody>
          <a:bodyPr>
            <a:normAutofit fontScale="85000" lnSpcReduction="20000"/>
          </a:bodyPr>
          <a:lstStyle/>
          <a:p>
            <a:pPr marL="0" indent="0">
              <a:buNone/>
            </a:pPr>
            <a:r>
              <a:rPr lang="en-GB" b="1" dirty="0"/>
              <a:t>Aims of home learning </a:t>
            </a:r>
          </a:p>
          <a:p>
            <a:r>
              <a:rPr lang="en-GB" dirty="0"/>
              <a:t>To give children an opportunity to practice basic skills linked to learning in school.</a:t>
            </a:r>
          </a:p>
          <a:p>
            <a:r>
              <a:rPr lang="en-GB" dirty="0"/>
              <a:t>To engage all children in learning in a cross curricular manner.</a:t>
            </a:r>
          </a:p>
          <a:p>
            <a:r>
              <a:rPr lang="en-GB" dirty="0"/>
              <a:t>To allow children to shine in all subject areas </a:t>
            </a:r>
          </a:p>
          <a:p>
            <a:r>
              <a:rPr lang="en-GB" dirty="0"/>
              <a:t>To generate pride and excitement about what they are producing </a:t>
            </a:r>
          </a:p>
          <a:p>
            <a:r>
              <a:rPr lang="en-GB" dirty="0"/>
              <a:t>To be more open ended so children have more flexibility over what they are producing and how</a:t>
            </a:r>
          </a:p>
        </p:txBody>
      </p:sp>
    </p:spTree>
    <p:extLst>
      <p:ext uri="{BB962C8B-B14F-4D97-AF65-F5344CB8AC3E}">
        <p14:creationId xmlns:p14="http://schemas.microsoft.com/office/powerpoint/2010/main" val="860483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GB" b="1" dirty="0"/>
              <a:t>Home Learning</a:t>
            </a:r>
          </a:p>
        </p:txBody>
      </p:sp>
      <p:sp>
        <p:nvSpPr>
          <p:cNvPr id="3" name="Content Placeholder 2"/>
          <p:cNvSpPr>
            <a:spLocks noGrp="1"/>
          </p:cNvSpPr>
          <p:nvPr>
            <p:ph sz="half" idx="1"/>
          </p:nvPr>
        </p:nvSpPr>
        <p:spPr>
          <a:xfrm>
            <a:off x="838200" y="1009651"/>
            <a:ext cx="10344150" cy="4564340"/>
          </a:xfrm>
        </p:spPr>
        <p:txBody>
          <a:bodyPr>
            <a:normAutofit lnSpcReduction="10000"/>
          </a:bodyPr>
          <a:lstStyle/>
          <a:p>
            <a:pPr marL="0" indent="0">
              <a:buNone/>
            </a:pPr>
            <a:r>
              <a:rPr lang="en-GB" b="1" u="sng" dirty="0"/>
              <a:t>Reading </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
        <p:nvSpPr>
          <p:cNvPr id="8" name="Rectangle 1"/>
          <p:cNvSpPr>
            <a:spLocks noChangeArrowheads="1"/>
          </p:cNvSpPr>
          <p:nvPr/>
        </p:nvSpPr>
        <p:spPr bwMode="auto">
          <a:xfrm>
            <a:off x="0" y="105490"/>
            <a:ext cx="51167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chemeClr val="tx1"/>
                </a:solidFill>
                <a:effectLst/>
                <a:latin typeface="Arial" panose="020B0604020202020204" pitchFamily="34" charset="0"/>
                <a:ea typeface="MS Mincho" panose="02020609040205080304" pitchFamily="49" charset="-128"/>
                <a:cs typeface="Arial" panose="020B0604020202020204" pitchFamily="34" charset="0"/>
              </a:rPr>
              <a:t>Every</a:t>
            </a:r>
            <a:endParaRPr kumimoji="0" lang="en-GB" altLang="en-US" sz="800" b="0" i="0" u="none" strike="noStrike" cap="none" normalizeH="0" baseline="0" dirty="0">
              <a:ln>
                <a:noFill/>
              </a:ln>
              <a:solidFill>
                <a:schemeClr val="tx1"/>
              </a:solidFill>
              <a:effectLst/>
            </a:endParaRPr>
          </a:p>
        </p:txBody>
      </p:sp>
      <p:sp>
        <p:nvSpPr>
          <p:cNvPr id="5" name="Content Placeholder 4">
            <a:extLst>
              <a:ext uri="{FF2B5EF4-FFF2-40B4-BE49-F238E27FC236}">
                <a16:creationId xmlns:a16="http://schemas.microsoft.com/office/drawing/2014/main" id="{0C18EF55-DFC3-4343-80F0-9E118E84DD3A}"/>
              </a:ext>
            </a:extLst>
          </p:cNvPr>
          <p:cNvSpPr>
            <a:spLocks noGrp="1"/>
          </p:cNvSpPr>
          <p:nvPr>
            <p:ph sz="half" idx="2"/>
          </p:nvPr>
        </p:nvSpPr>
        <p:spPr>
          <a:xfrm>
            <a:off x="834888" y="1825624"/>
            <a:ext cx="8348870" cy="4694445"/>
          </a:xfrm>
        </p:spPr>
        <p:txBody>
          <a:bodyPr>
            <a:normAutofit lnSpcReduction="10000"/>
          </a:bodyPr>
          <a:lstStyle/>
          <a:p>
            <a:r>
              <a:rPr lang="en-GB" dirty="0"/>
              <a:t>On Mondays children will receive 2 levelled books for the week and on Tuesdays children can change library books.</a:t>
            </a:r>
          </a:p>
          <a:p>
            <a:r>
              <a:rPr lang="en-GB" dirty="0"/>
              <a:t>Reading should be recorded in pupil planners</a:t>
            </a:r>
          </a:p>
          <a:p>
            <a:r>
              <a:rPr lang="en-GB" dirty="0"/>
              <a:t>Each entry needs:</a:t>
            </a:r>
          </a:p>
          <a:p>
            <a:pPr lvl="1"/>
            <a:r>
              <a:rPr lang="en-GB" sz="2800" dirty="0"/>
              <a:t>the date, </a:t>
            </a:r>
          </a:p>
          <a:p>
            <a:pPr lvl="1"/>
            <a:r>
              <a:rPr lang="en-GB" sz="2800" dirty="0"/>
              <a:t>the book being read, </a:t>
            </a:r>
          </a:p>
          <a:p>
            <a:pPr lvl="1"/>
            <a:r>
              <a:rPr lang="en-GB" sz="2800" dirty="0"/>
              <a:t>how much was read and </a:t>
            </a:r>
          </a:p>
          <a:p>
            <a:pPr lvl="1"/>
            <a:r>
              <a:rPr lang="en-GB" sz="2800" dirty="0"/>
              <a:t>any comments about how they got on. </a:t>
            </a:r>
          </a:p>
          <a:p>
            <a:r>
              <a:rPr lang="en-GB" dirty="0"/>
              <a:t>Pupil Planners should be brought in daily to be checked in class.</a:t>
            </a:r>
          </a:p>
          <a:p>
            <a:endParaRPr lang="en-GB" dirty="0"/>
          </a:p>
        </p:txBody>
      </p:sp>
      <p:pic>
        <p:nvPicPr>
          <p:cNvPr id="4" name="Picture 3">
            <a:extLst>
              <a:ext uri="{FF2B5EF4-FFF2-40B4-BE49-F238E27FC236}">
                <a16:creationId xmlns:a16="http://schemas.microsoft.com/office/drawing/2014/main" id="{E30A85CA-74E0-4778-835E-C6E7AE9674BA}"/>
              </a:ext>
            </a:extLst>
          </p:cNvPr>
          <p:cNvPicPr>
            <a:picLocks noChangeAspect="1"/>
          </p:cNvPicPr>
          <p:nvPr/>
        </p:nvPicPr>
        <p:blipFill>
          <a:blip r:embed="rId2"/>
          <a:stretch>
            <a:fillRect/>
          </a:stretch>
        </p:blipFill>
        <p:spPr>
          <a:xfrm>
            <a:off x="8621988" y="2636767"/>
            <a:ext cx="3245334" cy="4191390"/>
          </a:xfrm>
          <a:prstGeom prst="rect">
            <a:avLst/>
          </a:prstGeom>
        </p:spPr>
      </p:pic>
    </p:spTree>
    <p:extLst>
      <p:ext uri="{BB962C8B-B14F-4D97-AF65-F5344CB8AC3E}">
        <p14:creationId xmlns:p14="http://schemas.microsoft.com/office/powerpoint/2010/main" val="2760140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353800" cy="504887"/>
          </a:xfrm>
        </p:spPr>
        <p:txBody>
          <a:bodyPr>
            <a:normAutofit fontScale="90000"/>
          </a:bodyPr>
          <a:lstStyle/>
          <a:p>
            <a:r>
              <a:rPr lang="en-GB" b="1" dirty="0"/>
              <a:t>Home Learning: posted on Google Classroom</a:t>
            </a:r>
            <a:endParaRPr lang="en-GB" dirty="0"/>
          </a:p>
        </p:txBody>
      </p:sp>
      <p:sp>
        <p:nvSpPr>
          <p:cNvPr id="4" name="Content Placeholder 3"/>
          <p:cNvSpPr>
            <a:spLocks noGrp="1"/>
          </p:cNvSpPr>
          <p:nvPr>
            <p:ph sz="half" idx="2"/>
          </p:nvPr>
        </p:nvSpPr>
        <p:spPr>
          <a:xfrm>
            <a:off x="775252" y="1404594"/>
            <a:ext cx="10578548" cy="4772369"/>
          </a:xfrm>
        </p:spPr>
        <p:txBody>
          <a:bodyPr>
            <a:noAutofit/>
          </a:bodyPr>
          <a:lstStyle/>
          <a:p>
            <a:pPr marL="0" indent="0">
              <a:buNone/>
            </a:pPr>
            <a:r>
              <a:rPr lang="en-GB" b="1" u="sng" dirty="0"/>
              <a:t>SPELLING</a:t>
            </a:r>
            <a:endParaRPr lang="en-GB" u="sng" dirty="0"/>
          </a:p>
          <a:p>
            <a:r>
              <a:rPr lang="en-GB" dirty="0"/>
              <a:t>10 spelling words will be put on Google Classroom weekly. </a:t>
            </a:r>
          </a:p>
          <a:p>
            <a:r>
              <a:rPr lang="en-GB" dirty="0"/>
              <a:t>Research indicates that the best way for children to learn the spelling of more complex words is to use them in the correct context. </a:t>
            </a:r>
          </a:p>
          <a:p>
            <a:r>
              <a:rPr lang="en-GB" dirty="0"/>
              <a:t>Spelling test will be once a week. </a:t>
            </a:r>
          </a:p>
          <a:p>
            <a:r>
              <a:rPr lang="en-GB" dirty="0"/>
              <a:t>Children have personal log-ins to access vocabulary and spelling activities via the PiXL Vocab App (free download from the App Store, Google Play, Amazon App) </a:t>
            </a:r>
          </a:p>
          <a:p>
            <a:r>
              <a:rPr lang="en-GB" u="sng" dirty="0">
                <a:hlinkClick r:id="rId2"/>
              </a:rPr>
              <a:t>https://vocab.pixl.org.uk/</a:t>
            </a:r>
            <a:endParaRPr lang="en-GB" dirty="0"/>
          </a:p>
          <a:p>
            <a:endParaRPr lang="en-GB" dirty="0"/>
          </a:p>
        </p:txBody>
      </p:sp>
    </p:spTree>
    <p:extLst>
      <p:ext uri="{BB962C8B-B14F-4D97-AF65-F5344CB8AC3E}">
        <p14:creationId xmlns:p14="http://schemas.microsoft.com/office/powerpoint/2010/main" val="946703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7238"/>
          </a:xfrm>
        </p:spPr>
        <p:txBody>
          <a:bodyPr/>
          <a:lstStyle/>
          <a:p>
            <a:r>
              <a:rPr lang="en-GB" b="1" dirty="0"/>
              <a:t>Home Learning</a:t>
            </a:r>
            <a:endParaRPr lang="en-GB" dirty="0"/>
          </a:p>
        </p:txBody>
      </p:sp>
      <p:sp>
        <p:nvSpPr>
          <p:cNvPr id="3" name="Content Placeholder 2"/>
          <p:cNvSpPr>
            <a:spLocks noGrp="1"/>
          </p:cNvSpPr>
          <p:nvPr>
            <p:ph sz="half" idx="1"/>
          </p:nvPr>
        </p:nvSpPr>
        <p:spPr>
          <a:xfrm>
            <a:off x="838199" y="1244338"/>
            <a:ext cx="10176803" cy="4932625"/>
          </a:xfrm>
        </p:spPr>
        <p:txBody>
          <a:bodyPr>
            <a:normAutofit/>
          </a:bodyPr>
          <a:lstStyle/>
          <a:p>
            <a:pPr marL="0" indent="0">
              <a:buNone/>
            </a:pPr>
            <a:r>
              <a:rPr lang="en-GB" b="1" dirty="0"/>
              <a:t>Multiplication Tables</a:t>
            </a:r>
            <a:endParaRPr lang="en-GB" dirty="0"/>
          </a:p>
          <a:p>
            <a:r>
              <a:rPr lang="en-GB" dirty="0"/>
              <a:t>National Curriculum expectation:  all children know a range of multiplication tables and facts (at least up to 12 x 12) by the end of Year 4. </a:t>
            </a:r>
          </a:p>
          <a:p>
            <a:r>
              <a:rPr lang="en-GB" dirty="0"/>
              <a:t>To support this, children will note their Challenge Level weekly in their pupil planners.</a:t>
            </a:r>
          </a:p>
          <a:p>
            <a:r>
              <a:rPr lang="en-GB" dirty="0"/>
              <a:t>The practice children complete at home will help to prepare them for a timed test in class. It will also help them substantially with their written methods and mathematical problem solving, as they will be able to focus on their reasoning rather than calculations that need to be known by heart.</a:t>
            </a:r>
          </a:p>
          <a:p>
            <a:endParaRPr lang="en-GB" dirty="0"/>
          </a:p>
        </p:txBody>
      </p:sp>
    </p:spTree>
    <p:extLst>
      <p:ext uri="{BB962C8B-B14F-4D97-AF65-F5344CB8AC3E}">
        <p14:creationId xmlns:p14="http://schemas.microsoft.com/office/powerpoint/2010/main" val="3577783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57D97-43BA-45B5-B094-77AA201B6054}"/>
              </a:ext>
            </a:extLst>
          </p:cNvPr>
          <p:cNvSpPr>
            <a:spLocks noGrp="1"/>
          </p:cNvSpPr>
          <p:nvPr>
            <p:ph type="title"/>
          </p:nvPr>
        </p:nvSpPr>
        <p:spPr/>
        <p:txBody>
          <a:bodyPr/>
          <a:lstStyle/>
          <a:p>
            <a:r>
              <a:rPr lang="en-GB" b="1" dirty="0"/>
              <a:t>Home Learning</a:t>
            </a:r>
            <a:endParaRPr lang="en-GB" dirty="0"/>
          </a:p>
        </p:txBody>
      </p:sp>
      <p:sp>
        <p:nvSpPr>
          <p:cNvPr id="3" name="Content Placeholder 2">
            <a:extLst>
              <a:ext uri="{FF2B5EF4-FFF2-40B4-BE49-F238E27FC236}">
                <a16:creationId xmlns:a16="http://schemas.microsoft.com/office/drawing/2014/main" id="{C6CF1403-B7E5-41AE-9208-F0BBF29F20A4}"/>
              </a:ext>
            </a:extLst>
          </p:cNvPr>
          <p:cNvSpPr>
            <a:spLocks noGrp="1"/>
          </p:cNvSpPr>
          <p:nvPr>
            <p:ph sz="half" idx="1"/>
          </p:nvPr>
        </p:nvSpPr>
        <p:spPr>
          <a:xfrm>
            <a:off x="0" y="1825625"/>
            <a:ext cx="5181600" cy="4351338"/>
          </a:xfrm>
        </p:spPr>
        <p:txBody>
          <a:bodyPr>
            <a:normAutofit fontScale="85000" lnSpcReduction="20000"/>
          </a:bodyPr>
          <a:lstStyle/>
          <a:p>
            <a:endParaRPr lang="en-GB" dirty="0"/>
          </a:p>
          <a:p>
            <a:pPr marL="0" indent="0">
              <a:buNone/>
            </a:pPr>
            <a:r>
              <a:rPr lang="en-GB" sz="3600" b="1" dirty="0"/>
              <a:t>Half Termly Creative Home Learning</a:t>
            </a:r>
            <a:endParaRPr lang="en-GB" sz="3600" dirty="0"/>
          </a:p>
          <a:p>
            <a:r>
              <a:rPr lang="en-GB" dirty="0"/>
              <a:t>Creative home learning is one of the fundamental principles that underpins our Home Learning Policy and an important way for us to build effective home school partnerships. This is because we believe that learning continues beyond the classroom.</a:t>
            </a:r>
          </a:p>
          <a:p>
            <a:r>
              <a:rPr lang="en-GB" dirty="0"/>
              <a:t>Children will be introduced to their new creative topic at the start of each half term.</a:t>
            </a:r>
          </a:p>
          <a:p>
            <a:endParaRPr lang="en-GB" dirty="0"/>
          </a:p>
        </p:txBody>
      </p:sp>
      <p:sp>
        <p:nvSpPr>
          <p:cNvPr id="4" name="Content Placeholder 3">
            <a:extLst>
              <a:ext uri="{FF2B5EF4-FFF2-40B4-BE49-F238E27FC236}">
                <a16:creationId xmlns:a16="http://schemas.microsoft.com/office/drawing/2014/main" id="{E20BAA10-E675-41BC-9F8D-1175427977FC}"/>
              </a:ext>
            </a:extLst>
          </p:cNvPr>
          <p:cNvSpPr>
            <a:spLocks noGrp="1"/>
          </p:cNvSpPr>
          <p:nvPr>
            <p:ph sz="half" idx="2"/>
          </p:nvPr>
        </p:nvSpPr>
        <p:spPr>
          <a:xfrm>
            <a:off x="5367130" y="357808"/>
            <a:ext cx="6824870" cy="6202018"/>
          </a:xfrm>
        </p:spPr>
        <p:txBody>
          <a:bodyPr>
            <a:noAutofit/>
          </a:bodyPr>
          <a:lstStyle/>
          <a:p>
            <a:r>
              <a:rPr lang="en-GB" sz="2200" dirty="0"/>
              <a:t>Creative home learning tasks all link directly to the topic being studied in class and will support the children’s learning by giving them opportunities to learn new knowledge around their topic, explore a particular area of interest in more depth or further develop their skills.  </a:t>
            </a:r>
          </a:p>
          <a:p>
            <a:r>
              <a:rPr lang="en-GB" sz="2200" dirty="0"/>
              <a:t>A selection of different tasks will be provided and displayed on the Year Group page at the start of each half term. Families and children are encouraged to choose one (or more) of these projects to work on together at home, so that parents and carers can share in and further enrich the learning that is taking place in class. </a:t>
            </a:r>
          </a:p>
          <a:p>
            <a:r>
              <a:rPr lang="en-GB" sz="2200" dirty="0"/>
              <a:t>At the end of each half term, parents will be invited to a Celebration of Learning open afternoon to give families an opportunity to celebrate the topic work their children have been completing in class and to see how this links to the projects they have worked on together at home.</a:t>
            </a:r>
          </a:p>
          <a:p>
            <a:endParaRPr lang="en-GB" sz="2200" dirty="0"/>
          </a:p>
        </p:txBody>
      </p:sp>
    </p:spTree>
    <p:extLst>
      <p:ext uri="{BB962C8B-B14F-4D97-AF65-F5344CB8AC3E}">
        <p14:creationId xmlns:p14="http://schemas.microsoft.com/office/powerpoint/2010/main" val="3482496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Home Learning</a:t>
            </a:r>
          </a:p>
        </p:txBody>
      </p:sp>
      <p:sp>
        <p:nvSpPr>
          <p:cNvPr id="3" name="Content Placeholder 2"/>
          <p:cNvSpPr>
            <a:spLocks noGrp="1"/>
          </p:cNvSpPr>
          <p:nvPr>
            <p:ph sz="half" idx="1"/>
          </p:nvPr>
        </p:nvSpPr>
        <p:spPr/>
        <p:txBody>
          <a:bodyPr>
            <a:noAutofit/>
          </a:bodyPr>
          <a:lstStyle/>
          <a:p>
            <a:pPr marL="0" indent="0">
              <a:buNone/>
            </a:pPr>
            <a:r>
              <a:rPr lang="en-GB" sz="2200" b="1" dirty="0"/>
              <a:t>WHOLE SCHOOL HOME LEARNING</a:t>
            </a:r>
          </a:p>
          <a:p>
            <a:r>
              <a:rPr lang="en-GB" sz="2200" dirty="0"/>
              <a:t>Sometimes, children are asked to contribute to an activity or concert by learning – words to a poem, play or song etc. Learning by heart in these situations helps children develop techniques for learning, contributes to their self-esteem by giving them an opportunity to experience success and participate fully in the activity. It also contributes to the whole school ethos, developing a sense of responsibility for team success. Families and children are encouraged to value this home learning so that it is done alongside any other home learning set by the class teacher.</a:t>
            </a:r>
          </a:p>
          <a:p>
            <a:endParaRPr lang="en-GB" sz="2200" dirty="0"/>
          </a:p>
        </p:txBody>
      </p:sp>
      <p:sp>
        <p:nvSpPr>
          <p:cNvPr id="4" name="Content Placeholder 3"/>
          <p:cNvSpPr>
            <a:spLocks noGrp="1"/>
          </p:cNvSpPr>
          <p:nvPr>
            <p:ph sz="half" idx="2"/>
          </p:nvPr>
        </p:nvSpPr>
        <p:spPr>
          <a:xfrm>
            <a:off x="6172200" y="556591"/>
            <a:ext cx="5181600" cy="5620372"/>
          </a:xfrm>
        </p:spPr>
        <p:txBody>
          <a:bodyPr>
            <a:noAutofit/>
          </a:bodyPr>
          <a:lstStyle/>
          <a:p>
            <a:pPr marL="0" indent="0">
              <a:buNone/>
            </a:pPr>
            <a:r>
              <a:rPr lang="en-GB" sz="2400" b="1" dirty="0"/>
              <a:t>Home learning that is not being completed</a:t>
            </a:r>
          </a:p>
          <a:p>
            <a:r>
              <a:rPr lang="en-GB" sz="2400" dirty="0"/>
              <a:t>Parents are encouraged to talk to their child’s class teacher if their child is unable or unwilling to complete home learning tasks independently. </a:t>
            </a:r>
          </a:p>
          <a:p>
            <a:r>
              <a:rPr lang="en-GB" sz="2400" dirty="0"/>
              <a:t>We will also offer some after school homework clubs in the school library for parents to support their children in a friendly and hardworking atmosphere.</a:t>
            </a:r>
          </a:p>
          <a:p>
            <a:r>
              <a:rPr lang="en-GB" sz="2400" dirty="0"/>
              <a:t>Class teachers will discuss any concerns about home learning tasks initially with children and then parents in order to find out the reasons behind incomplete tasks.  </a:t>
            </a:r>
          </a:p>
        </p:txBody>
      </p:sp>
    </p:spTree>
    <p:extLst>
      <p:ext uri="{BB962C8B-B14F-4D97-AF65-F5344CB8AC3E}">
        <p14:creationId xmlns:p14="http://schemas.microsoft.com/office/powerpoint/2010/main" val="3874140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Home Learning</a:t>
            </a:r>
          </a:p>
        </p:txBody>
      </p:sp>
      <p:sp>
        <p:nvSpPr>
          <p:cNvPr id="3" name="Content Placeholder 2"/>
          <p:cNvSpPr>
            <a:spLocks noGrp="1"/>
          </p:cNvSpPr>
          <p:nvPr>
            <p:ph sz="half" idx="1"/>
          </p:nvPr>
        </p:nvSpPr>
        <p:spPr>
          <a:xfrm>
            <a:off x="838200" y="1401418"/>
            <a:ext cx="9571892" cy="4905113"/>
          </a:xfrm>
        </p:spPr>
        <p:txBody>
          <a:bodyPr>
            <a:normAutofit/>
          </a:bodyPr>
          <a:lstStyle/>
          <a:p>
            <a:pPr marL="0" indent="0">
              <a:buNone/>
            </a:pPr>
            <a:endParaRPr lang="en-GB" b="1" dirty="0"/>
          </a:p>
          <a:p>
            <a:pPr marL="0" indent="0">
              <a:buNone/>
            </a:pPr>
            <a:r>
              <a:rPr lang="en-GB" b="1" dirty="0"/>
              <a:t>Holiday Home Learning</a:t>
            </a:r>
            <a:endParaRPr lang="en-GB" dirty="0"/>
          </a:p>
          <a:p>
            <a:r>
              <a:rPr lang="en-GB" dirty="0"/>
              <a:t>We place great value on children having opportunities to spend time with their families, playing, talking and having fun so we will not set homework over school holidays. However, we do expect children to read or be read to every day. Children will also continue to be able to access fun learning activities online or via the Apps. </a:t>
            </a:r>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2644245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2108</TotalTime>
  <Words>1192</Words>
  <Application>Microsoft Office PowerPoint</Application>
  <PresentationFormat>Widescreen</PresentationFormat>
  <Paragraphs>105</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MS Mincho</vt:lpstr>
      <vt:lpstr>Arial</vt:lpstr>
      <vt:lpstr>Calibri</vt:lpstr>
      <vt:lpstr>Calibri Light</vt:lpstr>
      <vt:lpstr>HelloHappyDays</vt:lpstr>
      <vt:lpstr>Office Theme</vt:lpstr>
      <vt:lpstr>PowerPoint Presentation</vt:lpstr>
      <vt:lpstr>Communication The key to a successful working relationship</vt:lpstr>
      <vt:lpstr>Home Learning – set every Thursday on Google Classroom. Must click ‘hand in’ by the following Wednesday.</vt:lpstr>
      <vt:lpstr>Home Learning</vt:lpstr>
      <vt:lpstr>Home Learning: posted on Google Classroom</vt:lpstr>
      <vt:lpstr>Home Learning</vt:lpstr>
      <vt:lpstr>Home Learning</vt:lpstr>
      <vt:lpstr>Home Learning</vt:lpstr>
      <vt:lpstr>Home Learning</vt:lpstr>
      <vt:lpstr>School Uniform</vt:lpstr>
      <vt:lpstr>PE Kit</vt:lpstr>
      <vt:lpstr>PowerPoint Presentation</vt:lpstr>
      <vt:lpstr>Assemblies</vt:lpstr>
      <vt:lpstr>Thank you for coming!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Avril Stockley</dc:creator>
  <cp:lastModifiedBy>Colette Jones</cp:lastModifiedBy>
  <cp:revision>90</cp:revision>
  <cp:lastPrinted>2022-09-15T07:29:53Z</cp:lastPrinted>
  <dcterms:created xsi:type="dcterms:W3CDTF">2017-02-19T11:10:48Z</dcterms:created>
  <dcterms:modified xsi:type="dcterms:W3CDTF">2022-09-15T07:30:27Z</dcterms:modified>
</cp:coreProperties>
</file>