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A10B11E-56DF-4C85-A2FF-35712F932DBD}" type="datetimeFigureOut">
              <a:rPr lang="en-GB" smtClean="0"/>
              <a:t>27/02/2025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A0FB21-6260-4A91-8F36-A481D2B74706}" type="slidenum">
              <a:rPr lang="en-GB" smtClean="0"/>
              <a:t>‹#›</a:t>
            </a:fld>
            <a:endParaRPr lang="en-GB"/>
          </a:p>
        </p:txBody>
      </p:sp>
    </p:spTree>
    <p:extLst>
      <p:ext uri="{BB962C8B-B14F-4D97-AF65-F5344CB8AC3E}">
        <p14:creationId xmlns:p14="http://schemas.microsoft.com/office/powerpoint/2010/main" val="518030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10B11E-56DF-4C85-A2FF-35712F932DBD}" type="datetimeFigureOut">
              <a:rPr lang="en-GB" smtClean="0"/>
              <a:t>27/02/2025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A0FB21-6260-4A91-8F36-A481D2B74706}" type="slidenum">
              <a:rPr lang="en-GB" smtClean="0"/>
              <a:t>‹#›</a:t>
            </a:fld>
            <a:endParaRPr lang="en-GB"/>
          </a:p>
        </p:txBody>
      </p:sp>
    </p:spTree>
    <p:extLst>
      <p:ext uri="{BB962C8B-B14F-4D97-AF65-F5344CB8AC3E}">
        <p14:creationId xmlns:p14="http://schemas.microsoft.com/office/powerpoint/2010/main" val="334338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10B11E-56DF-4C85-A2FF-35712F932DBD}" type="datetimeFigureOut">
              <a:rPr lang="en-GB" smtClean="0"/>
              <a:t>27/02/2025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A0FB21-6260-4A91-8F36-A481D2B74706}" type="slidenum">
              <a:rPr lang="en-GB" smtClean="0"/>
              <a:t>‹#›</a:t>
            </a:fld>
            <a:endParaRPr lang="en-GB"/>
          </a:p>
        </p:txBody>
      </p:sp>
    </p:spTree>
    <p:extLst>
      <p:ext uri="{BB962C8B-B14F-4D97-AF65-F5344CB8AC3E}">
        <p14:creationId xmlns:p14="http://schemas.microsoft.com/office/powerpoint/2010/main" val="2546866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10B11E-56DF-4C85-A2FF-35712F932DBD}" type="datetimeFigureOut">
              <a:rPr lang="en-GB" smtClean="0"/>
              <a:t>27/02/2025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A0FB21-6260-4A91-8F36-A481D2B74706}" type="slidenum">
              <a:rPr lang="en-GB" smtClean="0"/>
              <a:t>‹#›</a:t>
            </a:fld>
            <a:endParaRPr lang="en-GB"/>
          </a:p>
        </p:txBody>
      </p:sp>
    </p:spTree>
    <p:extLst>
      <p:ext uri="{BB962C8B-B14F-4D97-AF65-F5344CB8AC3E}">
        <p14:creationId xmlns:p14="http://schemas.microsoft.com/office/powerpoint/2010/main" val="3236005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10B11E-56DF-4C85-A2FF-35712F932DBD}" type="datetimeFigureOut">
              <a:rPr lang="en-GB" smtClean="0"/>
              <a:t>27/02/2025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A0FB21-6260-4A91-8F36-A481D2B74706}" type="slidenum">
              <a:rPr lang="en-GB" smtClean="0"/>
              <a:t>‹#›</a:t>
            </a:fld>
            <a:endParaRPr lang="en-GB"/>
          </a:p>
        </p:txBody>
      </p:sp>
    </p:spTree>
    <p:extLst>
      <p:ext uri="{BB962C8B-B14F-4D97-AF65-F5344CB8AC3E}">
        <p14:creationId xmlns:p14="http://schemas.microsoft.com/office/powerpoint/2010/main" val="3868731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A10B11E-56DF-4C85-A2FF-35712F932DBD}" type="datetimeFigureOut">
              <a:rPr lang="en-GB" smtClean="0"/>
              <a:t>27/02/2025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A0FB21-6260-4A91-8F36-A481D2B74706}" type="slidenum">
              <a:rPr lang="en-GB" smtClean="0"/>
              <a:t>‹#›</a:t>
            </a:fld>
            <a:endParaRPr lang="en-GB"/>
          </a:p>
        </p:txBody>
      </p:sp>
    </p:spTree>
    <p:extLst>
      <p:ext uri="{BB962C8B-B14F-4D97-AF65-F5344CB8AC3E}">
        <p14:creationId xmlns:p14="http://schemas.microsoft.com/office/powerpoint/2010/main" val="3366770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A10B11E-56DF-4C85-A2FF-35712F932DBD}" type="datetimeFigureOut">
              <a:rPr lang="en-GB" smtClean="0"/>
              <a:t>27/02/2025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A0FB21-6260-4A91-8F36-A481D2B74706}" type="slidenum">
              <a:rPr lang="en-GB" smtClean="0"/>
              <a:t>‹#›</a:t>
            </a:fld>
            <a:endParaRPr lang="en-GB"/>
          </a:p>
        </p:txBody>
      </p:sp>
    </p:spTree>
    <p:extLst>
      <p:ext uri="{BB962C8B-B14F-4D97-AF65-F5344CB8AC3E}">
        <p14:creationId xmlns:p14="http://schemas.microsoft.com/office/powerpoint/2010/main" val="2409450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A10B11E-56DF-4C85-A2FF-35712F932DBD}" type="datetimeFigureOut">
              <a:rPr lang="en-GB" smtClean="0"/>
              <a:t>27/02/2025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A0FB21-6260-4A91-8F36-A481D2B74706}" type="slidenum">
              <a:rPr lang="en-GB" smtClean="0"/>
              <a:t>‹#›</a:t>
            </a:fld>
            <a:endParaRPr lang="en-GB"/>
          </a:p>
        </p:txBody>
      </p:sp>
    </p:spTree>
    <p:extLst>
      <p:ext uri="{BB962C8B-B14F-4D97-AF65-F5344CB8AC3E}">
        <p14:creationId xmlns:p14="http://schemas.microsoft.com/office/powerpoint/2010/main" val="907637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10B11E-56DF-4C85-A2FF-35712F932DBD}" type="datetimeFigureOut">
              <a:rPr lang="en-GB" smtClean="0"/>
              <a:t>27/02/2025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A0FB21-6260-4A91-8F36-A481D2B74706}" type="slidenum">
              <a:rPr lang="en-GB" smtClean="0"/>
              <a:t>‹#›</a:t>
            </a:fld>
            <a:endParaRPr lang="en-GB"/>
          </a:p>
        </p:txBody>
      </p:sp>
    </p:spTree>
    <p:extLst>
      <p:ext uri="{BB962C8B-B14F-4D97-AF65-F5344CB8AC3E}">
        <p14:creationId xmlns:p14="http://schemas.microsoft.com/office/powerpoint/2010/main" val="2735486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10B11E-56DF-4C85-A2FF-35712F932DBD}" type="datetimeFigureOut">
              <a:rPr lang="en-GB" smtClean="0"/>
              <a:t>27/02/2025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A0FB21-6260-4A91-8F36-A481D2B74706}" type="slidenum">
              <a:rPr lang="en-GB" smtClean="0"/>
              <a:t>‹#›</a:t>
            </a:fld>
            <a:endParaRPr lang="en-GB"/>
          </a:p>
        </p:txBody>
      </p:sp>
    </p:spTree>
    <p:extLst>
      <p:ext uri="{BB962C8B-B14F-4D97-AF65-F5344CB8AC3E}">
        <p14:creationId xmlns:p14="http://schemas.microsoft.com/office/powerpoint/2010/main" val="1881541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10B11E-56DF-4C85-A2FF-35712F932DBD}" type="datetimeFigureOut">
              <a:rPr lang="en-GB" smtClean="0"/>
              <a:t>27/02/2025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A0FB21-6260-4A91-8F36-A481D2B74706}" type="slidenum">
              <a:rPr lang="en-GB" smtClean="0"/>
              <a:t>‹#›</a:t>
            </a:fld>
            <a:endParaRPr lang="en-GB"/>
          </a:p>
        </p:txBody>
      </p:sp>
    </p:spTree>
    <p:extLst>
      <p:ext uri="{BB962C8B-B14F-4D97-AF65-F5344CB8AC3E}">
        <p14:creationId xmlns:p14="http://schemas.microsoft.com/office/powerpoint/2010/main" val="756476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10B11E-56DF-4C85-A2FF-35712F932DBD}" type="datetimeFigureOut">
              <a:rPr lang="en-GB" smtClean="0"/>
              <a:t>27/02/2025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0FB21-6260-4A91-8F36-A481D2B74706}" type="slidenum">
              <a:rPr lang="en-GB" smtClean="0"/>
              <a:t>‹#›</a:t>
            </a:fld>
            <a:endParaRPr lang="en-GB"/>
          </a:p>
        </p:txBody>
      </p:sp>
    </p:spTree>
    <p:extLst>
      <p:ext uri="{BB962C8B-B14F-4D97-AF65-F5344CB8AC3E}">
        <p14:creationId xmlns:p14="http://schemas.microsoft.com/office/powerpoint/2010/main" val="3328368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1" name="Picture 1" descr="W Hogarth Logo Text Curve Colour FINAL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70" y="24143"/>
            <a:ext cx="1055119" cy="93900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383" y="3511278"/>
            <a:ext cx="2210322" cy="1090022"/>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2"/>
          <p:cNvSpPr txBox="1">
            <a:spLocks noChangeArrowheads="1"/>
          </p:cNvSpPr>
          <p:nvPr/>
        </p:nvSpPr>
        <p:spPr bwMode="auto">
          <a:xfrm>
            <a:off x="65208" y="1045210"/>
            <a:ext cx="2667000" cy="2472006"/>
          </a:xfrm>
          <a:prstGeom prst="rect">
            <a:avLst/>
          </a:prstGeom>
          <a:solidFill>
            <a:srgbClr val="FFFFFF"/>
          </a:solidFill>
          <a:ln w="9525">
            <a:solidFill>
              <a:srgbClr val="2E74B5"/>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English</a:t>
            </a:r>
            <a:endParaRPr kumimoji="0" lang="en-US" altLang="en-US" sz="1100" b="0" i="0" u="none" strike="noStrike" cap="none" normalizeH="0" baseline="0" dirty="0">
              <a:ln>
                <a:noFill/>
              </a:ln>
              <a:solidFill>
                <a:schemeClr val="tx1"/>
              </a:solidFill>
              <a:effectLst/>
            </a:endParaRPr>
          </a:p>
          <a:p>
            <a:pPr lvl="0" eaLnBrk="0" fontAlgn="base" hangingPunct="0">
              <a:spcBef>
                <a:spcPct val="0"/>
              </a:spcBef>
              <a:spcAft>
                <a:spcPct val="0"/>
              </a:spcAft>
            </a:pPr>
            <a:r>
              <a:rPr lang="en-GB" sz="1400" dirty="0"/>
              <a:t>This term we shall explore the book “The Lost Happy Endings” by Carol Ann Duffy. This book is a fantastic and magical tale about what happens when, one night, a wicked witch steals the happy endings to bedtime stories. We shall use the text to study alternative ending to stories and compile a persuasive letter.</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5" name="Text Box 12"/>
          <p:cNvSpPr txBox="1">
            <a:spLocks noChangeArrowheads="1"/>
          </p:cNvSpPr>
          <p:nvPr/>
        </p:nvSpPr>
        <p:spPr bwMode="auto">
          <a:xfrm>
            <a:off x="4039420" y="1117430"/>
            <a:ext cx="2486589" cy="1970882"/>
          </a:xfrm>
          <a:prstGeom prst="rect">
            <a:avLst/>
          </a:prstGeom>
          <a:solidFill>
            <a:srgbClr val="FFFFFF"/>
          </a:solidFill>
          <a:ln w="9525">
            <a:solidFill>
              <a:srgbClr val="2E74B5"/>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Maths</a:t>
            </a:r>
            <a:endParaRPr kumimoji="0" lang="en-US" altLang="en-US"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 begin this half-term with measurement and will swiftly move on to fractions (adding, subtracting, counting in and using mixed numbers). We then move into decimals. The big push for this half-term is focusing on applying the knowledge learnt into worded problems/ reasoning in </a:t>
            </a:r>
            <a:r>
              <a:rPr kumimoji="0" lang="en-US" altLang="en-US" sz="12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maths</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6" name="Text Box 11"/>
          <p:cNvSpPr txBox="1">
            <a:spLocks noChangeArrowheads="1"/>
          </p:cNvSpPr>
          <p:nvPr/>
        </p:nvSpPr>
        <p:spPr bwMode="auto">
          <a:xfrm>
            <a:off x="6646294" y="1045210"/>
            <a:ext cx="2333625" cy="2229792"/>
          </a:xfrm>
          <a:prstGeom prst="rect">
            <a:avLst/>
          </a:prstGeom>
          <a:solidFill>
            <a:srgbClr val="FFFFFF"/>
          </a:solidFill>
          <a:ln w="9525">
            <a:solidFill>
              <a:srgbClr val="2E74B5"/>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Science</a:t>
            </a:r>
            <a:endParaRPr kumimoji="0" lang="en-US" altLang="en-US" sz="1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 will be closing out our ‘States of Matter’ topic next half-term. We have looked at the various states of matter and we will consolidate this learning by investigating changes of State and the Water cycle. We will then move on to Classification &amp; extinction for the remainder of the term.</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7" name="Text Box 15"/>
          <p:cNvSpPr txBox="1">
            <a:spLocks noChangeArrowheads="1"/>
          </p:cNvSpPr>
          <p:nvPr/>
        </p:nvSpPr>
        <p:spPr bwMode="auto">
          <a:xfrm>
            <a:off x="9102242" y="157061"/>
            <a:ext cx="2905125" cy="647700"/>
          </a:xfrm>
          <a:prstGeom prst="rect">
            <a:avLst/>
          </a:prstGeom>
          <a:solidFill>
            <a:srgbClr val="FFFFFF"/>
          </a:solidFill>
          <a:ln w="9525">
            <a:solidFill>
              <a:srgbClr val="2E74B5"/>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Class Novel</a:t>
            </a:r>
            <a:endParaRPr kumimoji="0" lang="en-US" altLang="en-US"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Harry Potter and the Philosopher’s Stone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 Box 5"/>
          <p:cNvSpPr txBox="1">
            <a:spLocks noChangeArrowheads="1"/>
          </p:cNvSpPr>
          <p:nvPr/>
        </p:nvSpPr>
        <p:spPr bwMode="auto">
          <a:xfrm>
            <a:off x="65208" y="3722162"/>
            <a:ext cx="2667000" cy="1400175"/>
          </a:xfrm>
          <a:prstGeom prst="rect">
            <a:avLst/>
          </a:prstGeom>
          <a:solidFill>
            <a:srgbClr val="FFFFFF"/>
          </a:solidFill>
          <a:ln w="9525">
            <a:solidFill>
              <a:srgbClr val="2E74B5"/>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PSHE</a:t>
            </a:r>
            <a:endParaRPr kumimoji="0" lang="en-US" altLang="en-US"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Year 4 will be focusing on friendship and what makes a good friend. We will use this opportunity to build bonds within the class and work on techniques that could help everyone to be the best possible friend.</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9" name="Text Box 16"/>
          <p:cNvSpPr txBox="1">
            <a:spLocks noChangeArrowheads="1"/>
          </p:cNvSpPr>
          <p:nvPr/>
        </p:nvSpPr>
        <p:spPr bwMode="auto">
          <a:xfrm>
            <a:off x="10167937" y="1099059"/>
            <a:ext cx="1908175" cy="2362598"/>
          </a:xfrm>
          <a:prstGeom prst="rect">
            <a:avLst/>
          </a:prstGeom>
          <a:solidFill>
            <a:srgbClr val="FFFFFF"/>
          </a:solidFill>
          <a:ln w="9525">
            <a:solidFill>
              <a:srgbClr val="2E74B5"/>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a:t>
            </a:r>
            <a:endParaRPr kumimoji="0" lang="en-US" altLang="en-US"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 will be taking part in tag rugby this half-term. We will break down the key skills and focus on ball control, passing and control while moving. Once we have mastered these, we will apply them into small-sided game situations. We will also continue</a:t>
            </a:r>
            <a:r>
              <a:rPr kumimoji="0" lang="en-US" altLang="en-US" sz="1200" b="0" i="0" u="none" strike="noStrike" cap="none" normalizeH="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with our swimming lessons!</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0" name="Text Box 2"/>
          <p:cNvSpPr txBox="1">
            <a:spLocks noChangeArrowheads="1"/>
          </p:cNvSpPr>
          <p:nvPr/>
        </p:nvSpPr>
        <p:spPr bwMode="auto">
          <a:xfrm>
            <a:off x="9291637" y="4758871"/>
            <a:ext cx="2371725" cy="1952625"/>
          </a:xfrm>
          <a:prstGeom prst="rect">
            <a:avLst/>
          </a:prstGeom>
          <a:solidFill>
            <a:srgbClr val="FFFFFF"/>
          </a:solidFill>
          <a:ln w="9525">
            <a:solidFill>
              <a:srgbClr val="2E74B5"/>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Humanities</a:t>
            </a:r>
            <a:r>
              <a:rPr kumimoji="0" lang="en-US" altLang="en-US" sz="1400" b="1"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Geography, we will be learning about migration this half-term. We will explore what migration is, how it affects people and places, economic migration, what a refugee is and how climate change may affect migration in the future.</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1" name="Text Box 6"/>
          <p:cNvSpPr txBox="1">
            <a:spLocks noChangeArrowheads="1"/>
          </p:cNvSpPr>
          <p:nvPr/>
        </p:nvSpPr>
        <p:spPr bwMode="auto">
          <a:xfrm>
            <a:off x="0" y="5401996"/>
            <a:ext cx="3516644" cy="1394703"/>
          </a:xfrm>
          <a:prstGeom prst="rect">
            <a:avLst/>
          </a:prstGeom>
          <a:solidFill>
            <a:srgbClr val="FFFFFF"/>
          </a:solidFill>
          <a:ln w="9525">
            <a:solidFill>
              <a:srgbClr val="2E74B5"/>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a:t>
            </a:r>
            <a:r>
              <a:rPr kumimoji="0" lang="en-US" altLang="en-US" sz="1400" b="1" i="0" u="sng"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en-US" altLang="en-US" sz="1100" b="0" i="0" u="none" strike="noStrike" cap="none" normalizeH="0" baseline="0" dirty="0">
              <a:ln>
                <a:noFill/>
              </a:ln>
              <a:solidFill>
                <a:schemeClr val="tx1"/>
              </a:solidFill>
              <a:effectLst/>
            </a:endParaRPr>
          </a:p>
          <a:p>
            <a:r>
              <a:rPr lang="en-GB" sz="1300" dirty="0"/>
              <a:t>This term, we will </a:t>
            </a:r>
            <a:r>
              <a:rPr lang="en-GB" sz="1300" dirty="0" err="1"/>
              <a:t>analyze</a:t>
            </a:r>
            <a:r>
              <a:rPr lang="en-GB" sz="1300" dirty="0"/>
              <a:t> how Jesus is depicted historically and why perceptions vary. We will learn about his life and different beliefs about him. We will also compare prophecies and events before discussing Easter's significance.</a:t>
            </a:r>
          </a:p>
        </p:txBody>
      </p:sp>
      <p:sp>
        <p:nvSpPr>
          <p:cNvPr id="12" name="Text Box 8"/>
          <p:cNvSpPr txBox="1">
            <a:spLocks noChangeArrowheads="1"/>
          </p:cNvSpPr>
          <p:nvPr/>
        </p:nvSpPr>
        <p:spPr bwMode="auto">
          <a:xfrm>
            <a:off x="3633072" y="5411070"/>
            <a:ext cx="3070320" cy="1397277"/>
          </a:xfrm>
          <a:prstGeom prst="rect">
            <a:avLst/>
          </a:prstGeom>
          <a:solidFill>
            <a:srgbClr val="FFFFFF"/>
          </a:solidFill>
          <a:ln w="9525">
            <a:solidFill>
              <a:srgbClr val="2E75B6"/>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Computing</a:t>
            </a:r>
            <a:endParaRPr kumimoji="0" lang="en-US" altLang="en-US"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We will be learning about ‘Repetition of ‘Shapes</a:t>
            </a:r>
            <a:r>
              <a:rPr kumimoji="0" lang="en-US" altLang="en-US" sz="1200" b="0" i="0" u="none" strike="noStrike" cap="none" normalizeH="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in computing this half-term. We will be using Logo language through Turtle </a:t>
            </a:r>
            <a:r>
              <a:rPr lang="en-US" altLang="en-US" sz="1200" dirty="0">
                <a:solidFill>
                  <a:srgbClr val="000000"/>
                </a:solidFill>
                <a:latin typeface="Arial" panose="020B0604020202020204" pitchFamily="34" charset="0"/>
                <a:ea typeface="Calibri" panose="020F0502020204030204" pitchFamily="34" charset="0"/>
                <a:cs typeface="Arial" panose="020B0604020202020204" pitchFamily="34" charset="0"/>
              </a:rPr>
              <a:t>A</a:t>
            </a:r>
            <a:r>
              <a:rPr kumimoji="0" lang="en-US" altLang="en-US" sz="1200" b="0" i="0" u="none" strike="noStrike" cap="none" normalizeH="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cademy to </a:t>
            </a:r>
            <a:r>
              <a:rPr kumimoji="0" lang="en-US" altLang="en-US" sz="1200" b="0" i="0" u="none" strike="noStrike" cap="none" normalizeH="0" dirty="0" err="1">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programme</a:t>
            </a:r>
            <a:r>
              <a:rPr kumimoji="0" lang="en-US" altLang="en-US" sz="1200" b="0" i="0" u="none" strike="noStrike" cap="none" normalizeH="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repeated patterns.</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3" name="Text Box 7"/>
          <p:cNvSpPr txBox="1">
            <a:spLocks noChangeArrowheads="1"/>
          </p:cNvSpPr>
          <p:nvPr/>
        </p:nvSpPr>
        <p:spPr bwMode="auto">
          <a:xfrm>
            <a:off x="6784379" y="5169761"/>
            <a:ext cx="2000250" cy="1626938"/>
          </a:xfrm>
          <a:prstGeom prst="rect">
            <a:avLst/>
          </a:prstGeom>
          <a:solidFill>
            <a:srgbClr val="FFFFFF"/>
          </a:solidFill>
          <a:ln w="9525">
            <a:solidFill>
              <a:srgbClr val="2E74B5"/>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Music</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The children will continue to receive music lessons from our amazing music teacher including using our recorders and also in music assembly, where they learn singing techniques.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pic>
        <p:nvPicPr>
          <p:cNvPr id="2052" name="Picture 14" descr="Fractions for kids - Mathematics for kids - YouTub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123" y="3572962"/>
            <a:ext cx="1155171" cy="966653"/>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7" descr="7B1E619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08083" y="3895246"/>
            <a:ext cx="1038225" cy="1038225"/>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26" descr="Vector cartoon flying in the plane png, Vector Aircraft, Cartoon Plane,  Flying In The Plane PNG and Vector | Cartoon plane, Cartoon airplane,  Aircraf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27343" y="3562480"/>
            <a:ext cx="1854924" cy="114129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8"/>
          <p:cNvSpPr>
            <a:spLocks noChangeArrowheads="1"/>
          </p:cNvSpPr>
          <p:nvPr/>
        </p:nvSpPr>
        <p:spPr bwMode="auto">
          <a:xfrm>
            <a:off x="-115888" y="-1265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5" name="Rectangle 22"/>
          <p:cNvSpPr>
            <a:spLocks noChangeArrowheads="1"/>
          </p:cNvSpPr>
          <p:nvPr/>
        </p:nvSpPr>
        <p:spPr bwMode="auto">
          <a:xfrm>
            <a:off x="2709334" y="-195948"/>
            <a:ext cx="8580437"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600" b="1"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600" b="1"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Spring 2 Term Newsletter</a:t>
            </a:r>
            <a:r>
              <a:rPr kumimoji="0" lang="en-GB" altLang="en-US" sz="2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GB" altLang="en-US" sz="2600" b="1"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Monet Class</a:t>
            </a: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29"/>
          <p:cNvSpPr>
            <a:spLocks noChangeArrowheads="1"/>
          </p:cNvSpPr>
          <p:nvPr/>
        </p:nvSpPr>
        <p:spPr bwMode="auto">
          <a:xfrm>
            <a:off x="22860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7" name="Rectangle 30"/>
          <p:cNvSpPr>
            <a:spLocks noChangeArrowheads="1"/>
          </p:cNvSpPr>
          <p:nvPr/>
        </p:nvSpPr>
        <p:spPr bwMode="auto">
          <a:xfrm flipV="1">
            <a:off x="1717107" y="337093"/>
            <a:ext cx="1047489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3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18" name="Rectangle 32"/>
          <p:cNvSpPr>
            <a:spLocks noChangeArrowheads="1"/>
          </p:cNvSpPr>
          <p:nvPr/>
        </p:nvSpPr>
        <p:spPr bwMode="auto">
          <a:xfrm>
            <a:off x="-312666" y="116809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9" name="Picture 18"/>
          <p:cNvPicPr>
            <a:picLocks noChangeAspect="1"/>
          </p:cNvPicPr>
          <p:nvPr/>
        </p:nvPicPr>
        <p:blipFill>
          <a:blip r:embed="rId7"/>
          <a:stretch>
            <a:fillRect/>
          </a:stretch>
        </p:blipFill>
        <p:spPr>
          <a:xfrm>
            <a:off x="4049593" y="3331605"/>
            <a:ext cx="1360735" cy="1372170"/>
          </a:xfrm>
          <a:prstGeom prst="rect">
            <a:avLst/>
          </a:prstGeom>
        </p:spPr>
      </p:pic>
      <p:pic>
        <p:nvPicPr>
          <p:cNvPr id="20" name="Picture 19"/>
          <p:cNvPicPr>
            <a:picLocks noChangeAspect="1"/>
          </p:cNvPicPr>
          <p:nvPr/>
        </p:nvPicPr>
        <p:blipFill>
          <a:blip r:embed="rId8"/>
          <a:stretch>
            <a:fillRect/>
          </a:stretch>
        </p:blipFill>
        <p:spPr>
          <a:xfrm>
            <a:off x="8784629" y="4790787"/>
            <a:ext cx="390580" cy="2067213"/>
          </a:xfrm>
          <a:prstGeom prst="rect">
            <a:avLst/>
          </a:prstGeom>
        </p:spPr>
      </p:pic>
      <p:pic>
        <p:nvPicPr>
          <p:cNvPr id="21" name="Picture 20"/>
          <p:cNvPicPr>
            <a:picLocks noChangeAspect="1"/>
          </p:cNvPicPr>
          <p:nvPr/>
        </p:nvPicPr>
        <p:blipFill>
          <a:blip r:embed="rId9"/>
          <a:stretch>
            <a:fillRect/>
          </a:stretch>
        </p:blipFill>
        <p:spPr>
          <a:xfrm>
            <a:off x="9185527" y="1096248"/>
            <a:ext cx="883633" cy="863261"/>
          </a:xfrm>
          <a:prstGeom prst="rect">
            <a:avLst/>
          </a:prstGeom>
        </p:spPr>
      </p:pic>
      <p:pic>
        <p:nvPicPr>
          <p:cNvPr id="22" name="Picture 21"/>
          <p:cNvPicPr>
            <a:picLocks noChangeAspect="1"/>
          </p:cNvPicPr>
          <p:nvPr/>
        </p:nvPicPr>
        <p:blipFill>
          <a:blip r:embed="rId10"/>
          <a:stretch>
            <a:fillRect/>
          </a:stretch>
        </p:blipFill>
        <p:spPr>
          <a:xfrm>
            <a:off x="9220489" y="2131191"/>
            <a:ext cx="842558" cy="1234784"/>
          </a:xfrm>
          <a:prstGeom prst="rect">
            <a:avLst/>
          </a:prstGeom>
        </p:spPr>
      </p:pic>
      <p:pic>
        <p:nvPicPr>
          <p:cNvPr id="2" name="Picture 1"/>
          <p:cNvPicPr>
            <a:picLocks noChangeAspect="1"/>
          </p:cNvPicPr>
          <p:nvPr/>
        </p:nvPicPr>
        <p:blipFill>
          <a:blip r:embed="rId11"/>
          <a:stretch>
            <a:fillRect/>
          </a:stretch>
        </p:blipFill>
        <p:spPr>
          <a:xfrm>
            <a:off x="4607635" y="4732225"/>
            <a:ext cx="1085754" cy="618880"/>
          </a:xfrm>
          <a:prstGeom prst="rect">
            <a:avLst/>
          </a:prstGeom>
        </p:spPr>
      </p:pic>
      <p:pic>
        <p:nvPicPr>
          <p:cNvPr id="28" name="Picture 27" descr="The Lost Happy Endings: Amazon.co.uk: Duffy, Carol Ann, Ray, Jane:  9780747581062: Books"/>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755872" y="1277210"/>
            <a:ext cx="1214162" cy="1758488"/>
          </a:xfrm>
          <a:prstGeom prst="rect">
            <a:avLst/>
          </a:prstGeom>
          <a:noFill/>
          <a:ln>
            <a:noFill/>
          </a:ln>
        </p:spPr>
      </p:pic>
    </p:spTree>
    <p:extLst>
      <p:ext uri="{BB962C8B-B14F-4D97-AF65-F5344CB8AC3E}">
        <p14:creationId xmlns:p14="http://schemas.microsoft.com/office/powerpoint/2010/main" val="3266736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436</Words>
  <Application>Microsoft Office PowerPoint</Application>
  <PresentationFormat>Widescreen</PresentationFormat>
  <Paragraphs>24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ClickOn IT London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Luke Howley</dc:creator>
  <cp:lastModifiedBy>Lauren Cowell</cp:lastModifiedBy>
  <cp:revision>8</cp:revision>
  <cp:lastPrinted>2024-02-08T10:20:54Z</cp:lastPrinted>
  <dcterms:created xsi:type="dcterms:W3CDTF">2024-02-08T09:43:05Z</dcterms:created>
  <dcterms:modified xsi:type="dcterms:W3CDTF">2025-02-27T11:20:45Z</dcterms:modified>
</cp:coreProperties>
</file>