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handoutMasterIdLst>
    <p:handoutMasterId r:id="rId19"/>
  </p:handoutMasterIdLst>
  <p:sldIdLst>
    <p:sldId id="256" r:id="rId2"/>
    <p:sldId id="258" r:id="rId3"/>
    <p:sldId id="259" r:id="rId4"/>
    <p:sldId id="257" r:id="rId5"/>
    <p:sldId id="260" r:id="rId6"/>
    <p:sldId id="261" r:id="rId7"/>
    <p:sldId id="272" r:id="rId8"/>
    <p:sldId id="262" r:id="rId9"/>
    <p:sldId id="263" r:id="rId10"/>
    <p:sldId id="267" r:id="rId11"/>
    <p:sldId id="266" r:id="rId12"/>
    <p:sldId id="273" r:id="rId13"/>
    <p:sldId id="274" r:id="rId14"/>
    <p:sldId id="269" r:id="rId15"/>
    <p:sldId id="270" r:id="rId16"/>
    <p:sldId id="271" r:id="rId17"/>
  </p:sldIdLst>
  <p:sldSz cx="9753600" cy="7315200"/>
  <p:notesSz cx="7034213" cy="10164763"/>
  <p:embeddedFontLst>
    <p:embeddedFont>
      <p:font typeface="Arim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13">
          <p15:clr>
            <a:srgbClr val="A4A3A4"/>
          </p15:clr>
        </p15:guide>
        <p15:guide id="2" pos="307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fRHMxzNou+Nas3aBz8zr4+od1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20" y="54"/>
      </p:cViewPr>
      <p:guideLst>
        <p:guide orient="horz" pos="2213"/>
        <p:guide pos="30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159" cy="510003"/>
          </a:xfrm>
          <a:prstGeom prst="rect">
            <a:avLst/>
          </a:prstGeom>
        </p:spPr>
        <p:txBody>
          <a:bodyPr vert="horz" lIns="98280" tIns="49140" rIns="98280" bIns="49140" rtlCol="0"/>
          <a:lstStyle>
            <a:lvl1pPr algn="l">
              <a:defRPr sz="1300"/>
            </a:lvl1pPr>
          </a:lstStyle>
          <a:p>
            <a:endParaRPr lang="en-GB"/>
          </a:p>
        </p:txBody>
      </p:sp>
      <p:sp>
        <p:nvSpPr>
          <p:cNvPr id="3" name="Date Placeholder 2"/>
          <p:cNvSpPr>
            <a:spLocks noGrp="1"/>
          </p:cNvSpPr>
          <p:nvPr>
            <p:ph type="dt" sz="quarter" idx="1"/>
          </p:nvPr>
        </p:nvSpPr>
        <p:spPr>
          <a:xfrm>
            <a:off x="3984426" y="0"/>
            <a:ext cx="3048159" cy="510003"/>
          </a:xfrm>
          <a:prstGeom prst="rect">
            <a:avLst/>
          </a:prstGeom>
        </p:spPr>
        <p:txBody>
          <a:bodyPr vert="horz" lIns="98280" tIns="49140" rIns="98280" bIns="49140" rtlCol="0"/>
          <a:lstStyle>
            <a:lvl1pPr algn="r">
              <a:defRPr sz="1300"/>
            </a:lvl1pPr>
          </a:lstStyle>
          <a:p>
            <a:fld id="{CABD7672-2078-486E-9645-ABA962989440}" type="datetimeFigureOut">
              <a:rPr lang="en-GB" smtClean="0"/>
              <a:t>16/06/2022</a:t>
            </a:fld>
            <a:endParaRPr lang="en-GB"/>
          </a:p>
        </p:txBody>
      </p:sp>
      <p:sp>
        <p:nvSpPr>
          <p:cNvPr id="4" name="Footer Placeholder 3"/>
          <p:cNvSpPr>
            <a:spLocks noGrp="1"/>
          </p:cNvSpPr>
          <p:nvPr>
            <p:ph type="ftr" sz="quarter" idx="2"/>
          </p:nvPr>
        </p:nvSpPr>
        <p:spPr>
          <a:xfrm>
            <a:off x="0" y="9654761"/>
            <a:ext cx="3048159" cy="510002"/>
          </a:xfrm>
          <a:prstGeom prst="rect">
            <a:avLst/>
          </a:prstGeom>
        </p:spPr>
        <p:txBody>
          <a:bodyPr vert="horz" lIns="98280" tIns="49140" rIns="98280" bIns="49140" rtlCol="0" anchor="b"/>
          <a:lstStyle>
            <a:lvl1pPr algn="l">
              <a:defRPr sz="1300"/>
            </a:lvl1pPr>
          </a:lstStyle>
          <a:p>
            <a:endParaRPr lang="en-GB"/>
          </a:p>
        </p:txBody>
      </p:sp>
      <p:sp>
        <p:nvSpPr>
          <p:cNvPr id="5" name="Slide Number Placeholder 4"/>
          <p:cNvSpPr>
            <a:spLocks noGrp="1"/>
          </p:cNvSpPr>
          <p:nvPr>
            <p:ph type="sldNum" sz="quarter" idx="3"/>
          </p:nvPr>
        </p:nvSpPr>
        <p:spPr>
          <a:xfrm>
            <a:off x="3984426" y="9654761"/>
            <a:ext cx="3048159" cy="510002"/>
          </a:xfrm>
          <a:prstGeom prst="rect">
            <a:avLst/>
          </a:prstGeom>
        </p:spPr>
        <p:txBody>
          <a:bodyPr vert="horz" lIns="98280" tIns="49140" rIns="98280" bIns="49140" rtlCol="0" anchor="b"/>
          <a:lstStyle>
            <a:lvl1pPr algn="r">
              <a:defRPr sz="1300"/>
            </a:lvl1pPr>
          </a:lstStyle>
          <a:p>
            <a:fld id="{AA36BF6C-5C9C-403F-8AF3-70A34E8120E4}" type="slidenum">
              <a:rPr lang="en-GB" smtClean="0"/>
              <a:t>‹#›</a:t>
            </a:fld>
            <a:endParaRPr lang="en-GB"/>
          </a:p>
        </p:txBody>
      </p:sp>
    </p:spTree>
    <p:extLst>
      <p:ext uri="{BB962C8B-B14F-4D97-AF65-F5344CB8AC3E}">
        <p14:creationId xmlns:p14="http://schemas.microsoft.com/office/powerpoint/2010/main" val="3314962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8159" cy="510003"/>
          </a:xfrm>
          <a:prstGeom prst="rect">
            <a:avLst/>
          </a:prstGeom>
          <a:noFill/>
          <a:ln>
            <a:noFill/>
          </a:ln>
        </p:spPr>
        <p:txBody>
          <a:bodyPr spcFirstLastPara="1" wrap="square" lIns="98264" tIns="49118" rIns="98264" bIns="49118"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84426" y="0"/>
            <a:ext cx="3048159" cy="510003"/>
          </a:xfrm>
          <a:prstGeom prst="rect">
            <a:avLst/>
          </a:prstGeom>
          <a:noFill/>
          <a:ln>
            <a:noFill/>
          </a:ln>
        </p:spPr>
        <p:txBody>
          <a:bodyPr spcFirstLastPara="1" wrap="square" lIns="98264" tIns="49118" rIns="98264" bIns="49118"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654761"/>
            <a:ext cx="3048159" cy="510002"/>
          </a:xfrm>
          <a:prstGeom prst="rect">
            <a:avLst/>
          </a:prstGeom>
          <a:noFill/>
          <a:ln>
            <a:noFill/>
          </a:ln>
        </p:spPr>
        <p:txBody>
          <a:bodyPr spcFirstLastPara="1" wrap="square" lIns="98264" tIns="49118" rIns="98264" bIns="49118"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84426" y="9654761"/>
            <a:ext cx="3048159" cy="510002"/>
          </a:xfrm>
          <a:prstGeom prst="rect">
            <a:avLst/>
          </a:prstGeom>
          <a:noFill/>
          <a:ln>
            <a:noFill/>
          </a:ln>
        </p:spPr>
        <p:txBody>
          <a:bodyPr spcFirstLastPara="1" wrap="square" lIns="98264" tIns="49118" rIns="98264" bIns="49118" anchor="b" anchorCtr="0">
            <a:noAutofit/>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96:notes"/>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p>
            <a:pPr marL="0" indent="0"/>
            <a:endParaRPr dirty="0"/>
          </a:p>
        </p:txBody>
      </p:sp>
      <p:sp>
        <p:nvSpPr>
          <p:cNvPr id="89" name="Google Shape;89;p96: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p>
            <a:pPr marL="0" indent="0"/>
            <a:endParaRPr/>
          </a:p>
        </p:txBody>
      </p:sp>
      <p:sp>
        <p:nvSpPr>
          <p:cNvPr id="205" name="Google Shape;205;p8: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p>
            <a:pPr marL="0" indent="0"/>
            <a:endParaRPr/>
          </a:p>
        </p:txBody>
      </p:sp>
      <p:sp>
        <p:nvSpPr>
          <p:cNvPr id="196" name="Google Shape;196;p7: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703422" y="4891792"/>
            <a:ext cx="5627370" cy="4002375"/>
          </a:xfrm>
          <a:prstGeom prst="rect">
            <a:avLst/>
          </a:prstGeom>
        </p:spPr>
        <p:txBody>
          <a:bodyPr spcFirstLastPara="1" wrap="square" lIns="98264" tIns="49118" rIns="98264" bIns="49118" anchor="t" anchorCtr="0">
            <a:noAutofit/>
          </a:bodyPr>
          <a:lstStyle/>
          <a:p>
            <a:pPr marL="0" indent="0"/>
            <a:endParaRPr/>
          </a:p>
        </p:txBody>
      </p:sp>
      <p:sp>
        <p:nvSpPr>
          <p:cNvPr id="196" name="Google Shape;196;p10: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5982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703422" y="4891792"/>
            <a:ext cx="5627370" cy="4002375"/>
          </a:xfrm>
          <a:prstGeom prst="rect">
            <a:avLst/>
          </a:prstGeom>
        </p:spPr>
        <p:txBody>
          <a:bodyPr spcFirstLastPara="1" wrap="square" lIns="98264" tIns="49118" rIns="98264" bIns="49118" anchor="t" anchorCtr="0">
            <a:noAutofit/>
          </a:bodyPr>
          <a:lstStyle/>
          <a:p>
            <a:pPr marL="0" indent="0"/>
            <a:endParaRPr/>
          </a:p>
        </p:txBody>
      </p:sp>
      <p:sp>
        <p:nvSpPr>
          <p:cNvPr id="203" name="Google Shape;203;p11: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8796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5:notes"/>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p>
            <a:pPr marL="0" indent="0"/>
            <a:endParaRPr/>
          </a:p>
        </p:txBody>
      </p:sp>
      <p:sp>
        <p:nvSpPr>
          <p:cNvPr id="244" name="Google Shape;244;p15:notes"/>
          <p:cNvSpPr txBox="1">
            <a:spLocks noGrp="1"/>
          </p:cNvSpPr>
          <p:nvPr>
            <p:ph type="sldNum" idx="12"/>
          </p:nvPr>
        </p:nvSpPr>
        <p:spPr>
          <a:xfrm>
            <a:off x="3984426" y="9654761"/>
            <a:ext cx="3048159" cy="510002"/>
          </a:xfrm>
          <a:prstGeom prst="rect">
            <a:avLst/>
          </a:prstGeom>
          <a:noFill/>
          <a:ln>
            <a:noFill/>
          </a:ln>
        </p:spPr>
        <p:txBody>
          <a:bodyPr spcFirstLastPara="1" wrap="square" lIns="98264" tIns="49118" rIns="98264" bIns="49118"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14</a:t>
            </a:fld>
            <a:endParaRPr sz="13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6:notes"/>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p>
            <a:pPr marL="0" indent="0"/>
            <a:endParaRPr/>
          </a:p>
        </p:txBody>
      </p:sp>
      <p:sp>
        <p:nvSpPr>
          <p:cNvPr id="253" name="Google Shape;253;p16:notes"/>
          <p:cNvSpPr txBox="1">
            <a:spLocks noGrp="1"/>
          </p:cNvSpPr>
          <p:nvPr>
            <p:ph type="sldNum" idx="12"/>
          </p:nvPr>
        </p:nvSpPr>
        <p:spPr>
          <a:xfrm>
            <a:off x="3984426" y="9654761"/>
            <a:ext cx="3048159" cy="510002"/>
          </a:xfrm>
          <a:prstGeom prst="rect">
            <a:avLst/>
          </a:prstGeom>
          <a:noFill/>
          <a:ln>
            <a:noFill/>
          </a:ln>
        </p:spPr>
        <p:txBody>
          <a:bodyPr spcFirstLastPara="1" wrap="square" lIns="98264" tIns="49118" rIns="98264" bIns="49118"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15</a:t>
            </a:fld>
            <a:endParaRPr sz="13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notes"/>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p>
            <a:pPr marL="0" indent="0"/>
            <a:endParaRPr/>
          </a:p>
        </p:txBody>
      </p:sp>
      <p:sp>
        <p:nvSpPr>
          <p:cNvPr id="259" name="Google Shape;259;p1: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0: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70:notes"/>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p>
            <a:pPr marL="0" indent="0"/>
            <a:endParaRPr/>
          </a:p>
        </p:txBody>
      </p:sp>
      <p:sp>
        <p:nvSpPr>
          <p:cNvPr id="109" name="Google Shape;109;p70:notes"/>
          <p:cNvSpPr txBox="1">
            <a:spLocks noGrp="1"/>
          </p:cNvSpPr>
          <p:nvPr>
            <p:ph type="sldNum" idx="12"/>
          </p:nvPr>
        </p:nvSpPr>
        <p:spPr>
          <a:xfrm>
            <a:off x="3984426" y="9654761"/>
            <a:ext cx="3048159" cy="510002"/>
          </a:xfrm>
          <a:prstGeom prst="rect">
            <a:avLst/>
          </a:prstGeom>
          <a:noFill/>
          <a:ln>
            <a:noFill/>
          </a:ln>
        </p:spPr>
        <p:txBody>
          <a:bodyPr spcFirstLastPara="1" wrap="square" lIns="98264" tIns="49118" rIns="98264" bIns="49118"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2</a:t>
            </a:fld>
            <a:endParaRPr sz="13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8: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68:notes"/>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p>
            <a:pPr marL="491399" indent="-245699"/>
            <a:endParaRPr/>
          </a:p>
        </p:txBody>
      </p:sp>
      <p:sp>
        <p:nvSpPr>
          <p:cNvPr id="119" name="Google Shape;119;p68:notes"/>
          <p:cNvSpPr txBox="1">
            <a:spLocks noGrp="1"/>
          </p:cNvSpPr>
          <p:nvPr>
            <p:ph type="sldNum" idx="12"/>
          </p:nvPr>
        </p:nvSpPr>
        <p:spPr>
          <a:xfrm>
            <a:off x="3984426" y="9654761"/>
            <a:ext cx="3048159" cy="510002"/>
          </a:xfrm>
          <a:prstGeom prst="rect">
            <a:avLst/>
          </a:prstGeom>
          <a:noFill/>
          <a:ln>
            <a:noFill/>
          </a:ln>
        </p:spPr>
        <p:txBody>
          <a:bodyPr spcFirstLastPara="1" wrap="square" lIns="98264" tIns="49118" rIns="98264" bIns="49118"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3</a:t>
            </a:fld>
            <a:endParaRPr sz="13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p>
            <a:pPr marL="0" indent="0"/>
            <a:endParaRPr/>
          </a:p>
        </p:txBody>
      </p:sp>
      <p:sp>
        <p:nvSpPr>
          <p:cNvPr id="101" name="Google Shape;101;p4: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p>
            <a:pPr marL="0" indent="0"/>
            <a:endParaRPr/>
          </a:p>
        </p:txBody>
      </p:sp>
      <p:sp>
        <p:nvSpPr>
          <p:cNvPr id="132" name="Google Shape;132;p5: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p>
            <a:pPr marL="0" indent="0"/>
            <a:endParaRPr/>
          </a:p>
        </p:txBody>
      </p:sp>
      <p:sp>
        <p:nvSpPr>
          <p:cNvPr id="143" name="Google Shape;143;p6:notes"/>
          <p:cNvSpPr txBox="1">
            <a:spLocks noGrp="1"/>
          </p:cNvSpPr>
          <p:nvPr>
            <p:ph type="sldNum" idx="12"/>
          </p:nvPr>
        </p:nvSpPr>
        <p:spPr>
          <a:xfrm>
            <a:off x="3984426" y="9654761"/>
            <a:ext cx="3048159" cy="510002"/>
          </a:xfrm>
          <a:prstGeom prst="rect">
            <a:avLst/>
          </a:prstGeom>
          <a:noFill/>
          <a:ln>
            <a:noFill/>
          </a:ln>
        </p:spPr>
        <p:txBody>
          <a:bodyPr spcFirstLastPara="1" wrap="square" lIns="98264" tIns="49118" rIns="98264" bIns="49118"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6</a:t>
            </a:fld>
            <a:endParaRPr sz="13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p>
            <a:pPr marL="0" indent="0"/>
            <a:endParaRPr/>
          </a:p>
        </p:txBody>
      </p:sp>
      <p:sp>
        <p:nvSpPr>
          <p:cNvPr id="142" name="Google Shape;142;p6:notes"/>
          <p:cNvSpPr txBox="1">
            <a:spLocks noGrp="1"/>
          </p:cNvSpPr>
          <p:nvPr>
            <p:ph type="sldNum" idx="12"/>
          </p:nvPr>
        </p:nvSpPr>
        <p:spPr>
          <a:xfrm>
            <a:off x="3984426" y="9654761"/>
            <a:ext cx="3048159" cy="510002"/>
          </a:xfrm>
          <a:prstGeom prst="rect">
            <a:avLst/>
          </a:prstGeom>
          <a:noFill/>
          <a:ln>
            <a:noFill/>
          </a:ln>
        </p:spPr>
        <p:txBody>
          <a:bodyPr spcFirstLastPara="1" wrap="square" lIns="98264" tIns="49118" rIns="98264" bIns="49118"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7</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389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2:notes"/>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p>
            <a:pPr marL="0" indent="0"/>
            <a:endParaRPr/>
          </a:p>
        </p:txBody>
      </p:sp>
      <p:sp>
        <p:nvSpPr>
          <p:cNvPr id="158" name="Google Shape;158;p2:notes"/>
          <p:cNvSpPr txBox="1">
            <a:spLocks noGrp="1"/>
          </p:cNvSpPr>
          <p:nvPr>
            <p:ph type="sldNum" idx="12"/>
          </p:nvPr>
        </p:nvSpPr>
        <p:spPr>
          <a:xfrm>
            <a:off x="3984426" y="9654761"/>
            <a:ext cx="3048159" cy="510002"/>
          </a:xfrm>
          <a:prstGeom prst="rect">
            <a:avLst/>
          </a:prstGeom>
          <a:noFill/>
          <a:ln>
            <a:noFill/>
          </a:ln>
        </p:spPr>
        <p:txBody>
          <a:bodyPr spcFirstLastPara="1" wrap="square" lIns="98264" tIns="49118" rIns="98264" bIns="49118"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8</a:t>
            </a:fld>
            <a:endParaRPr sz="13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a:spLocks noGrp="1" noRot="1" noChangeAspect="1"/>
          </p:cNvSpPr>
          <p:nvPr>
            <p:ph type="sldImg" idx="2"/>
          </p:nvPr>
        </p:nvSpPr>
        <p:spPr>
          <a:xfrm>
            <a:off x="1230313" y="1270000"/>
            <a:ext cx="4573587"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2:notes"/>
          <p:cNvSpPr txBox="1">
            <a:spLocks noGrp="1"/>
          </p:cNvSpPr>
          <p:nvPr>
            <p:ph type="body" idx="1"/>
          </p:nvPr>
        </p:nvSpPr>
        <p:spPr>
          <a:xfrm>
            <a:off x="703422" y="4891792"/>
            <a:ext cx="5627370" cy="4002375"/>
          </a:xfrm>
          <a:prstGeom prst="rect">
            <a:avLst/>
          </a:prstGeom>
          <a:noFill/>
          <a:ln>
            <a:noFill/>
          </a:ln>
        </p:spPr>
        <p:txBody>
          <a:bodyPr spcFirstLastPara="1" wrap="square" lIns="98264" tIns="49118" rIns="98264" bIns="49118" anchor="t" anchorCtr="0">
            <a:noAutofit/>
          </a:bodyPr>
          <a:lstStyle/>
          <a:p>
            <a:pPr marL="0" indent="0"/>
            <a:endParaRPr/>
          </a:p>
        </p:txBody>
      </p:sp>
      <p:sp>
        <p:nvSpPr>
          <p:cNvPr id="170" name="Google Shape;170;p12:notes"/>
          <p:cNvSpPr txBox="1">
            <a:spLocks noGrp="1"/>
          </p:cNvSpPr>
          <p:nvPr>
            <p:ph type="sldNum" idx="12"/>
          </p:nvPr>
        </p:nvSpPr>
        <p:spPr>
          <a:xfrm>
            <a:off x="3984426" y="9654761"/>
            <a:ext cx="3048159" cy="510002"/>
          </a:xfrm>
          <a:prstGeom prst="rect">
            <a:avLst/>
          </a:prstGeom>
          <a:noFill/>
          <a:ln>
            <a:noFill/>
          </a:ln>
        </p:spPr>
        <p:txBody>
          <a:bodyPr spcFirstLastPara="1" wrap="square" lIns="98264" tIns="49118" rIns="98264" bIns="49118"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9</a:t>
            </a:fld>
            <a:endParaRPr sz="13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3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30" descr="Logo, company name&#10;&#10;Description automatically generated"/>
          <p:cNvPicPr preferRelativeResize="0"/>
          <p:nvPr/>
        </p:nvPicPr>
        <p:blipFill rotWithShape="1">
          <a:blip r:embed="rId2">
            <a:alphaModFix/>
          </a:blip>
          <a:srcRect/>
          <a:stretch/>
        </p:blipFill>
        <p:spPr>
          <a:xfrm>
            <a:off x="-41835" y="5562435"/>
            <a:ext cx="9795435" cy="17399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7" name="Google Shape;37;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4" name="Google Shape;4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4" name="Google Shape;64;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a:spLocks noGrp="1"/>
          </p:cNvSpPr>
          <p:nvPr>
            <p:ph type="pic" idx="2"/>
          </p:nvPr>
        </p:nvSpPr>
        <p:spPr>
          <a:xfrm>
            <a:off x="1792288" y="612775"/>
            <a:ext cx="5486400" cy="4114800"/>
          </a:xfrm>
          <a:prstGeom prst="rect">
            <a:avLst/>
          </a:prstGeom>
          <a:noFill/>
          <a:ln>
            <a:noFill/>
          </a:ln>
        </p:spPr>
      </p:sp>
      <p:sp>
        <p:nvSpPr>
          <p:cNvPr id="71" name="Google Shape;71;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7"/>
          <p:cNvSpPr txBox="1"/>
          <p:nvPr/>
        </p:nvSpPr>
        <p:spPr>
          <a:xfrm>
            <a:off x="26514" y="6983927"/>
            <a:ext cx="2809875" cy="164019"/>
          </a:xfrm>
          <a:prstGeom prst="rect">
            <a:avLst/>
          </a:prstGeom>
          <a:noFill/>
          <a:ln>
            <a:noFill/>
          </a:ln>
        </p:spPr>
        <p:txBody>
          <a:bodyPr spcFirstLastPara="1" wrap="square" lIns="0" tIns="0" rIns="0" bIns="0" anchor="t" anchorCtr="0">
            <a:spAutoFit/>
          </a:bodyPr>
          <a:lstStyle/>
          <a:p>
            <a:pPr marL="0" marR="0" lvl="0" indent="0" algn="l" rtl="0">
              <a:lnSpc>
                <a:spcPct val="139960"/>
              </a:lnSpc>
              <a:spcBef>
                <a:spcPts val="0"/>
              </a:spcBef>
              <a:spcAft>
                <a:spcPts val="0"/>
              </a:spcAft>
              <a:buClr>
                <a:srgbClr val="000000"/>
              </a:buClr>
              <a:buSzPts val="1006"/>
              <a:buFont typeface="Arial"/>
              <a:buNone/>
            </a:pPr>
            <a:r>
              <a:rPr lang="en-US" sz="1006" b="0" i="0" u="none" strike="noStrike" cap="none">
                <a:solidFill>
                  <a:srgbClr val="222222"/>
                </a:solidFill>
                <a:latin typeface="Arimo"/>
                <a:ea typeface="Arimo"/>
                <a:cs typeface="Arimo"/>
                <a:sym typeface="Arimo"/>
              </a:rPr>
              <a:t>Copyright Learning Ladders 2021</a:t>
            </a:r>
            <a:endParaRPr sz="1400" b="0" i="0" u="none" strike="noStrike" cap="none">
              <a:solidFill>
                <a:srgbClr val="000000"/>
              </a:solidFill>
              <a:latin typeface="Arial"/>
              <a:ea typeface="Arial"/>
              <a:cs typeface="Arial"/>
              <a:sym typeface="Arial"/>
            </a:endParaRPr>
          </a:p>
        </p:txBody>
      </p:sp>
      <p:pic>
        <p:nvPicPr>
          <p:cNvPr id="16" name="Google Shape;16;p27" descr="Logo, company name&#10;&#10;Description automatically generated"/>
          <p:cNvPicPr preferRelativeResize="0"/>
          <p:nvPr/>
        </p:nvPicPr>
        <p:blipFill rotWithShape="1">
          <a:blip r:embed="rId13">
            <a:alphaModFix/>
          </a:blip>
          <a:srcRect t="7306" r="2789"/>
          <a:stretch/>
        </p:blipFill>
        <p:spPr>
          <a:xfrm>
            <a:off x="0" y="5845215"/>
            <a:ext cx="9753600" cy="16520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admin@williamhogarth.sch.u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96" descr="Bubble chart&#10;&#10;Description automatically generated with low confidence"/>
          <p:cNvPicPr preferRelativeResize="0"/>
          <p:nvPr/>
        </p:nvPicPr>
        <p:blipFill rotWithShape="1">
          <a:blip r:embed="rId3">
            <a:alphaModFix/>
          </a:blip>
          <a:srcRect/>
          <a:stretch/>
        </p:blipFill>
        <p:spPr>
          <a:xfrm>
            <a:off x="-3267250" y="0"/>
            <a:ext cx="13020851" cy="7429175"/>
          </a:xfrm>
          <a:prstGeom prst="rect">
            <a:avLst/>
          </a:prstGeom>
          <a:noFill/>
          <a:ln>
            <a:noFill/>
          </a:ln>
        </p:spPr>
      </p:pic>
      <p:sp>
        <p:nvSpPr>
          <p:cNvPr id="92" name="Google Shape;92;p96"/>
          <p:cNvSpPr txBox="1"/>
          <p:nvPr/>
        </p:nvSpPr>
        <p:spPr>
          <a:xfrm>
            <a:off x="5911154" y="5244526"/>
            <a:ext cx="186419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Your school logo here</a:t>
            </a:r>
            <a:endParaRPr sz="1400" b="0" i="0" u="none" strike="noStrike" cap="none">
              <a:solidFill>
                <a:srgbClr val="000000"/>
              </a:solidFill>
              <a:latin typeface="Arial"/>
              <a:ea typeface="Arial"/>
              <a:cs typeface="Arial"/>
              <a:sym typeface="Arial"/>
            </a:endParaRPr>
          </a:p>
        </p:txBody>
      </p:sp>
      <p:pic>
        <p:nvPicPr>
          <p:cNvPr id="93" name="Google Shape;93;p96"/>
          <p:cNvPicPr preferRelativeResize="0"/>
          <p:nvPr/>
        </p:nvPicPr>
        <p:blipFill rotWithShape="1">
          <a:blip r:embed="rId4">
            <a:alphaModFix/>
          </a:blip>
          <a:srcRect/>
          <a:stretch/>
        </p:blipFill>
        <p:spPr>
          <a:xfrm>
            <a:off x="6325524" y="4355630"/>
            <a:ext cx="696791" cy="519641"/>
          </a:xfrm>
          <a:prstGeom prst="rect">
            <a:avLst/>
          </a:prstGeom>
          <a:noFill/>
          <a:ln>
            <a:noFill/>
          </a:ln>
        </p:spPr>
      </p:pic>
      <p:sp>
        <p:nvSpPr>
          <p:cNvPr id="94" name="Google Shape;94;p96"/>
          <p:cNvSpPr/>
          <p:nvPr/>
        </p:nvSpPr>
        <p:spPr>
          <a:xfrm>
            <a:off x="4474475" y="2609613"/>
            <a:ext cx="4737600" cy="21978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reflection endPos="30000" dist="38100" dir="5400000" fadeDir="5400012" sy="-100000" algn="bl" rotWithShape="0"/>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LADDERS AT HOME</a:t>
            </a:r>
            <a:endParaRPr sz="1400" b="0" i="0" u="none" strike="noStrike" cap="none">
              <a:solidFill>
                <a:srgbClr val="000000"/>
              </a:solidFill>
              <a:latin typeface="Arial"/>
              <a:ea typeface="Arial"/>
              <a:cs typeface="Arial"/>
              <a:sym typeface="Arial"/>
            </a:endParaRPr>
          </a:p>
        </p:txBody>
      </p:sp>
      <p:pic>
        <p:nvPicPr>
          <p:cNvPr id="95" name="Google Shape;95;p96"/>
          <p:cNvPicPr preferRelativeResize="0"/>
          <p:nvPr/>
        </p:nvPicPr>
        <p:blipFill rotWithShape="1">
          <a:blip r:embed="rId5">
            <a:alphaModFix/>
          </a:blip>
          <a:srcRect/>
          <a:stretch/>
        </p:blipFill>
        <p:spPr>
          <a:xfrm>
            <a:off x="6603125" y="3192688"/>
            <a:ext cx="696800" cy="559725"/>
          </a:xfrm>
          <a:prstGeom prst="rect">
            <a:avLst/>
          </a:prstGeom>
          <a:noFill/>
          <a:ln>
            <a:noFill/>
          </a:ln>
        </p:spPr>
      </p:pic>
      <p:sp>
        <p:nvSpPr>
          <p:cNvPr id="96" name="Google Shape;96;p96"/>
          <p:cNvSpPr/>
          <p:nvPr/>
        </p:nvSpPr>
        <p:spPr>
          <a:xfrm>
            <a:off x="4039325" y="2401375"/>
            <a:ext cx="5455200" cy="3678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96"/>
          <p:cNvSpPr txBox="1"/>
          <p:nvPr/>
        </p:nvSpPr>
        <p:spPr>
          <a:xfrm>
            <a:off x="4358575" y="3317525"/>
            <a:ext cx="4677900" cy="20928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100"/>
              <a:buFont typeface="Arial"/>
              <a:buNone/>
            </a:pPr>
            <a:r>
              <a:rPr lang="en-US" sz="3100" b="0" i="0" u="none" strike="noStrike" cap="none" dirty="0">
                <a:solidFill>
                  <a:schemeClr val="bg2">
                    <a:lumMod val="75000"/>
                  </a:schemeClr>
                </a:solidFill>
                <a:latin typeface="Calibri"/>
                <a:ea typeface="Calibri"/>
                <a:cs typeface="Calibri"/>
                <a:sym typeface="Calibri"/>
              </a:rPr>
              <a:t>The William Hogarth School</a:t>
            </a:r>
          </a:p>
          <a:p>
            <a:pPr marL="0" marR="0" lvl="0" indent="0" algn="l" rtl="0">
              <a:lnSpc>
                <a:spcPct val="100000"/>
              </a:lnSpc>
              <a:spcBef>
                <a:spcPts val="0"/>
              </a:spcBef>
              <a:spcAft>
                <a:spcPts val="0"/>
              </a:spcAft>
              <a:buClr>
                <a:srgbClr val="000000"/>
              </a:buClr>
              <a:buSzPts val="3100"/>
              <a:buFont typeface="Arial"/>
              <a:buNone/>
            </a:pPr>
            <a:endParaRPr lang="en-US" sz="3100"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100"/>
              <a:buFont typeface="Arial"/>
              <a:buNone/>
            </a:pPr>
            <a:endParaRPr sz="3100" b="0" i="0" u="none" strike="noStrike" cap="none" dirty="0">
              <a:solidFill>
                <a:srgbClr val="000000"/>
              </a:solidFill>
              <a:latin typeface="Calibri"/>
              <a:ea typeface="Calibri"/>
              <a:cs typeface="Calibri"/>
              <a:sym typeface="Calibri"/>
            </a:endParaRPr>
          </a:p>
        </p:txBody>
      </p:sp>
      <p:pic>
        <p:nvPicPr>
          <p:cNvPr id="98" name="Google Shape;98;p96"/>
          <p:cNvPicPr preferRelativeResize="0"/>
          <p:nvPr/>
        </p:nvPicPr>
        <p:blipFill rotWithShape="1">
          <a:blip r:embed="rId6">
            <a:alphaModFix/>
          </a:blip>
          <a:srcRect t="12088"/>
          <a:stretch/>
        </p:blipFill>
        <p:spPr>
          <a:xfrm>
            <a:off x="4876800" y="2732223"/>
            <a:ext cx="2998353" cy="1150601"/>
          </a:xfrm>
          <a:prstGeom prst="rect">
            <a:avLst/>
          </a:prstGeom>
          <a:noFill/>
          <a:ln>
            <a:noFill/>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0101" y="4668563"/>
            <a:ext cx="2414847" cy="2148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p:nvPr/>
        </p:nvSpPr>
        <p:spPr>
          <a:xfrm>
            <a:off x="-618626" y="71400"/>
            <a:ext cx="9285300" cy="680400"/>
          </a:xfrm>
          <a:prstGeom prst="rect">
            <a:avLst/>
          </a:prstGeom>
          <a:no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2395B"/>
                </a:solidFill>
                <a:latin typeface="Arial"/>
                <a:ea typeface="Arial"/>
                <a:cs typeface="Arial"/>
                <a:sym typeface="Arial"/>
              </a:rPr>
              <a:t>Create conversations about learning </a:t>
            </a:r>
            <a:endParaRPr sz="3600" b="0" i="0" u="none" strike="noStrike" cap="none">
              <a:solidFill>
                <a:srgbClr val="000000"/>
              </a:solidFill>
              <a:latin typeface="Arial"/>
              <a:ea typeface="Arial"/>
              <a:cs typeface="Arial"/>
              <a:sym typeface="Arial"/>
            </a:endParaRPr>
          </a:p>
        </p:txBody>
      </p:sp>
      <p:sp>
        <p:nvSpPr>
          <p:cNvPr id="208" name="Google Shape;208;p8"/>
          <p:cNvSpPr txBox="1"/>
          <p:nvPr/>
        </p:nvSpPr>
        <p:spPr>
          <a:xfrm>
            <a:off x="180425" y="690995"/>
            <a:ext cx="936615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Sharing portfolio evidence, home learning or reports with your child provides opportunities for celebrating learning, shows your interest in their learning and promotes a culture of communicating that continues throughout their school journey.  </a:t>
            </a:r>
            <a:endParaRPr sz="1400" b="0" i="0" u="none" strike="noStrike" cap="none">
              <a:solidFill>
                <a:schemeClr val="dk2"/>
              </a:solidFill>
              <a:latin typeface="Arial"/>
              <a:ea typeface="Arial"/>
              <a:cs typeface="Arial"/>
              <a:sym typeface="Arial"/>
            </a:endParaRPr>
          </a:p>
        </p:txBody>
      </p:sp>
      <p:sp>
        <p:nvSpPr>
          <p:cNvPr id="209" name="Google Shape;209;p8"/>
          <p:cNvSpPr txBox="1"/>
          <p:nvPr/>
        </p:nvSpPr>
        <p:spPr>
          <a:xfrm>
            <a:off x="180425" y="1425944"/>
            <a:ext cx="9671400"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Top Tips for talking to your child about learning:</a:t>
            </a: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400" b="0" i="0" u="none" strike="noStrike" cap="none">
                <a:solidFill>
                  <a:schemeClr val="dk2"/>
                </a:solidFill>
                <a:latin typeface="Arial"/>
                <a:ea typeface="Arial"/>
                <a:cs typeface="Arial"/>
                <a:sym typeface="Arial"/>
              </a:rPr>
              <a:t>Find a quiet time where your child has your full attention</a:t>
            </a:r>
            <a:endParaRPr sz="1400" b="0" i="0" u="none" strike="noStrike" cap="none">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400" b="0" i="0" u="none" strike="noStrike" cap="none">
                <a:solidFill>
                  <a:schemeClr val="dk2"/>
                </a:solidFill>
                <a:latin typeface="Arial"/>
                <a:ea typeface="Arial"/>
                <a:cs typeface="Arial"/>
                <a:sym typeface="Arial"/>
              </a:rPr>
              <a:t>Offer specific praise, focusing on effort over outcome “I can see you are concentrating here!”, “You look like you persevered and didn’t give up!”</a:t>
            </a:r>
            <a:endParaRPr/>
          </a:p>
          <a:p>
            <a:pPr marL="285750" marR="0" lvl="0" indent="-171450" algn="l" rtl="0">
              <a:lnSpc>
                <a:spcPct val="100000"/>
              </a:lnSpc>
              <a:spcBef>
                <a:spcPts val="0"/>
              </a:spcBef>
              <a:spcAft>
                <a:spcPts val="0"/>
              </a:spcAft>
              <a:buClr>
                <a:schemeClr val="dk1"/>
              </a:buClr>
              <a:buSzPts val="18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2395B"/>
              </a:solidFill>
              <a:latin typeface="Arial"/>
              <a:ea typeface="Arial"/>
              <a:cs typeface="Arial"/>
              <a:sym typeface="Arial"/>
            </a:endParaRPr>
          </a:p>
        </p:txBody>
      </p:sp>
      <p:grpSp>
        <p:nvGrpSpPr>
          <p:cNvPr id="210" name="Google Shape;210;p8"/>
          <p:cNvGrpSpPr/>
          <p:nvPr/>
        </p:nvGrpSpPr>
        <p:grpSpPr>
          <a:xfrm>
            <a:off x="3676625" y="2971200"/>
            <a:ext cx="2679000" cy="1083900"/>
            <a:chOff x="5552325" y="2429150"/>
            <a:chExt cx="2679000" cy="1083900"/>
          </a:xfrm>
        </p:grpSpPr>
        <p:sp>
          <p:nvSpPr>
            <p:cNvPr id="211" name="Google Shape;211;p8"/>
            <p:cNvSpPr/>
            <p:nvPr/>
          </p:nvSpPr>
          <p:spPr>
            <a:xfrm>
              <a:off x="5552325" y="2429150"/>
              <a:ext cx="2679000" cy="10839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8"/>
            <p:cNvSpPr txBox="1"/>
            <p:nvPr/>
          </p:nvSpPr>
          <p:spPr>
            <a:xfrm>
              <a:off x="5679200" y="2570900"/>
              <a:ext cx="24987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2"/>
                  </a:solidFill>
                  <a:latin typeface="Arial"/>
                  <a:ea typeface="Arial"/>
                  <a:cs typeface="Arial"/>
                  <a:sym typeface="Arial"/>
                </a:rPr>
                <a:t>How did the activity make you feel?</a:t>
              </a:r>
              <a:endParaRPr sz="2000" b="0" i="0" u="none" strike="noStrike" cap="none">
                <a:solidFill>
                  <a:schemeClr val="dk2"/>
                </a:solidFill>
                <a:latin typeface="Arial"/>
                <a:ea typeface="Arial"/>
                <a:cs typeface="Arial"/>
                <a:sym typeface="Arial"/>
              </a:endParaRPr>
            </a:p>
          </p:txBody>
        </p:sp>
      </p:grpSp>
      <p:grpSp>
        <p:nvGrpSpPr>
          <p:cNvPr id="213" name="Google Shape;213;p8"/>
          <p:cNvGrpSpPr/>
          <p:nvPr/>
        </p:nvGrpSpPr>
        <p:grpSpPr>
          <a:xfrm>
            <a:off x="6867575" y="2640760"/>
            <a:ext cx="2679000" cy="1107965"/>
            <a:chOff x="5552325" y="2405085"/>
            <a:chExt cx="2679000" cy="1107965"/>
          </a:xfrm>
        </p:grpSpPr>
        <p:sp>
          <p:nvSpPr>
            <p:cNvPr id="214" name="Google Shape;214;p8"/>
            <p:cNvSpPr/>
            <p:nvPr/>
          </p:nvSpPr>
          <p:spPr>
            <a:xfrm>
              <a:off x="5552325" y="2429150"/>
              <a:ext cx="2679000" cy="10839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8"/>
            <p:cNvSpPr txBox="1"/>
            <p:nvPr/>
          </p:nvSpPr>
          <p:spPr>
            <a:xfrm>
              <a:off x="5552325" y="2405085"/>
              <a:ext cx="2498700" cy="11079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2"/>
                  </a:solidFill>
                  <a:latin typeface="Arial"/>
                  <a:ea typeface="Arial"/>
                  <a:cs typeface="Arial"/>
                  <a:sym typeface="Arial"/>
                </a:rPr>
                <a:t>Is there anything we can do together to help you?</a:t>
              </a:r>
              <a:endParaRPr sz="2000" b="0" i="0" u="none" strike="noStrike" cap="none">
                <a:solidFill>
                  <a:schemeClr val="dk2"/>
                </a:solidFill>
                <a:latin typeface="Arial"/>
                <a:ea typeface="Arial"/>
                <a:cs typeface="Arial"/>
                <a:sym typeface="Arial"/>
              </a:endParaRPr>
            </a:p>
          </p:txBody>
        </p:sp>
      </p:grpSp>
      <p:grpSp>
        <p:nvGrpSpPr>
          <p:cNvPr id="216" name="Google Shape;216;p8"/>
          <p:cNvGrpSpPr/>
          <p:nvPr/>
        </p:nvGrpSpPr>
        <p:grpSpPr>
          <a:xfrm>
            <a:off x="3803500" y="4510700"/>
            <a:ext cx="2679000" cy="1083900"/>
            <a:chOff x="5552325" y="2429150"/>
            <a:chExt cx="2679000" cy="1083900"/>
          </a:xfrm>
        </p:grpSpPr>
        <p:sp>
          <p:nvSpPr>
            <p:cNvPr id="217" name="Google Shape;217;p8"/>
            <p:cNvSpPr/>
            <p:nvPr/>
          </p:nvSpPr>
          <p:spPr>
            <a:xfrm>
              <a:off x="5552325" y="2429150"/>
              <a:ext cx="2679000" cy="10839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8"/>
            <p:cNvSpPr txBox="1"/>
            <p:nvPr/>
          </p:nvSpPr>
          <p:spPr>
            <a:xfrm>
              <a:off x="5732625" y="2570900"/>
              <a:ext cx="24987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2"/>
                  </a:solidFill>
                  <a:latin typeface="Arial"/>
                  <a:ea typeface="Arial"/>
                  <a:cs typeface="Arial"/>
                  <a:sym typeface="Arial"/>
                </a:rPr>
                <a:t>What will you practise tomorrow?</a:t>
              </a:r>
              <a:endParaRPr sz="2000" b="0" i="0" u="none" strike="noStrike" cap="none">
                <a:solidFill>
                  <a:schemeClr val="dk2"/>
                </a:solidFill>
                <a:latin typeface="Arial"/>
                <a:ea typeface="Arial"/>
                <a:cs typeface="Arial"/>
                <a:sym typeface="Arial"/>
              </a:endParaRPr>
            </a:p>
          </p:txBody>
        </p:sp>
      </p:grpSp>
      <p:grpSp>
        <p:nvGrpSpPr>
          <p:cNvPr id="219" name="Google Shape;219;p8"/>
          <p:cNvGrpSpPr/>
          <p:nvPr/>
        </p:nvGrpSpPr>
        <p:grpSpPr>
          <a:xfrm>
            <a:off x="402400" y="4498550"/>
            <a:ext cx="2891100" cy="1108200"/>
            <a:chOff x="5552325" y="2417000"/>
            <a:chExt cx="2891100" cy="1108200"/>
          </a:xfrm>
        </p:grpSpPr>
        <p:sp>
          <p:nvSpPr>
            <p:cNvPr id="220" name="Google Shape;220;p8"/>
            <p:cNvSpPr/>
            <p:nvPr/>
          </p:nvSpPr>
          <p:spPr>
            <a:xfrm>
              <a:off x="5552325" y="2429150"/>
              <a:ext cx="2679000" cy="10839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8"/>
            <p:cNvSpPr txBox="1"/>
            <p:nvPr/>
          </p:nvSpPr>
          <p:spPr>
            <a:xfrm>
              <a:off x="5552325" y="2417000"/>
              <a:ext cx="2891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2"/>
                  </a:solidFill>
                  <a:latin typeface="Arial"/>
                  <a:ea typeface="Arial"/>
                  <a:cs typeface="Arial"/>
                  <a:sym typeface="Arial"/>
                </a:rPr>
                <a:t>Is there anything else you enjoy doing inside/outside?</a:t>
              </a:r>
              <a:endParaRPr sz="2000" b="0" i="0" u="none" strike="noStrike" cap="none">
                <a:solidFill>
                  <a:schemeClr val="dk2"/>
                </a:solidFill>
                <a:latin typeface="Arial"/>
                <a:ea typeface="Arial"/>
                <a:cs typeface="Arial"/>
                <a:sym typeface="Arial"/>
              </a:endParaRPr>
            </a:p>
          </p:txBody>
        </p:sp>
      </p:grpSp>
      <p:grpSp>
        <p:nvGrpSpPr>
          <p:cNvPr id="222" name="Google Shape;222;p8"/>
          <p:cNvGrpSpPr/>
          <p:nvPr/>
        </p:nvGrpSpPr>
        <p:grpSpPr>
          <a:xfrm>
            <a:off x="6992500" y="4260825"/>
            <a:ext cx="2679000" cy="1083900"/>
            <a:chOff x="5552325" y="2429150"/>
            <a:chExt cx="2679000" cy="1083900"/>
          </a:xfrm>
        </p:grpSpPr>
        <p:sp>
          <p:nvSpPr>
            <p:cNvPr id="223" name="Google Shape;223;p8"/>
            <p:cNvSpPr/>
            <p:nvPr/>
          </p:nvSpPr>
          <p:spPr>
            <a:xfrm>
              <a:off x="5552325" y="2429150"/>
              <a:ext cx="2679000" cy="10839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8"/>
            <p:cNvSpPr txBox="1"/>
            <p:nvPr/>
          </p:nvSpPr>
          <p:spPr>
            <a:xfrm>
              <a:off x="5732625" y="2570900"/>
              <a:ext cx="24987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2"/>
                  </a:solidFill>
                  <a:latin typeface="Arial"/>
                  <a:ea typeface="Arial"/>
                  <a:cs typeface="Arial"/>
                  <a:sym typeface="Arial"/>
                </a:rPr>
                <a:t>Who do you enjoy learning with?</a:t>
              </a:r>
              <a:endParaRPr sz="2000" b="0" i="0" u="none" strike="noStrike" cap="none">
                <a:solidFill>
                  <a:schemeClr val="dk2"/>
                </a:solidFill>
                <a:latin typeface="Arial"/>
                <a:ea typeface="Arial"/>
                <a:cs typeface="Arial"/>
                <a:sym typeface="Arial"/>
              </a:endParaRPr>
            </a:p>
          </p:txBody>
        </p:sp>
      </p:grpSp>
      <p:grpSp>
        <p:nvGrpSpPr>
          <p:cNvPr id="225" name="Google Shape;225;p8"/>
          <p:cNvGrpSpPr/>
          <p:nvPr/>
        </p:nvGrpSpPr>
        <p:grpSpPr>
          <a:xfrm>
            <a:off x="485675" y="2764050"/>
            <a:ext cx="2679000" cy="1108200"/>
            <a:chOff x="5552325" y="2417000"/>
            <a:chExt cx="2679000" cy="1108200"/>
          </a:xfrm>
        </p:grpSpPr>
        <p:sp>
          <p:nvSpPr>
            <p:cNvPr id="226" name="Google Shape;226;p8"/>
            <p:cNvSpPr/>
            <p:nvPr/>
          </p:nvSpPr>
          <p:spPr>
            <a:xfrm>
              <a:off x="5552325" y="2429150"/>
              <a:ext cx="2679000" cy="10839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8"/>
            <p:cNvSpPr txBox="1"/>
            <p:nvPr/>
          </p:nvSpPr>
          <p:spPr>
            <a:xfrm>
              <a:off x="5732625" y="2417000"/>
              <a:ext cx="24987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2"/>
                  </a:solidFill>
                  <a:latin typeface="Arial"/>
                  <a:ea typeface="Arial"/>
                  <a:cs typeface="Arial"/>
                  <a:sym typeface="Arial"/>
                </a:rPr>
                <a:t>Tell me about what you were learning here</a:t>
              </a:r>
              <a:endParaRPr sz="2000" b="0" i="0" u="none" strike="noStrike" cap="none">
                <a:solidFill>
                  <a:schemeClr val="dk2"/>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p:nvPr/>
        </p:nvSpPr>
        <p:spPr>
          <a:xfrm>
            <a:off x="261152" y="205108"/>
            <a:ext cx="6323678" cy="680490"/>
          </a:xfrm>
          <a:prstGeom prst="rect">
            <a:avLst/>
          </a:prstGeom>
          <a:no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2395B"/>
                </a:solidFill>
                <a:latin typeface="Arial"/>
                <a:ea typeface="Arial"/>
                <a:cs typeface="Arial"/>
                <a:sym typeface="Arial"/>
              </a:rPr>
              <a:t>How can I communicate with the teacher?</a:t>
            </a:r>
            <a:endParaRPr sz="3600" b="0" i="0" u="none" strike="noStrike" cap="none">
              <a:solidFill>
                <a:srgbClr val="000000"/>
              </a:solidFill>
              <a:latin typeface="Arial"/>
              <a:ea typeface="Arial"/>
              <a:cs typeface="Arial"/>
              <a:sym typeface="Arial"/>
            </a:endParaRPr>
          </a:p>
        </p:txBody>
      </p:sp>
      <p:sp>
        <p:nvSpPr>
          <p:cNvPr id="199" name="Google Shape;199;p7"/>
          <p:cNvSpPr txBox="1"/>
          <p:nvPr/>
        </p:nvSpPr>
        <p:spPr>
          <a:xfrm>
            <a:off x="166777" y="864155"/>
            <a:ext cx="93258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2"/>
                </a:solidFill>
                <a:latin typeface="Arial"/>
                <a:ea typeface="Arial"/>
                <a:cs typeface="Arial"/>
                <a:sym typeface="Arial"/>
              </a:rPr>
              <a:t>As parents, you are the experts about your child and we value your reflections and feedback from home.  </a:t>
            </a: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2"/>
                </a:solidFill>
                <a:latin typeface="Arial"/>
                <a:ea typeface="Arial"/>
                <a:cs typeface="Arial"/>
                <a:sym typeface="Arial"/>
              </a:rPr>
              <a:t>We encourage you to engage in two-way conversation with us in response to home learning, pupil reports or evidence shared.</a:t>
            </a:r>
            <a:endParaRPr sz="1400" b="0" i="0" u="none" strike="noStrike" cap="none">
              <a:solidFill>
                <a:schemeClr val="dk2"/>
              </a:solidFill>
              <a:latin typeface="Arial"/>
              <a:ea typeface="Arial"/>
              <a:cs typeface="Arial"/>
              <a:sym typeface="Arial"/>
            </a:endParaRPr>
          </a:p>
        </p:txBody>
      </p:sp>
      <p:sp>
        <p:nvSpPr>
          <p:cNvPr id="200" name="Google Shape;200;p7"/>
          <p:cNvSpPr txBox="1"/>
          <p:nvPr/>
        </p:nvSpPr>
        <p:spPr>
          <a:xfrm>
            <a:off x="398859" y="4459350"/>
            <a:ext cx="89559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2"/>
                </a:solidFill>
                <a:latin typeface="Arial"/>
                <a:ea typeface="Arial"/>
                <a:cs typeface="Arial"/>
                <a:sym typeface="Arial"/>
              </a:rPr>
              <a:t>Do we need to respond to every portfolio evidence, report or homework?</a:t>
            </a: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There is no expectation for parents to respond to every piece of information shared.  Two-way communication exists to enable parents to respond to what they have viewed, ask questions or share details of development at home. </a:t>
            </a:r>
            <a:r>
              <a:rPr lang="en-US" sz="1400" b="1" i="0" u="none" strike="noStrike" cap="none">
                <a:solidFill>
                  <a:schemeClr val="dk2"/>
                </a:solidFill>
                <a:latin typeface="Arial"/>
                <a:ea typeface="Arial"/>
                <a:cs typeface="Arial"/>
                <a:sym typeface="Arial"/>
              </a:rPr>
              <a:t>   </a:t>
            </a:r>
            <a:endParaRPr sz="1400" b="1" i="0" u="none" strike="noStrike" cap="none">
              <a:solidFill>
                <a:schemeClr val="dk2"/>
              </a:solidFill>
              <a:latin typeface="Arial"/>
              <a:ea typeface="Arial"/>
              <a:cs typeface="Arial"/>
              <a:sym typeface="Arial"/>
            </a:endParaRPr>
          </a:p>
        </p:txBody>
      </p:sp>
      <p:pic>
        <p:nvPicPr>
          <p:cNvPr id="201" name="Google Shape;201;p7"/>
          <p:cNvPicPr preferRelativeResize="0"/>
          <p:nvPr/>
        </p:nvPicPr>
        <p:blipFill rotWithShape="1">
          <a:blip r:embed="rId3">
            <a:alphaModFix/>
          </a:blip>
          <a:srcRect/>
          <a:stretch/>
        </p:blipFill>
        <p:spPr>
          <a:xfrm>
            <a:off x="527175" y="1866275"/>
            <a:ext cx="4039316" cy="2508788"/>
          </a:xfrm>
          <a:prstGeom prst="rect">
            <a:avLst/>
          </a:prstGeom>
          <a:noFill/>
          <a:ln>
            <a:noFill/>
          </a:ln>
        </p:spPr>
      </p:pic>
      <p:pic>
        <p:nvPicPr>
          <p:cNvPr id="202" name="Google Shape;202;p7"/>
          <p:cNvPicPr preferRelativeResize="0"/>
          <p:nvPr/>
        </p:nvPicPr>
        <p:blipFill rotWithShape="1">
          <a:blip r:embed="rId4">
            <a:alphaModFix/>
          </a:blip>
          <a:srcRect/>
          <a:stretch/>
        </p:blipFill>
        <p:spPr>
          <a:xfrm>
            <a:off x="4760516" y="1938244"/>
            <a:ext cx="4882309" cy="23648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p:nvPr/>
        </p:nvSpPr>
        <p:spPr>
          <a:xfrm>
            <a:off x="100124" y="235423"/>
            <a:ext cx="8629807" cy="680490"/>
          </a:xfrm>
          <a:prstGeom prst="rect">
            <a:avLst/>
          </a:prstGeom>
          <a:no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None/>
            </a:pPr>
            <a:r>
              <a:rPr lang="en-US" sz="2400" b="1" i="0" u="none" strike="noStrike" cap="none">
                <a:solidFill>
                  <a:srgbClr val="12395B"/>
                </a:solidFill>
                <a:latin typeface="Arial"/>
                <a:ea typeface="Arial"/>
                <a:cs typeface="Arial"/>
                <a:sym typeface="Arial"/>
              </a:rPr>
              <a:t>How can we communicate our observations from home?</a:t>
            </a:r>
            <a:endParaRPr sz="3600" b="0" i="0" u="none" strike="noStrike" cap="none">
              <a:solidFill>
                <a:srgbClr val="000000"/>
              </a:solidFill>
              <a:latin typeface="Arial"/>
              <a:ea typeface="Arial"/>
              <a:cs typeface="Arial"/>
              <a:sym typeface="Arial"/>
            </a:endParaRPr>
          </a:p>
        </p:txBody>
      </p:sp>
      <p:sp>
        <p:nvSpPr>
          <p:cNvPr id="199" name="Google Shape;199;p10"/>
          <p:cNvSpPr txBox="1"/>
          <p:nvPr/>
        </p:nvSpPr>
        <p:spPr>
          <a:xfrm>
            <a:off x="186648" y="1361299"/>
            <a:ext cx="3942600" cy="384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12395B"/>
                </a:solidFill>
                <a:latin typeface="Arial"/>
                <a:ea typeface="Arial"/>
                <a:cs typeface="Arial"/>
                <a:sym typeface="Arial"/>
              </a:rPr>
              <a:t>Useful details to include in your observations:</a:t>
            </a:r>
            <a:endParaRPr/>
          </a:p>
          <a:p>
            <a:pPr marL="0" marR="0" lvl="0" indent="0" algn="l" rtl="0">
              <a:lnSpc>
                <a:spcPct val="100000"/>
              </a:lnSpc>
              <a:spcBef>
                <a:spcPts val="0"/>
              </a:spcBef>
              <a:spcAft>
                <a:spcPts val="0"/>
              </a:spcAft>
              <a:buNone/>
            </a:pPr>
            <a:endParaRPr sz="1400" b="1" i="0" u="none" strike="noStrike" cap="none">
              <a:solidFill>
                <a:srgbClr val="12395B"/>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Char char="•"/>
            </a:pPr>
            <a:r>
              <a:rPr lang="en-US" sz="1400" i="0" u="none" strike="noStrike" cap="none">
                <a:solidFill>
                  <a:srgbClr val="12395B"/>
                </a:solidFill>
              </a:rPr>
              <a:t>What was your child doing in the picture/video/audio file?</a:t>
            </a:r>
            <a:br>
              <a:rPr lang="en-US" sz="1400" i="0" u="none" strike="noStrike" cap="none">
                <a:solidFill>
                  <a:srgbClr val="12395B"/>
                </a:solidFill>
              </a:rPr>
            </a:br>
            <a:endParaRPr sz="1400" i="0" u="none" strike="noStrike" cap="none">
              <a:solidFill>
                <a:srgbClr val="12395B"/>
              </a:solidFill>
            </a:endParaRPr>
          </a:p>
          <a:p>
            <a:pPr marL="285750" marR="0" lvl="0" indent="-285750" algn="l" rtl="0">
              <a:lnSpc>
                <a:spcPct val="100000"/>
              </a:lnSpc>
              <a:spcBef>
                <a:spcPts val="0"/>
              </a:spcBef>
              <a:spcAft>
                <a:spcPts val="0"/>
              </a:spcAft>
              <a:buClr>
                <a:schemeClr val="dk1"/>
              </a:buClr>
              <a:buSzPts val="1800"/>
              <a:buChar char="•"/>
            </a:pPr>
            <a:r>
              <a:rPr lang="en-US" sz="1400" i="0" u="none" strike="noStrike" cap="none">
                <a:solidFill>
                  <a:srgbClr val="12395B"/>
                </a:solidFill>
              </a:rPr>
              <a:t>Who were they doing the activity with?</a:t>
            </a:r>
            <a:endParaRPr/>
          </a:p>
          <a:p>
            <a:pPr marL="285750" marR="0" lvl="0" indent="-171450" algn="l" rtl="0">
              <a:lnSpc>
                <a:spcPct val="100000"/>
              </a:lnSpc>
              <a:spcBef>
                <a:spcPts val="0"/>
              </a:spcBef>
              <a:spcAft>
                <a:spcPts val="0"/>
              </a:spcAft>
              <a:buClr>
                <a:schemeClr val="dk1"/>
              </a:buClr>
              <a:buSzPts val="1800"/>
              <a:buFont typeface="Arial"/>
              <a:buNone/>
            </a:pPr>
            <a:endParaRPr sz="1400" i="0" u="none" strike="noStrike" cap="none">
              <a:solidFill>
                <a:srgbClr val="12395B"/>
              </a:solidFill>
            </a:endParaRPr>
          </a:p>
          <a:p>
            <a:pPr marL="285750" marR="0" lvl="0" indent="-285750" algn="l" rtl="0">
              <a:lnSpc>
                <a:spcPct val="100000"/>
              </a:lnSpc>
              <a:spcBef>
                <a:spcPts val="0"/>
              </a:spcBef>
              <a:spcAft>
                <a:spcPts val="0"/>
              </a:spcAft>
              <a:buClr>
                <a:schemeClr val="dk1"/>
              </a:buClr>
              <a:buSzPts val="1800"/>
              <a:buChar char="•"/>
            </a:pPr>
            <a:r>
              <a:rPr lang="en-US" sz="1400" i="0" u="none" strike="noStrike" cap="none">
                <a:solidFill>
                  <a:srgbClr val="12395B"/>
                </a:solidFill>
              </a:rPr>
              <a:t>Where is the observation taking place (seaside, garden, party etc.)</a:t>
            </a:r>
            <a:br>
              <a:rPr lang="en-US" sz="1400" i="0" u="none" strike="noStrike" cap="none">
                <a:solidFill>
                  <a:srgbClr val="12395B"/>
                </a:solidFill>
              </a:rPr>
            </a:br>
            <a:endParaRPr sz="1400" i="0" u="none" strike="noStrike" cap="none">
              <a:solidFill>
                <a:srgbClr val="12395B"/>
              </a:solidFill>
            </a:endParaRPr>
          </a:p>
          <a:p>
            <a:pPr marL="285750" marR="0" lvl="0" indent="-285750" algn="l" rtl="0">
              <a:lnSpc>
                <a:spcPct val="100000"/>
              </a:lnSpc>
              <a:spcBef>
                <a:spcPts val="0"/>
              </a:spcBef>
              <a:spcAft>
                <a:spcPts val="0"/>
              </a:spcAft>
              <a:buClr>
                <a:schemeClr val="dk1"/>
              </a:buClr>
              <a:buSzPts val="1800"/>
              <a:buChar char="•"/>
            </a:pPr>
            <a:r>
              <a:rPr lang="en-US" sz="1400" i="0" u="none" strike="noStrike" cap="none">
                <a:solidFill>
                  <a:srgbClr val="12395B"/>
                </a:solidFill>
              </a:rPr>
              <a:t>How did it make them feel?</a:t>
            </a:r>
            <a:br>
              <a:rPr lang="en-US" sz="1400" i="0" u="none" strike="noStrike" cap="none">
                <a:solidFill>
                  <a:srgbClr val="12395B"/>
                </a:solidFill>
              </a:rPr>
            </a:br>
            <a:endParaRPr sz="1400" i="0" u="none" strike="noStrike" cap="none">
              <a:solidFill>
                <a:srgbClr val="12395B"/>
              </a:solidFill>
            </a:endParaRPr>
          </a:p>
          <a:p>
            <a:pPr marL="285750" marR="0" lvl="0" indent="-285750" algn="l" rtl="0">
              <a:lnSpc>
                <a:spcPct val="100000"/>
              </a:lnSpc>
              <a:spcBef>
                <a:spcPts val="0"/>
              </a:spcBef>
              <a:spcAft>
                <a:spcPts val="0"/>
              </a:spcAft>
              <a:buClr>
                <a:schemeClr val="dk1"/>
              </a:buClr>
              <a:buSzPts val="1800"/>
              <a:buFont typeface="Arial"/>
              <a:buChar char="•"/>
            </a:pPr>
            <a:r>
              <a:rPr lang="en-US" sz="1400" i="0" u="none" strike="noStrike" cap="none">
                <a:solidFill>
                  <a:srgbClr val="12395B"/>
                </a:solidFill>
              </a:rPr>
              <a:t>Is this a new development or something they have shown you a number of times?</a:t>
            </a:r>
            <a:r>
              <a:rPr lang="en-US" sz="1400" b="1" i="0" u="none" strike="noStrike" cap="none">
                <a:solidFill>
                  <a:srgbClr val="12395B"/>
                </a:solidFill>
                <a:latin typeface="Arial"/>
                <a:ea typeface="Arial"/>
                <a:cs typeface="Arial"/>
                <a:sym typeface="Arial"/>
              </a:rPr>
              <a:t/>
            </a:r>
            <a:br>
              <a:rPr lang="en-US" sz="1400" b="1" i="0" u="none" strike="noStrike" cap="none">
                <a:solidFill>
                  <a:srgbClr val="12395B"/>
                </a:solidFill>
                <a:latin typeface="Arial"/>
                <a:ea typeface="Arial"/>
                <a:cs typeface="Arial"/>
                <a:sym typeface="Arial"/>
              </a:rPr>
            </a:br>
            <a:endParaRPr sz="1400" b="1" i="0" u="none" strike="noStrike" cap="none">
              <a:solidFill>
                <a:srgbClr val="12395B"/>
              </a:solidFill>
              <a:latin typeface="Arial"/>
              <a:ea typeface="Arial"/>
              <a:cs typeface="Arial"/>
              <a:sym typeface="Arial"/>
            </a:endParaRPr>
          </a:p>
        </p:txBody>
      </p:sp>
      <p:pic>
        <p:nvPicPr>
          <p:cNvPr id="200" name="Google Shape;200;p10"/>
          <p:cNvPicPr preferRelativeResize="0"/>
          <p:nvPr/>
        </p:nvPicPr>
        <p:blipFill>
          <a:blip r:embed="rId3">
            <a:alphaModFix/>
          </a:blip>
          <a:stretch>
            <a:fillRect/>
          </a:stretch>
        </p:blipFill>
        <p:spPr>
          <a:xfrm>
            <a:off x="4198373" y="1887288"/>
            <a:ext cx="5319552" cy="2215614"/>
          </a:xfrm>
          <a:prstGeom prst="rect">
            <a:avLst/>
          </a:prstGeom>
          <a:noFill/>
          <a:ln>
            <a:noFill/>
          </a:ln>
        </p:spPr>
      </p:pic>
    </p:spTree>
    <p:extLst>
      <p:ext uri="{BB962C8B-B14F-4D97-AF65-F5344CB8AC3E}">
        <p14:creationId xmlns:p14="http://schemas.microsoft.com/office/powerpoint/2010/main" val="4176918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txBox="1"/>
          <p:nvPr/>
        </p:nvSpPr>
        <p:spPr>
          <a:xfrm>
            <a:off x="134630" y="315936"/>
            <a:ext cx="8629807" cy="680490"/>
          </a:xfrm>
          <a:prstGeom prst="rect">
            <a:avLst/>
          </a:prstGeom>
          <a:no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None/>
            </a:pPr>
            <a:r>
              <a:rPr lang="en-US" sz="2400" b="1" i="0" u="none" strike="noStrike" cap="none">
                <a:solidFill>
                  <a:srgbClr val="12395B"/>
                </a:solidFill>
                <a:latin typeface="Arial"/>
                <a:ea typeface="Arial"/>
                <a:cs typeface="Arial"/>
                <a:sym typeface="Arial"/>
              </a:rPr>
              <a:t>How is GDPR and Safeguarding managed using an online system?</a:t>
            </a:r>
            <a:endParaRPr sz="3600" b="0" i="0" u="none" strike="noStrike" cap="none">
              <a:solidFill>
                <a:srgbClr val="000000"/>
              </a:solidFill>
              <a:latin typeface="Arial"/>
              <a:ea typeface="Arial"/>
              <a:cs typeface="Arial"/>
              <a:sym typeface="Arial"/>
            </a:endParaRPr>
          </a:p>
        </p:txBody>
      </p:sp>
      <p:sp>
        <p:nvSpPr>
          <p:cNvPr id="206" name="Google Shape;206;p11"/>
          <p:cNvSpPr txBox="1"/>
          <p:nvPr/>
        </p:nvSpPr>
        <p:spPr>
          <a:xfrm>
            <a:off x="824999" y="1568325"/>
            <a:ext cx="8629800" cy="4540800"/>
          </a:xfrm>
          <a:prstGeom prst="rect">
            <a:avLst/>
          </a:prstGeom>
          <a:noFill/>
          <a:ln>
            <a:noFill/>
          </a:ln>
        </p:spPr>
        <p:txBody>
          <a:bodyPr spcFirstLastPara="1" wrap="square" lIns="91425" tIns="45700" rIns="91425" bIns="45700" anchor="t" anchorCtr="0">
            <a:spAutoFit/>
          </a:bodyPr>
          <a:lstStyle/>
          <a:p>
            <a:pPr marL="285750" marR="0" lvl="0" indent="-304800" algn="l" rtl="0">
              <a:lnSpc>
                <a:spcPct val="100000"/>
              </a:lnSpc>
              <a:spcBef>
                <a:spcPts val="0"/>
              </a:spcBef>
              <a:spcAft>
                <a:spcPts val="0"/>
              </a:spcAft>
              <a:buClr>
                <a:schemeClr val="dk1"/>
              </a:buClr>
              <a:buSzPts val="2100"/>
              <a:buFont typeface="Arial"/>
              <a:buChar char="•"/>
            </a:pPr>
            <a:r>
              <a:rPr lang="en-US" sz="1700" b="1" i="0" u="none" strike="noStrike" cap="none">
                <a:solidFill>
                  <a:srgbClr val="12395B"/>
                </a:solidFill>
                <a:latin typeface="Arial"/>
                <a:ea typeface="Arial"/>
                <a:cs typeface="Arial"/>
                <a:sym typeface="Arial"/>
              </a:rPr>
              <a:t>Observations containing images/video files/audio will only be shared with adults registered to a child</a:t>
            </a:r>
            <a:endParaRPr sz="1700"/>
          </a:p>
          <a:p>
            <a:pPr marL="285750" marR="0" lvl="0" indent="-171450" algn="l" rtl="0">
              <a:lnSpc>
                <a:spcPct val="100000"/>
              </a:lnSpc>
              <a:spcBef>
                <a:spcPts val="0"/>
              </a:spcBef>
              <a:spcAft>
                <a:spcPts val="0"/>
              </a:spcAft>
              <a:buClr>
                <a:schemeClr val="dk1"/>
              </a:buClr>
              <a:buSzPts val="1800"/>
              <a:buFont typeface="Arial"/>
              <a:buNone/>
            </a:pPr>
            <a:endParaRPr sz="1700" b="1" i="0" u="none" strike="noStrike" cap="none">
              <a:solidFill>
                <a:srgbClr val="12395B"/>
              </a:solidFill>
              <a:latin typeface="Arial"/>
              <a:ea typeface="Arial"/>
              <a:cs typeface="Arial"/>
              <a:sym typeface="Arial"/>
            </a:endParaRPr>
          </a:p>
          <a:p>
            <a:pPr marL="285750" marR="0" lvl="0" indent="-304800" algn="l" rtl="0">
              <a:lnSpc>
                <a:spcPct val="100000"/>
              </a:lnSpc>
              <a:spcBef>
                <a:spcPts val="0"/>
              </a:spcBef>
              <a:spcAft>
                <a:spcPts val="0"/>
              </a:spcAft>
              <a:buClr>
                <a:schemeClr val="dk1"/>
              </a:buClr>
              <a:buSzPts val="2100"/>
              <a:buFont typeface="Arial"/>
              <a:buChar char="•"/>
            </a:pPr>
            <a:r>
              <a:rPr lang="en-US" sz="1700" b="1" i="0" u="none" strike="noStrike" cap="none">
                <a:solidFill>
                  <a:srgbClr val="12395B"/>
                </a:solidFill>
                <a:latin typeface="Arial"/>
                <a:ea typeface="Arial"/>
                <a:cs typeface="Arial"/>
                <a:sym typeface="Arial"/>
              </a:rPr>
              <a:t>Any safeguarding procedures around consent of photography/video in place in our school will apply to our use of Ladders at Home</a:t>
            </a:r>
            <a:endParaRPr sz="1700" b="1">
              <a:solidFill>
                <a:srgbClr val="12395B"/>
              </a:solidFill>
            </a:endParaRPr>
          </a:p>
          <a:p>
            <a:pPr marL="457200" marR="0" lvl="0" indent="0" algn="l" rtl="0">
              <a:lnSpc>
                <a:spcPct val="100000"/>
              </a:lnSpc>
              <a:spcBef>
                <a:spcPts val="0"/>
              </a:spcBef>
              <a:spcAft>
                <a:spcPts val="0"/>
              </a:spcAft>
              <a:buNone/>
            </a:pPr>
            <a:endParaRPr sz="1700" b="1">
              <a:solidFill>
                <a:srgbClr val="12395B"/>
              </a:solidFill>
            </a:endParaRPr>
          </a:p>
          <a:p>
            <a:pPr marL="285750" marR="0" lvl="0" indent="-304800" algn="l" rtl="0">
              <a:lnSpc>
                <a:spcPct val="100000"/>
              </a:lnSpc>
              <a:spcBef>
                <a:spcPts val="0"/>
              </a:spcBef>
              <a:spcAft>
                <a:spcPts val="0"/>
              </a:spcAft>
              <a:buClr>
                <a:schemeClr val="dk1"/>
              </a:buClr>
              <a:buSzPts val="2100"/>
              <a:buFont typeface="Arial"/>
              <a:buChar char="•"/>
            </a:pPr>
            <a:r>
              <a:rPr lang="en-US" sz="1700" b="1">
                <a:solidFill>
                  <a:srgbClr val="12395B"/>
                </a:solidFill>
              </a:rPr>
              <a:t>School only invites adults with the email addresses provided by the parent to create an account</a:t>
            </a:r>
            <a:endParaRPr sz="1700" b="1">
              <a:solidFill>
                <a:srgbClr val="12395B"/>
              </a:solidFill>
            </a:endParaRPr>
          </a:p>
          <a:p>
            <a:pPr marL="0" marR="0" lvl="0" indent="0" algn="l" rtl="0">
              <a:lnSpc>
                <a:spcPct val="100000"/>
              </a:lnSpc>
              <a:spcBef>
                <a:spcPts val="0"/>
              </a:spcBef>
              <a:spcAft>
                <a:spcPts val="0"/>
              </a:spcAft>
              <a:buNone/>
            </a:pPr>
            <a:endParaRPr sz="1700" b="1">
              <a:solidFill>
                <a:srgbClr val="12395B"/>
              </a:solidFill>
            </a:endParaRPr>
          </a:p>
          <a:p>
            <a:pPr marL="0" marR="0" lvl="0" indent="0" algn="l" rtl="0">
              <a:lnSpc>
                <a:spcPct val="100000"/>
              </a:lnSpc>
              <a:spcBef>
                <a:spcPts val="0"/>
              </a:spcBef>
              <a:spcAft>
                <a:spcPts val="0"/>
              </a:spcAft>
              <a:buNone/>
            </a:pPr>
            <a:endParaRPr sz="1700" b="1">
              <a:solidFill>
                <a:srgbClr val="12395B"/>
              </a:solidFill>
            </a:endParaRPr>
          </a:p>
          <a:p>
            <a:pPr marL="0" marR="0" lvl="0" indent="0" algn="l" rtl="0">
              <a:lnSpc>
                <a:spcPct val="100000"/>
              </a:lnSpc>
              <a:spcBef>
                <a:spcPts val="0"/>
              </a:spcBef>
              <a:spcAft>
                <a:spcPts val="0"/>
              </a:spcAft>
              <a:buNone/>
            </a:pPr>
            <a:endParaRPr sz="1700" b="1">
              <a:solidFill>
                <a:srgbClr val="12395B"/>
              </a:solidFill>
            </a:endParaRPr>
          </a:p>
          <a:p>
            <a:pPr marL="0" marR="0" lvl="0" indent="0" algn="l" rtl="0">
              <a:lnSpc>
                <a:spcPct val="100000"/>
              </a:lnSpc>
              <a:spcBef>
                <a:spcPts val="0"/>
              </a:spcBef>
              <a:spcAft>
                <a:spcPts val="0"/>
              </a:spcAft>
              <a:buNone/>
            </a:pPr>
            <a:endParaRPr sz="1700" b="1">
              <a:solidFill>
                <a:srgbClr val="12395B"/>
              </a:solidFill>
            </a:endParaRPr>
          </a:p>
          <a:p>
            <a:pPr marL="0" marR="0" lvl="0" indent="0" algn="l" rtl="0">
              <a:lnSpc>
                <a:spcPct val="100000"/>
              </a:lnSpc>
              <a:spcBef>
                <a:spcPts val="0"/>
              </a:spcBef>
              <a:spcAft>
                <a:spcPts val="0"/>
              </a:spcAft>
              <a:buNone/>
            </a:pPr>
            <a:endParaRPr sz="1700" b="1">
              <a:solidFill>
                <a:srgbClr val="12395B"/>
              </a:solidFill>
            </a:endParaRPr>
          </a:p>
          <a:p>
            <a:pPr marL="285750" marR="0" lvl="0" indent="-171450" algn="l" rtl="0">
              <a:lnSpc>
                <a:spcPct val="100000"/>
              </a:lnSpc>
              <a:spcBef>
                <a:spcPts val="0"/>
              </a:spcBef>
              <a:spcAft>
                <a:spcPts val="0"/>
              </a:spcAft>
              <a:buClr>
                <a:schemeClr val="dk1"/>
              </a:buClr>
              <a:buSzPts val="1800"/>
              <a:buFont typeface="Arial"/>
              <a:buNone/>
            </a:pPr>
            <a:endParaRPr sz="1400" b="1" i="0" u="none" strike="noStrike" cap="none">
              <a:solidFill>
                <a:srgbClr val="12395B"/>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12395B"/>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12395B"/>
                </a:solidFill>
                <a:latin typeface="Arial"/>
                <a:ea typeface="Arial"/>
                <a:cs typeface="Arial"/>
                <a:sym typeface="Arial"/>
              </a:rPr>
              <a:t/>
            </a:r>
            <a:br>
              <a:rPr lang="en-US" sz="1400" b="1" i="0" u="none" strike="noStrike" cap="none">
                <a:solidFill>
                  <a:srgbClr val="12395B"/>
                </a:solidFill>
                <a:latin typeface="Arial"/>
                <a:ea typeface="Arial"/>
                <a:cs typeface="Arial"/>
                <a:sym typeface="Arial"/>
              </a:rPr>
            </a:br>
            <a:endParaRPr sz="1400" b="1" i="0" u="none" strike="noStrike" cap="none">
              <a:solidFill>
                <a:srgbClr val="12395B"/>
              </a:solidFill>
              <a:latin typeface="Arial"/>
              <a:ea typeface="Arial"/>
              <a:cs typeface="Arial"/>
              <a:sym typeface="Arial"/>
            </a:endParaRPr>
          </a:p>
        </p:txBody>
      </p:sp>
    </p:spTree>
    <p:extLst>
      <p:ext uri="{BB962C8B-B14F-4D97-AF65-F5344CB8AC3E}">
        <p14:creationId xmlns:p14="http://schemas.microsoft.com/office/powerpoint/2010/main" val="1253979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p:nvPr/>
        </p:nvSpPr>
        <p:spPr>
          <a:xfrm>
            <a:off x="999425" y="3373050"/>
            <a:ext cx="3969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7" name="Google Shape;247;p15"/>
          <p:cNvSpPr txBox="1"/>
          <p:nvPr/>
        </p:nvSpPr>
        <p:spPr>
          <a:xfrm>
            <a:off x="3386925" y="754275"/>
            <a:ext cx="2790000" cy="3570900"/>
          </a:xfrm>
          <a:prstGeom prst="rect">
            <a:avLst/>
          </a:prstGeom>
          <a:noFill/>
          <a:ln w="9525" cap="flat" cmpd="sng">
            <a:solidFill>
              <a:srgbClr val="1266AC"/>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2400" b="1" i="0" u="none" strike="noStrike" cap="none">
                <a:solidFill>
                  <a:srgbClr val="12395B"/>
                </a:solidFill>
                <a:latin typeface="Arial"/>
                <a:ea typeface="Arial"/>
                <a:cs typeface="Arial"/>
                <a:sym typeface="Arial"/>
              </a:rPr>
              <a:t>Improved transition</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One consistent communication tool from EYFS to end of Primary.</a:t>
            </a: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Uninterrupted communication as your child moves between year groups for maximum progress in learning.</a:t>
            </a: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400" b="1" i="0" u="none" strike="noStrike" cap="none">
              <a:solidFill>
                <a:srgbClr val="000000"/>
              </a:solidFill>
              <a:latin typeface="Calibri"/>
              <a:ea typeface="Calibri"/>
              <a:cs typeface="Calibri"/>
              <a:sym typeface="Calibri"/>
            </a:endParaRPr>
          </a:p>
        </p:txBody>
      </p:sp>
      <p:sp>
        <p:nvSpPr>
          <p:cNvPr id="248" name="Google Shape;248;p15"/>
          <p:cNvSpPr txBox="1"/>
          <p:nvPr/>
        </p:nvSpPr>
        <p:spPr>
          <a:xfrm>
            <a:off x="222700" y="1156650"/>
            <a:ext cx="2790000" cy="2616600"/>
          </a:xfrm>
          <a:prstGeom prst="rect">
            <a:avLst/>
          </a:prstGeom>
          <a:noFill/>
          <a:ln w="9525" cap="flat" cmpd="sng">
            <a:solidFill>
              <a:srgbClr val="1266AC"/>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2395B"/>
                </a:solidFill>
                <a:latin typeface="Arial"/>
                <a:ea typeface="Arial"/>
                <a:cs typeface="Arial"/>
                <a:sym typeface="Arial"/>
              </a:rPr>
              <a:t>Accelerated Progress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All of the information about exactly </a:t>
            </a:r>
            <a:r>
              <a:rPr lang="en-US" sz="1600" b="1" i="0" u="sng" strike="noStrike" cap="none">
                <a:solidFill>
                  <a:schemeClr val="dk2"/>
                </a:solidFill>
                <a:latin typeface="Arial"/>
                <a:ea typeface="Arial"/>
                <a:cs typeface="Arial"/>
                <a:sym typeface="Arial"/>
              </a:rPr>
              <a:t>what</a:t>
            </a:r>
            <a:r>
              <a:rPr lang="en-US" sz="1600" b="1" i="0" u="none" strike="noStrike" cap="none">
                <a:solidFill>
                  <a:schemeClr val="dk2"/>
                </a:solidFill>
                <a:latin typeface="Arial"/>
                <a:ea typeface="Arial"/>
                <a:cs typeface="Arial"/>
                <a:sym typeface="Arial"/>
              </a:rPr>
              <a:t> your child is learning and </a:t>
            </a:r>
            <a:r>
              <a:rPr lang="en-US" sz="1600" b="1" i="0" u="sng" strike="noStrike" cap="none">
                <a:solidFill>
                  <a:schemeClr val="dk2"/>
                </a:solidFill>
                <a:latin typeface="Arial"/>
                <a:ea typeface="Arial"/>
                <a:cs typeface="Arial"/>
                <a:sym typeface="Arial"/>
              </a:rPr>
              <a:t>how</a:t>
            </a:r>
            <a:r>
              <a:rPr lang="en-US" sz="1600" b="1" i="0" u="none" strike="noStrike" cap="none">
                <a:solidFill>
                  <a:schemeClr val="dk2"/>
                </a:solidFill>
                <a:latin typeface="Arial"/>
                <a:ea typeface="Arial"/>
                <a:cs typeface="Arial"/>
                <a:sym typeface="Arial"/>
              </a:rPr>
              <a:t> to help guide learning at home.</a:t>
            </a: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12395B"/>
              </a:solidFill>
              <a:latin typeface="Arial"/>
              <a:ea typeface="Arial"/>
              <a:cs typeface="Arial"/>
              <a:sym typeface="Arial"/>
            </a:endParaRPr>
          </a:p>
        </p:txBody>
      </p:sp>
      <p:sp>
        <p:nvSpPr>
          <p:cNvPr id="249" name="Google Shape;249;p15"/>
          <p:cNvSpPr txBox="1"/>
          <p:nvPr/>
        </p:nvSpPr>
        <p:spPr>
          <a:xfrm>
            <a:off x="6551150" y="1156650"/>
            <a:ext cx="2790000" cy="2616600"/>
          </a:xfrm>
          <a:prstGeom prst="rect">
            <a:avLst/>
          </a:prstGeom>
          <a:noFill/>
          <a:ln w="9525" cap="flat" cmpd="sng">
            <a:solidFill>
              <a:srgbClr val="1266AC"/>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2395B"/>
                </a:solidFill>
                <a:latin typeface="Arial"/>
                <a:ea typeface="Arial"/>
                <a:cs typeface="Arial"/>
                <a:sym typeface="Arial"/>
              </a:rPr>
              <a:t>Access for multiple adults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All adults involved in a child’s learning at home can have their own login to Ladders at Home- from parents to tutors.</a:t>
            </a: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12395B"/>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6"/>
          <p:cNvSpPr txBox="1">
            <a:spLocks noGrp="1"/>
          </p:cNvSpPr>
          <p:nvPr>
            <p:ph type="ctrTitle"/>
          </p:nvPr>
        </p:nvSpPr>
        <p:spPr>
          <a:xfrm>
            <a:off x="244122" y="228656"/>
            <a:ext cx="8428301" cy="680490"/>
          </a:xfrm>
          <a:prstGeom prst="rect">
            <a:avLst/>
          </a:prstGeom>
          <a:noFill/>
          <a:ln>
            <a:noFill/>
          </a:ln>
        </p:spPr>
        <p:txBody>
          <a:bodyPr spcFirstLastPara="1" wrap="square" lIns="72000" tIns="72000" rIns="72000" bIns="72000" anchor="t" anchorCtr="0">
            <a:noAutofit/>
          </a:bodyPr>
          <a:lstStyle/>
          <a:p>
            <a:pPr marL="0" lvl="0" indent="0" algn="ctr" rtl="0">
              <a:lnSpc>
                <a:spcPct val="100000"/>
              </a:lnSpc>
              <a:spcBef>
                <a:spcPts val="0"/>
              </a:spcBef>
              <a:spcAft>
                <a:spcPts val="0"/>
              </a:spcAft>
              <a:buClr>
                <a:schemeClr val="dk1"/>
              </a:buClr>
              <a:buSzPts val="1800"/>
              <a:buNone/>
            </a:pPr>
            <a:r>
              <a:rPr lang="en-US" sz="2400" b="1">
                <a:solidFill>
                  <a:srgbClr val="12395B"/>
                </a:solidFill>
                <a:latin typeface="Arial"/>
                <a:ea typeface="Arial"/>
                <a:cs typeface="Arial"/>
                <a:sym typeface="Arial"/>
              </a:rPr>
              <a:t>What support will we have in using Ladders at Home?</a:t>
            </a:r>
            <a:endParaRPr sz="3600">
              <a:latin typeface="Arial"/>
              <a:ea typeface="Arial"/>
              <a:cs typeface="Arial"/>
              <a:sym typeface="Arial"/>
            </a:endParaRPr>
          </a:p>
        </p:txBody>
      </p:sp>
      <p:sp>
        <p:nvSpPr>
          <p:cNvPr id="256" name="Google Shape;256;p16"/>
          <p:cNvSpPr txBox="1"/>
          <p:nvPr/>
        </p:nvSpPr>
        <p:spPr>
          <a:xfrm>
            <a:off x="563600" y="1090550"/>
            <a:ext cx="8889300" cy="563227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2000"/>
              <a:buFont typeface="Arial"/>
              <a:buChar char="•"/>
            </a:pPr>
            <a:r>
              <a:rPr lang="en-US" sz="2000" dirty="0">
                <a:solidFill>
                  <a:schemeClr val="dk2"/>
                </a:solidFill>
              </a:rPr>
              <a:t>W</a:t>
            </a:r>
            <a:r>
              <a:rPr lang="en-US" sz="2000" b="0" i="0" u="none" strike="noStrike" cap="none" dirty="0">
                <a:solidFill>
                  <a:schemeClr val="dk2"/>
                </a:solidFill>
                <a:latin typeface="Arial"/>
                <a:ea typeface="Arial"/>
                <a:cs typeface="Arial"/>
                <a:sym typeface="Arial"/>
              </a:rPr>
              <a:t>e will send you an invitation via e-mail to set up your login</a:t>
            </a:r>
          </a:p>
          <a:p>
            <a:pPr marR="0" lvl="0" algn="l" rtl="0">
              <a:lnSpc>
                <a:spcPct val="100000"/>
              </a:lnSpc>
              <a:spcBef>
                <a:spcPts val="0"/>
              </a:spcBef>
              <a:spcAft>
                <a:spcPts val="0"/>
              </a:spcAft>
              <a:buClr>
                <a:schemeClr val="dk2"/>
              </a:buClr>
              <a:buSzPts val="2000"/>
            </a:pPr>
            <a:endParaRPr lang="en-US" sz="2000" b="0" i="0" u="none" strike="noStrike" cap="none" dirty="0">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US" sz="2000" b="0" i="0" u="none" strike="noStrike" cap="none" dirty="0">
                <a:solidFill>
                  <a:schemeClr val="dk2"/>
                </a:solidFill>
                <a:latin typeface="Arial"/>
                <a:ea typeface="Arial"/>
                <a:cs typeface="Arial"/>
                <a:sym typeface="Arial"/>
              </a:rPr>
              <a:t>We will put a ‘Parents Guide to Ladders at Home’ which provides step by step instructions to using Ladders at Home on the school website</a:t>
            </a:r>
            <a:endParaRPr sz="1800" b="0" i="0" u="none" strike="noStrike" cap="none" dirty="0">
              <a:solidFill>
                <a:schemeClr val="dk2"/>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2000" b="0" i="0" u="none" strike="noStrike" cap="none" dirty="0">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US" sz="2000" b="0" i="0" u="none" strike="noStrike" cap="none" dirty="0">
                <a:solidFill>
                  <a:schemeClr val="dk2"/>
                </a:solidFill>
                <a:latin typeface="Arial"/>
                <a:ea typeface="Arial"/>
                <a:cs typeface="Arial"/>
                <a:sym typeface="Arial"/>
              </a:rPr>
              <a:t>Ongoing support with any issues or questions you may have can be directed to </a:t>
            </a:r>
            <a:r>
              <a:rPr lang="en-US" sz="2000" b="0" i="0" u="none" strike="noStrike" cap="none" dirty="0">
                <a:solidFill>
                  <a:schemeClr val="bg2">
                    <a:lumMod val="75000"/>
                  </a:schemeClr>
                </a:solidFill>
                <a:latin typeface="Arial"/>
                <a:ea typeface="Arial"/>
                <a:cs typeface="Arial"/>
                <a:sym typeface="Arial"/>
              </a:rPr>
              <a:t>Miss Rees </a:t>
            </a:r>
            <a:r>
              <a:rPr lang="en-US" sz="2000" b="0" i="0" u="none" strike="noStrike" cap="none" dirty="0">
                <a:solidFill>
                  <a:schemeClr val="dk2"/>
                </a:solidFill>
                <a:latin typeface="Arial"/>
                <a:ea typeface="Arial"/>
                <a:cs typeface="Arial"/>
                <a:sym typeface="Arial"/>
              </a:rPr>
              <a:t>by emailing:</a:t>
            </a:r>
            <a:endParaRPr sz="20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2"/>
                </a:solidFill>
                <a:latin typeface="Arial"/>
                <a:ea typeface="Arial"/>
                <a:cs typeface="Arial"/>
                <a:sym typeface="Arial"/>
              </a:rPr>
              <a:t>    </a:t>
            </a:r>
            <a:endParaRPr sz="2000" b="0" i="0" u="none" strike="noStrike" cap="none" dirty="0">
              <a:solidFill>
                <a:schemeClr val="dk2"/>
              </a:solidFill>
              <a:latin typeface="Arial"/>
              <a:ea typeface="Arial"/>
              <a:cs typeface="Arial"/>
              <a:sym typeface="Arial"/>
            </a:endParaRPr>
          </a:p>
          <a:p>
            <a:pPr marL="0" marR="0" lvl="0" indent="457200" algn="l" rtl="0">
              <a:lnSpc>
                <a:spcPct val="100000"/>
              </a:lnSpc>
              <a:spcBef>
                <a:spcPts val="0"/>
              </a:spcBef>
              <a:spcAft>
                <a:spcPts val="0"/>
              </a:spcAft>
              <a:buClr>
                <a:srgbClr val="000000"/>
              </a:buClr>
              <a:buSzPts val="2000"/>
              <a:buFont typeface="Arial"/>
              <a:buNone/>
            </a:pPr>
            <a:r>
              <a:rPr lang="en-US" sz="2000" b="0" i="0" u="sng" strike="noStrike" cap="none" dirty="0">
                <a:solidFill>
                  <a:srgbClr val="FF0000"/>
                </a:solidFill>
                <a:latin typeface="Arial"/>
                <a:ea typeface="Arial"/>
                <a:cs typeface="Arial"/>
                <a:sym typeface="Arial"/>
                <a:hlinkClick r:id="rId3"/>
              </a:rPr>
              <a:t>admin@williamhogarth.sch.uk</a:t>
            </a:r>
            <a:r>
              <a:rPr lang="en-US" sz="2000" b="0" i="0" u="none" strike="noStrike" cap="none" dirty="0">
                <a:solidFill>
                  <a:srgbClr val="FF0000"/>
                </a:solidFill>
                <a:latin typeface="Arial"/>
                <a:ea typeface="Arial"/>
                <a:cs typeface="Arial"/>
                <a:sym typeface="Arial"/>
              </a:rPr>
              <a:t>  </a:t>
            </a:r>
            <a:endParaRPr sz="20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2"/>
                </a:solidFill>
                <a:latin typeface="Arial"/>
                <a:ea typeface="Arial"/>
                <a:cs typeface="Arial"/>
                <a:sym typeface="Arial"/>
              </a:rPr>
              <a:t>We can liaise directly with Learning Ladders to resolve any technical issues.</a:t>
            </a:r>
            <a:endParaRPr sz="2000" b="0" i="0" u="none" strike="noStrike" cap="none" dirty="0">
              <a:solidFill>
                <a:schemeClr val="dk2"/>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1" i="0" u="none" strike="noStrike" cap="none" dirty="0">
              <a:solidFill>
                <a:srgbClr val="12395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r>
            <a:br>
              <a:rPr lang="en-US" sz="1400" b="0" i="0" u="none" strike="noStrike" cap="none" dirty="0">
                <a:solidFill>
                  <a:srgbClr val="000000"/>
                </a:solidFill>
                <a:latin typeface="Arial"/>
                <a:ea typeface="Arial"/>
                <a:cs typeface="Arial"/>
                <a:sym typeface="Arial"/>
              </a:rPr>
            </a:br>
            <a:endParaRPr sz="1400" b="1" i="0" u="none" strike="noStrike" cap="none" dirty="0">
              <a:solidFill>
                <a:srgbClr val="12395B"/>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1" i="0" u="none" strike="noStrike" cap="none" dirty="0">
              <a:solidFill>
                <a:srgbClr val="12395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12395B"/>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1" i="0" u="none" strike="noStrike" cap="none" dirty="0">
              <a:solidFill>
                <a:srgbClr val="12395B"/>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1" i="0" u="none" strike="noStrike" cap="none" dirty="0">
              <a:solidFill>
                <a:srgbClr val="12395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12395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12395B"/>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
          <p:cNvSpPr txBox="1"/>
          <p:nvPr/>
        </p:nvSpPr>
        <p:spPr>
          <a:xfrm>
            <a:off x="741000" y="2271880"/>
            <a:ext cx="8271600" cy="680400"/>
          </a:xfrm>
          <a:prstGeom prst="rect">
            <a:avLst/>
          </a:prstGeom>
          <a:no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12395B"/>
                </a:solidFill>
                <a:latin typeface="Arial"/>
                <a:ea typeface="Arial"/>
                <a:cs typeface="Arial"/>
                <a:sym typeface="Arial"/>
              </a:rPr>
              <a:t>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0"/>
          <p:cNvSpPr txBox="1">
            <a:spLocks noGrp="1"/>
          </p:cNvSpPr>
          <p:nvPr>
            <p:ph type="ctrTitle"/>
          </p:nvPr>
        </p:nvSpPr>
        <p:spPr>
          <a:xfrm>
            <a:off x="358918" y="399694"/>
            <a:ext cx="4744024" cy="680490"/>
          </a:xfrm>
          <a:prstGeom prst="rect">
            <a:avLst/>
          </a:prstGeom>
          <a:noFill/>
          <a:ln>
            <a:noFill/>
          </a:ln>
        </p:spPr>
        <p:txBody>
          <a:bodyPr spcFirstLastPara="1" wrap="square" lIns="72000" tIns="72000" rIns="72000" bIns="72000" anchor="t" anchorCtr="0">
            <a:noAutofit/>
          </a:bodyPr>
          <a:lstStyle/>
          <a:p>
            <a:pPr marL="0" lvl="0" indent="0" algn="ctr" rtl="0">
              <a:lnSpc>
                <a:spcPct val="100000"/>
              </a:lnSpc>
              <a:spcBef>
                <a:spcPts val="0"/>
              </a:spcBef>
              <a:spcAft>
                <a:spcPts val="0"/>
              </a:spcAft>
              <a:buClr>
                <a:schemeClr val="dk1"/>
              </a:buClr>
              <a:buSzPts val="1800"/>
              <a:buNone/>
            </a:pPr>
            <a:r>
              <a:rPr lang="en-US" sz="2400" b="1">
                <a:solidFill>
                  <a:srgbClr val="12395B"/>
                </a:solidFill>
                <a:latin typeface="Arial"/>
                <a:ea typeface="Arial"/>
                <a:cs typeface="Arial"/>
                <a:sym typeface="Arial"/>
              </a:rPr>
              <a:t>What does the research tell us?</a:t>
            </a:r>
            <a:endParaRPr sz="3600">
              <a:latin typeface="Arial"/>
              <a:ea typeface="Arial"/>
              <a:cs typeface="Arial"/>
              <a:sym typeface="Arial"/>
            </a:endParaRPr>
          </a:p>
        </p:txBody>
      </p:sp>
      <p:sp>
        <p:nvSpPr>
          <p:cNvPr id="112" name="Google Shape;112;p70"/>
          <p:cNvSpPr txBox="1"/>
          <p:nvPr/>
        </p:nvSpPr>
        <p:spPr>
          <a:xfrm>
            <a:off x="273264" y="1533984"/>
            <a:ext cx="587976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2395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2395B"/>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 name="Google Shape;113;p70"/>
          <p:cNvPicPr preferRelativeResize="0"/>
          <p:nvPr/>
        </p:nvPicPr>
        <p:blipFill rotWithShape="1">
          <a:blip r:embed="rId3">
            <a:alphaModFix/>
          </a:blip>
          <a:srcRect/>
          <a:stretch/>
        </p:blipFill>
        <p:spPr>
          <a:xfrm>
            <a:off x="643814" y="3279828"/>
            <a:ext cx="7143802" cy="2009790"/>
          </a:xfrm>
          <a:prstGeom prst="rect">
            <a:avLst/>
          </a:prstGeom>
          <a:noFill/>
          <a:ln>
            <a:noFill/>
          </a:ln>
        </p:spPr>
      </p:pic>
      <p:pic>
        <p:nvPicPr>
          <p:cNvPr id="114" name="Google Shape;114;p70"/>
          <p:cNvPicPr preferRelativeResize="0"/>
          <p:nvPr/>
        </p:nvPicPr>
        <p:blipFill rotWithShape="1">
          <a:blip r:embed="rId4">
            <a:alphaModFix/>
          </a:blip>
          <a:srcRect/>
          <a:stretch/>
        </p:blipFill>
        <p:spPr>
          <a:xfrm>
            <a:off x="169336" y="1285212"/>
            <a:ext cx="6477047" cy="1438286"/>
          </a:xfrm>
          <a:prstGeom prst="rect">
            <a:avLst/>
          </a:prstGeom>
          <a:noFill/>
          <a:ln>
            <a:noFill/>
          </a:ln>
        </p:spPr>
      </p:pic>
      <p:pic>
        <p:nvPicPr>
          <p:cNvPr id="115" name="Google Shape;115;p70"/>
          <p:cNvPicPr preferRelativeResize="0"/>
          <p:nvPr/>
        </p:nvPicPr>
        <p:blipFill rotWithShape="1">
          <a:blip r:embed="rId5">
            <a:alphaModFix/>
          </a:blip>
          <a:srcRect/>
          <a:stretch/>
        </p:blipFill>
        <p:spPr>
          <a:xfrm>
            <a:off x="6514490" y="539575"/>
            <a:ext cx="2924196" cy="24765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8"/>
          <p:cNvSpPr txBox="1">
            <a:spLocks noGrp="1"/>
          </p:cNvSpPr>
          <p:nvPr>
            <p:ph type="ctrTitle"/>
          </p:nvPr>
        </p:nvSpPr>
        <p:spPr>
          <a:xfrm>
            <a:off x="244674" y="293003"/>
            <a:ext cx="8902988" cy="680490"/>
          </a:xfrm>
          <a:prstGeom prst="rect">
            <a:avLst/>
          </a:prstGeom>
          <a:noFill/>
          <a:ln>
            <a:noFill/>
          </a:ln>
        </p:spPr>
        <p:txBody>
          <a:bodyPr spcFirstLastPara="1" wrap="square" lIns="72000" tIns="72000" rIns="72000" bIns="72000" anchor="t" anchorCtr="0">
            <a:noAutofit/>
          </a:bodyPr>
          <a:lstStyle/>
          <a:p>
            <a:pPr marL="0" lvl="0" indent="0" algn="l" rtl="0">
              <a:lnSpc>
                <a:spcPct val="100000"/>
              </a:lnSpc>
              <a:spcBef>
                <a:spcPts val="0"/>
              </a:spcBef>
              <a:spcAft>
                <a:spcPts val="0"/>
              </a:spcAft>
              <a:buSzPts val="1800"/>
              <a:buNone/>
            </a:pPr>
            <a:r>
              <a:rPr lang="en-US" sz="2000" b="1">
                <a:solidFill>
                  <a:srgbClr val="12395B"/>
                </a:solidFill>
                <a:latin typeface="Arial"/>
                <a:ea typeface="Arial"/>
                <a:cs typeface="Arial"/>
                <a:sym typeface="Arial"/>
              </a:rPr>
              <a:t>Ladders at Home enables better conversations about learning. </a:t>
            </a:r>
            <a:r>
              <a:rPr lang="en-US">
                <a:latin typeface="Arial"/>
                <a:ea typeface="Arial"/>
                <a:cs typeface="Arial"/>
                <a:sym typeface="Arial"/>
              </a:rPr>
              <a:t/>
            </a:r>
            <a:br>
              <a:rPr lang="en-US">
                <a:latin typeface="Arial"/>
                <a:ea typeface="Arial"/>
                <a:cs typeface="Arial"/>
                <a:sym typeface="Arial"/>
              </a:rPr>
            </a:br>
            <a:endParaRPr>
              <a:latin typeface="Arial"/>
              <a:ea typeface="Arial"/>
              <a:cs typeface="Arial"/>
              <a:sym typeface="Arial"/>
            </a:endParaRPr>
          </a:p>
        </p:txBody>
      </p:sp>
      <p:sp>
        <p:nvSpPr>
          <p:cNvPr id="122" name="Google Shape;122;p68"/>
          <p:cNvSpPr/>
          <p:nvPr/>
        </p:nvSpPr>
        <p:spPr>
          <a:xfrm>
            <a:off x="7809678" y="2028740"/>
            <a:ext cx="1455395" cy="621600"/>
          </a:xfrm>
          <a:prstGeom prst="roundRect">
            <a:avLst>
              <a:gd name="adj" fmla="val 16667"/>
            </a:avLst>
          </a:prstGeom>
          <a:solidFill>
            <a:srgbClr val="ABBFDE"/>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Shared, personalised learning goals </a:t>
            </a:r>
            <a:endParaRPr sz="1300" b="0" i="0" u="none" strike="noStrike" cap="none">
              <a:solidFill>
                <a:srgbClr val="000000"/>
              </a:solidFill>
              <a:latin typeface="Arial"/>
              <a:ea typeface="Arial"/>
              <a:cs typeface="Arial"/>
              <a:sym typeface="Arial"/>
            </a:endParaRPr>
          </a:p>
        </p:txBody>
      </p:sp>
      <p:sp>
        <p:nvSpPr>
          <p:cNvPr id="123" name="Google Shape;123;p68"/>
          <p:cNvSpPr/>
          <p:nvPr/>
        </p:nvSpPr>
        <p:spPr>
          <a:xfrm>
            <a:off x="7903175" y="1285470"/>
            <a:ext cx="1268400" cy="621600"/>
          </a:xfrm>
          <a:prstGeom prst="roundRect">
            <a:avLst>
              <a:gd name="adj" fmla="val 16667"/>
            </a:avLst>
          </a:prstGeom>
          <a:solidFill>
            <a:srgbClr val="55AB54"/>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Two-way messaging</a:t>
            </a:r>
            <a:endParaRPr sz="1300" b="0" i="0" u="none" strike="noStrike" cap="none">
              <a:solidFill>
                <a:srgbClr val="000000"/>
              </a:solidFill>
              <a:latin typeface="Arial"/>
              <a:ea typeface="Arial"/>
              <a:cs typeface="Arial"/>
              <a:sym typeface="Arial"/>
            </a:endParaRPr>
          </a:p>
        </p:txBody>
      </p:sp>
      <p:sp>
        <p:nvSpPr>
          <p:cNvPr id="124" name="Google Shape;124;p68"/>
          <p:cNvSpPr/>
          <p:nvPr/>
        </p:nvSpPr>
        <p:spPr>
          <a:xfrm>
            <a:off x="7809678" y="3470660"/>
            <a:ext cx="1543885" cy="621600"/>
          </a:xfrm>
          <a:prstGeom prst="roundRect">
            <a:avLst>
              <a:gd name="adj" fmla="val 16667"/>
            </a:avLst>
          </a:prstGeom>
          <a:solidFill>
            <a:srgbClr val="009FE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Bespoke individual student reports</a:t>
            </a:r>
            <a:endParaRPr sz="1300" b="0" i="0" u="none" strike="noStrike" cap="none">
              <a:solidFill>
                <a:srgbClr val="000000"/>
              </a:solidFill>
              <a:latin typeface="Arial"/>
              <a:ea typeface="Arial"/>
              <a:cs typeface="Arial"/>
              <a:sym typeface="Arial"/>
            </a:endParaRPr>
          </a:p>
        </p:txBody>
      </p:sp>
      <p:sp>
        <p:nvSpPr>
          <p:cNvPr id="125" name="Google Shape;125;p68"/>
          <p:cNvSpPr/>
          <p:nvPr/>
        </p:nvSpPr>
        <p:spPr>
          <a:xfrm>
            <a:off x="7809678" y="2745949"/>
            <a:ext cx="1455395" cy="621600"/>
          </a:xfrm>
          <a:prstGeom prst="roundRect">
            <a:avLst>
              <a:gd name="adj" fmla="val 16667"/>
            </a:avLst>
          </a:prstGeom>
          <a:solidFill>
            <a:srgbClr val="1266AC"/>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Personalised homework tasks</a:t>
            </a:r>
            <a:endParaRPr sz="1300" b="0" i="0" u="none" strike="noStrike" cap="none">
              <a:solidFill>
                <a:srgbClr val="000000"/>
              </a:solidFill>
              <a:latin typeface="Arial"/>
              <a:ea typeface="Arial"/>
              <a:cs typeface="Arial"/>
              <a:sym typeface="Arial"/>
            </a:endParaRPr>
          </a:p>
        </p:txBody>
      </p:sp>
      <p:sp>
        <p:nvSpPr>
          <p:cNvPr id="126" name="Google Shape;126;p68"/>
          <p:cNvSpPr txBox="1"/>
          <p:nvPr/>
        </p:nvSpPr>
        <p:spPr>
          <a:xfrm>
            <a:off x="3032118" y="688348"/>
            <a:ext cx="3328101" cy="680490"/>
          </a:xfrm>
          <a:prstGeom prst="rect">
            <a:avLst/>
          </a:prstGeom>
          <a:no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chemeClr val="dk1"/>
              </a:buClr>
              <a:buSzPts val="1800"/>
              <a:buFont typeface="Calibri"/>
              <a:buNone/>
            </a:pPr>
            <a:endParaRPr sz="4400" b="0" i="0" u="none" strike="noStrike" cap="none">
              <a:solidFill>
                <a:schemeClr val="dk1"/>
              </a:solidFill>
              <a:latin typeface="Arial"/>
              <a:ea typeface="Arial"/>
              <a:cs typeface="Arial"/>
              <a:sym typeface="Arial"/>
            </a:endParaRPr>
          </a:p>
        </p:txBody>
      </p:sp>
      <p:sp>
        <p:nvSpPr>
          <p:cNvPr id="127" name="Google Shape;127;p68"/>
          <p:cNvSpPr/>
          <p:nvPr/>
        </p:nvSpPr>
        <p:spPr>
          <a:xfrm>
            <a:off x="7634249" y="4195346"/>
            <a:ext cx="1806300" cy="960000"/>
          </a:xfrm>
          <a:prstGeom prst="roundRect">
            <a:avLst>
              <a:gd name="adj" fmla="val 16667"/>
            </a:avLst>
          </a:prstGeom>
          <a:solidFill>
            <a:srgbClr val="F8AAA4"/>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Educational terms unlocked with support articles for parents</a:t>
            </a:r>
            <a:endParaRPr sz="1300" b="0" i="0" u="none" strike="noStrike" cap="none">
              <a:solidFill>
                <a:srgbClr val="000000"/>
              </a:solidFill>
              <a:latin typeface="Arial"/>
              <a:ea typeface="Arial"/>
              <a:cs typeface="Arial"/>
              <a:sym typeface="Arial"/>
            </a:endParaRPr>
          </a:p>
        </p:txBody>
      </p:sp>
      <p:sp>
        <p:nvSpPr>
          <p:cNvPr id="128" name="Google Shape;128;p68"/>
          <p:cNvSpPr txBox="1"/>
          <p:nvPr/>
        </p:nvSpPr>
        <p:spPr>
          <a:xfrm>
            <a:off x="65442" y="1566870"/>
            <a:ext cx="2882100" cy="680400"/>
          </a:xfrm>
          <a:prstGeom prst="rect">
            <a:avLst/>
          </a:prstGeom>
          <a:noFill/>
          <a:ln>
            <a:noFill/>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2300" b="0" i="0" u="none" strike="noStrike" cap="none" dirty="0">
                <a:solidFill>
                  <a:srgbClr val="12395B"/>
                </a:solidFill>
                <a:latin typeface="Arial"/>
                <a:ea typeface="Arial"/>
                <a:cs typeface="Arial"/>
                <a:sym typeface="Arial"/>
              </a:rPr>
              <a:t>All adults working in partnership to know exactly where a child is in their learning and how to support learning in school and at home.</a:t>
            </a:r>
            <a:r>
              <a:rPr lang="en-US" sz="4400" b="0" i="0" u="sng" strike="noStrike" cap="none" dirty="0">
                <a:solidFill>
                  <a:schemeClr val="dk1"/>
                </a:solidFill>
                <a:latin typeface="Arial"/>
                <a:ea typeface="Arial"/>
                <a:cs typeface="Arial"/>
                <a:sym typeface="Arial"/>
              </a:rPr>
              <a:t/>
            </a:r>
            <a:br>
              <a:rPr lang="en-US" sz="4400" b="0" i="0" u="sng" strike="noStrike" cap="none" dirty="0">
                <a:solidFill>
                  <a:schemeClr val="dk1"/>
                </a:solidFill>
                <a:latin typeface="Arial"/>
                <a:ea typeface="Arial"/>
                <a:cs typeface="Arial"/>
                <a:sym typeface="Arial"/>
              </a:rPr>
            </a:br>
            <a:endParaRPr sz="4400" b="0" i="0" u="sng" strike="noStrike" cap="none" dirty="0">
              <a:solidFill>
                <a:schemeClr val="dk1"/>
              </a:solidFill>
              <a:latin typeface="Arial"/>
              <a:ea typeface="Arial"/>
              <a:cs typeface="Arial"/>
              <a:sym typeface="Arial"/>
            </a:endParaRPr>
          </a:p>
        </p:txBody>
      </p:sp>
      <p:pic>
        <p:nvPicPr>
          <p:cNvPr id="129" name="Google Shape;129;p68"/>
          <p:cNvPicPr preferRelativeResize="0"/>
          <p:nvPr/>
        </p:nvPicPr>
        <p:blipFill rotWithShape="1">
          <a:blip r:embed="rId3">
            <a:alphaModFix/>
          </a:blip>
          <a:srcRect b="1641"/>
          <a:stretch/>
        </p:blipFill>
        <p:spPr>
          <a:xfrm>
            <a:off x="2844800" y="973493"/>
            <a:ext cx="4593263" cy="38315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5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fade">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500"/>
                                        <p:tgtEl>
                                          <p:spTgt spid="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p:nvPr/>
        </p:nvSpPr>
        <p:spPr>
          <a:xfrm>
            <a:off x="6664230" y="1046378"/>
            <a:ext cx="2831028" cy="47089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dirty="0">
                <a:solidFill>
                  <a:schemeClr val="bg2">
                    <a:lumMod val="75000"/>
                  </a:schemeClr>
                </a:solidFill>
              </a:rPr>
              <a:t>We expect you as parents to engage with Ladders at Home and use it as a way to support your child in their learning. </a:t>
            </a:r>
          </a:p>
          <a:p>
            <a:pPr marL="0" marR="0" lvl="0" indent="0" algn="l" rtl="0">
              <a:lnSpc>
                <a:spcPct val="100000"/>
              </a:lnSpc>
              <a:spcBef>
                <a:spcPts val="0"/>
              </a:spcBef>
              <a:spcAft>
                <a:spcPts val="0"/>
              </a:spcAft>
              <a:buClr>
                <a:srgbClr val="000000"/>
              </a:buClr>
              <a:buSzPts val="2000"/>
              <a:buFont typeface="Arial"/>
              <a:buNone/>
            </a:pPr>
            <a:endParaRPr lang="en-US" sz="2000">
              <a:solidFill>
                <a:schemeClr val="bg2">
                  <a:lumMod val="75000"/>
                </a:schemeClr>
              </a:solidFill>
            </a:endParaRPr>
          </a:p>
          <a:p>
            <a:pPr marL="0" marR="0" lvl="0" indent="0" algn="l" rtl="0">
              <a:lnSpc>
                <a:spcPct val="100000"/>
              </a:lnSpc>
              <a:spcBef>
                <a:spcPts val="0"/>
              </a:spcBef>
              <a:spcAft>
                <a:spcPts val="0"/>
              </a:spcAft>
              <a:buClr>
                <a:srgbClr val="000000"/>
              </a:buClr>
              <a:buSzPts val="2000"/>
              <a:buFont typeface="Arial"/>
              <a:buNone/>
            </a:pPr>
            <a:r>
              <a:rPr lang="en-US" sz="2000">
                <a:solidFill>
                  <a:schemeClr val="bg2">
                    <a:lumMod val="75000"/>
                  </a:schemeClr>
                </a:solidFill>
              </a:rPr>
              <a:t>It </a:t>
            </a:r>
            <a:r>
              <a:rPr lang="en-US" sz="2000" dirty="0">
                <a:solidFill>
                  <a:schemeClr val="bg2">
                    <a:lumMod val="75000"/>
                  </a:schemeClr>
                </a:solidFill>
              </a:rPr>
              <a:t>is an essential way to start conversations about the learning taking place and </a:t>
            </a:r>
            <a:r>
              <a:rPr lang="en-US" sz="2000">
                <a:solidFill>
                  <a:schemeClr val="bg2">
                    <a:lumMod val="75000"/>
                  </a:schemeClr>
                </a:solidFill>
              </a:rPr>
              <a:t>enables you </a:t>
            </a:r>
            <a:r>
              <a:rPr lang="en-US" sz="2000" dirty="0">
                <a:solidFill>
                  <a:schemeClr val="bg2">
                    <a:lumMod val="75000"/>
                  </a:schemeClr>
                </a:solidFill>
              </a:rPr>
              <a:t>to support your child at home and even extend their learning. </a:t>
            </a:r>
            <a:endParaRPr sz="2000" b="0" i="0" u="none" strike="noStrike" cap="none" dirty="0">
              <a:solidFill>
                <a:schemeClr val="bg2">
                  <a:lumMod val="75000"/>
                </a:schemeClr>
              </a:solidFill>
              <a:sym typeface="Arial"/>
            </a:endParaRPr>
          </a:p>
        </p:txBody>
      </p:sp>
      <p:sp>
        <p:nvSpPr>
          <p:cNvPr id="104" name="Google Shape;104;p4"/>
          <p:cNvSpPr txBox="1"/>
          <p:nvPr/>
        </p:nvSpPr>
        <p:spPr>
          <a:xfrm>
            <a:off x="4025450" y="3457500"/>
            <a:ext cx="4542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05" name="Google Shape;105;p4" title="Learning Ladders - Introduction for Parents"/>
          <p:cNvPicPr preferRelativeResize="0"/>
          <p:nvPr/>
        </p:nvPicPr>
        <p:blipFill rotWithShape="1">
          <a:blip r:embed="rId3">
            <a:alphaModFix/>
          </a:blip>
          <a:srcRect/>
          <a:stretch/>
        </p:blipFill>
        <p:spPr>
          <a:xfrm>
            <a:off x="279023" y="1220693"/>
            <a:ext cx="6254880" cy="39190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p:nvPr/>
        </p:nvSpPr>
        <p:spPr>
          <a:xfrm>
            <a:off x="260625" y="686225"/>
            <a:ext cx="6838800" cy="9543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00000"/>
              </a:lnSpc>
              <a:spcBef>
                <a:spcPts val="0"/>
              </a:spcBef>
              <a:spcAft>
                <a:spcPts val="0"/>
              </a:spcAft>
              <a:buClr>
                <a:schemeClr val="dk2"/>
              </a:buClr>
              <a:buSzPts val="1400"/>
              <a:buChar char="●"/>
            </a:pPr>
            <a:r>
              <a:rPr lang="en-US" b="1" i="0" u="none" strike="noStrike" cap="none">
                <a:solidFill>
                  <a:schemeClr val="dk2"/>
                </a:solidFill>
              </a:rPr>
              <a:t>One login for multiple siblings across school </a:t>
            </a:r>
            <a:endParaRPr b="1" i="0" u="none" strike="noStrike" cap="none">
              <a:solidFill>
                <a:schemeClr val="dk2"/>
              </a:solidFill>
            </a:endParaRPr>
          </a:p>
          <a:p>
            <a:pPr marL="457200" marR="0" lvl="0" indent="-317500" algn="l" rtl="0">
              <a:lnSpc>
                <a:spcPct val="100000"/>
              </a:lnSpc>
              <a:spcBef>
                <a:spcPts val="0"/>
              </a:spcBef>
              <a:spcAft>
                <a:spcPts val="0"/>
              </a:spcAft>
              <a:buClr>
                <a:schemeClr val="dk2"/>
              </a:buClr>
              <a:buSzPts val="1400"/>
              <a:buChar char="●"/>
            </a:pPr>
            <a:r>
              <a:rPr lang="en-US" b="1">
                <a:solidFill>
                  <a:schemeClr val="dk2"/>
                </a:solidFill>
              </a:rPr>
              <a:t>P</a:t>
            </a:r>
            <a:r>
              <a:rPr lang="en-US" b="1" i="0" u="none" strike="noStrike" cap="none">
                <a:solidFill>
                  <a:schemeClr val="dk2"/>
                </a:solidFill>
              </a:rPr>
              <a:t>hase appropriate information shared for each stage of learning</a:t>
            </a:r>
            <a:endParaRPr b="1">
              <a:solidFill>
                <a:schemeClr val="dk2"/>
              </a:solidFill>
            </a:endParaRPr>
          </a:p>
          <a:p>
            <a:pPr marL="457200" marR="0" lvl="0" indent="-317500" algn="l" rtl="0">
              <a:lnSpc>
                <a:spcPct val="100000"/>
              </a:lnSpc>
              <a:spcBef>
                <a:spcPts val="0"/>
              </a:spcBef>
              <a:spcAft>
                <a:spcPts val="0"/>
              </a:spcAft>
              <a:buClr>
                <a:schemeClr val="dk2"/>
              </a:buClr>
              <a:buSzPts val="1400"/>
              <a:buChar char="●"/>
            </a:pPr>
            <a:r>
              <a:rPr lang="en-US" b="1">
                <a:solidFill>
                  <a:schemeClr val="dk2"/>
                </a:solidFill>
              </a:rPr>
              <a:t>Accessed via a URL on any device</a:t>
            </a:r>
            <a:endParaRPr b="1">
              <a:solidFill>
                <a:schemeClr val="dk2"/>
              </a:solidFill>
            </a:endParaRPr>
          </a:p>
          <a:p>
            <a:pPr marL="457200" marR="0" lvl="0" indent="-317500" algn="l" rtl="0">
              <a:lnSpc>
                <a:spcPct val="100000"/>
              </a:lnSpc>
              <a:spcBef>
                <a:spcPts val="0"/>
              </a:spcBef>
              <a:spcAft>
                <a:spcPts val="0"/>
              </a:spcAft>
              <a:buClr>
                <a:schemeClr val="dk2"/>
              </a:buClr>
              <a:buSzPts val="1400"/>
              <a:buChar char="●"/>
            </a:pPr>
            <a:r>
              <a:rPr lang="en-US" b="1">
                <a:solidFill>
                  <a:schemeClr val="dk2"/>
                </a:solidFill>
              </a:rPr>
              <a:t>Separate accounts for any adults involved in learning at home</a:t>
            </a:r>
            <a:endParaRPr b="1">
              <a:solidFill>
                <a:schemeClr val="dk2"/>
              </a:solidFill>
            </a:endParaRPr>
          </a:p>
        </p:txBody>
      </p:sp>
      <p:sp>
        <p:nvSpPr>
          <p:cNvPr id="135" name="Google Shape;135;p5"/>
          <p:cNvSpPr txBox="1"/>
          <p:nvPr/>
        </p:nvSpPr>
        <p:spPr>
          <a:xfrm>
            <a:off x="117354" y="131280"/>
            <a:ext cx="5880900" cy="680400"/>
          </a:xfrm>
          <a:prstGeom prst="rect">
            <a:avLst/>
          </a:prstGeom>
          <a:no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2395B"/>
                </a:solidFill>
                <a:latin typeface="Arial"/>
                <a:ea typeface="Arial"/>
                <a:cs typeface="Arial"/>
                <a:sym typeface="Arial"/>
              </a:rPr>
              <a:t>How do we access Ladders at Home?</a:t>
            </a:r>
            <a:endParaRPr sz="3600" b="0" i="0" u="none" strike="noStrike" cap="none">
              <a:solidFill>
                <a:srgbClr val="000000"/>
              </a:solidFill>
              <a:latin typeface="Arial"/>
              <a:ea typeface="Arial"/>
              <a:cs typeface="Arial"/>
              <a:sym typeface="Arial"/>
            </a:endParaRPr>
          </a:p>
        </p:txBody>
      </p:sp>
      <p:pic>
        <p:nvPicPr>
          <p:cNvPr id="136" name="Google Shape;136;p5"/>
          <p:cNvPicPr preferRelativeResize="0"/>
          <p:nvPr/>
        </p:nvPicPr>
        <p:blipFill rotWithShape="1">
          <a:blip r:embed="rId3">
            <a:alphaModFix/>
          </a:blip>
          <a:srcRect/>
          <a:stretch/>
        </p:blipFill>
        <p:spPr>
          <a:xfrm>
            <a:off x="4876800" y="2488325"/>
            <a:ext cx="4773299" cy="2768875"/>
          </a:xfrm>
          <a:prstGeom prst="rect">
            <a:avLst/>
          </a:prstGeom>
          <a:noFill/>
          <a:ln>
            <a:noFill/>
          </a:ln>
        </p:spPr>
      </p:pic>
      <p:pic>
        <p:nvPicPr>
          <p:cNvPr id="137" name="Google Shape;137;p5"/>
          <p:cNvPicPr preferRelativeResize="0"/>
          <p:nvPr/>
        </p:nvPicPr>
        <p:blipFill rotWithShape="1">
          <a:blip r:embed="rId4">
            <a:alphaModFix/>
          </a:blip>
          <a:srcRect/>
          <a:stretch/>
        </p:blipFill>
        <p:spPr>
          <a:xfrm>
            <a:off x="260620" y="2488337"/>
            <a:ext cx="4426778" cy="2768875"/>
          </a:xfrm>
          <a:prstGeom prst="rect">
            <a:avLst/>
          </a:prstGeom>
          <a:noFill/>
          <a:ln>
            <a:noFill/>
          </a:ln>
        </p:spPr>
      </p:pic>
      <p:sp>
        <p:nvSpPr>
          <p:cNvPr id="138" name="Google Shape;138;p5"/>
          <p:cNvSpPr txBox="1"/>
          <p:nvPr/>
        </p:nvSpPr>
        <p:spPr>
          <a:xfrm>
            <a:off x="1557788" y="1818125"/>
            <a:ext cx="30000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2"/>
                </a:solidFill>
                <a:latin typeface="Arial"/>
                <a:ea typeface="Arial"/>
                <a:cs typeface="Arial"/>
                <a:sym typeface="Arial"/>
              </a:rPr>
              <a:t>EYFS View</a:t>
            </a:r>
            <a:endParaRPr sz="1400" b="0" i="0" u="none" strike="noStrike" cap="none">
              <a:solidFill>
                <a:srgbClr val="000000"/>
              </a:solidFill>
              <a:latin typeface="Arial"/>
              <a:ea typeface="Arial"/>
              <a:cs typeface="Arial"/>
              <a:sym typeface="Arial"/>
            </a:endParaRPr>
          </a:p>
        </p:txBody>
      </p:sp>
      <p:sp>
        <p:nvSpPr>
          <p:cNvPr id="139" name="Google Shape;139;p5"/>
          <p:cNvSpPr txBox="1"/>
          <p:nvPr/>
        </p:nvSpPr>
        <p:spPr>
          <a:xfrm>
            <a:off x="6526813" y="1915000"/>
            <a:ext cx="30000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2"/>
                </a:solidFill>
                <a:latin typeface="Arial"/>
                <a:ea typeface="Arial"/>
                <a:cs typeface="Arial"/>
                <a:sym typeface="Arial"/>
              </a:rPr>
              <a:t>Primary View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p:nvPr/>
        </p:nvSpPr>
        <p:spPr>
          <a:xfrm>
            <a:off x="-863376" y="3824941"/>
            <a:ext cx="762254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2395B"/>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1" i="0" u="none" strike="noStrike" cap="none">
              <a:solidFill>
                <a:srgbClr val="12395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2395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2395B"/>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6"/>
          <p:cNvSpPr txBox="1"/>
          <p:nvPr/>
        </p:nvSpPr>
        <p:spPr>
          <a:xfrm>
            <a:off x="261149" y="205100"/>
            <a:ext cx="9103639" cy="680400"/>
          </a:xfrm>
          <a:prstGeom prst="rect">
            <a:avLst/>
          </a:prstGeom>
          <a:no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12395B"/>
                </a:solidFill>
                <a:latin typeface="Arial"/>
                <a:ea typeface="Arial"/>
                <a:cs typeface="Arial"/>
                <a:sym typeface="Arial"/>
              </a:rPr>
              <a:t>What information is shared with parents? </a:t>
            </a:r>
            <a:r>
              <a:rPr lang="en-US" sz="2400" b="1" dirty="0">
                <a:solidFill>
                  <a:srgbClr val="12395B"/>
                </a:solidFill>
              </a:rPr>
              <a:t>(Primary) </a:t>
            </a:r>
            <a:endParaRPr sz="3600" b="0" i="0" u="none" strike="noStrike" cap="none" dirty="0">
              <a:solidFill>
                <a:srgbClr val="000000"/>
              </a:solidFill>
              <a:latin typeface="Arial"/>
              <a:ea typeface="Arial"/>
              <a:cs typeface="Arial"/>
              <a:sym typeface="Arial"/>
            </a:endParaRPr>
          </a:p>
        </p:txBody>
      </p:sp>
      <p:sp>
        <p:nvSpPr>
          <p:cNvPr id="147" name="Google Shape;147;p6"/>
          <p:cNvSpPr txBox="1"/>
          <p:nvPr/>
        </p:nvSpPr>
        <p:spPr>
          <a:xfrm>
            <a:off x="77489" y="4500656"/>
            <a:ext cx="3852022" cy="680400"/>
          </a:xfrm>
          <a:prstGeom prst="rect">
            <a:avLst/>
          </a:prstGeom>
          <a:noFill/>
          <a:ln>
            <a:noFill/>
          </a:ln>
        </p:spPr>
        <p:txBody>
          <a:bodyPr spcFirstLastPara="1" wrap="square" lIns="72000" tIns="72000" rIns="72000" bIns="72000" anchor="t" anchorCtr="0">
            <a:noAutofit/>
          </a:bodyPr>
          <a:lstStyle/>
          <a:p>
            <a:pPr marL="285750" marR="0" lvl="0" indent="-285750" algn="l" rtl="0">
              <a:lnSpc>
                <a:spcPct val="100000"/>
              </a:lnSpc>
              <a:spcBef>
                <a:spcPts val="0"/>
              </a:spcBef>
              <a:spcAft>
                <a:spcPts val="0"/>
              </a:spcAft>
              <a:buClr>
                <a:schemeClr val="dk2"/>
              </a:buClr>
              <a:buSzPts val="1400"/>
              <a:buFont typeface="Arial"/>
              <a:buChar char="•"/>
            </a:pPr>
            <a:r>
              <a:rPr lang="en-US" sz="1400" b="1" i="0" u="none" strike="noStrike" cap="none">
                <a:solidFill>
                  <a:schemeClr val="dk2"/>
                </a:solidFill>
                <a:latin typeface="Arial"/>
                <a:ea typeface="Arial"/>
                <a:cs typeface="Arial"/>
                <a:sym typeface="Arial"/>
              </a:rPr>
              <a:t>Find out when your child has started a new learning goal</a:t>
            </a:r>
            <a:br>
              <a:rPr lang="en-US" sz="1400" b="1" i="0" u="none" strike="noStrike" cap="none">
                <a:solidFill>
                  <a:schemeClr val="dk2"/>
                </a:solidFill>
                <a:latin typeface="Arial"/>
                <a:ea typeface="Arial"/>
                <a:cs typeface="Arial"/>
                <a:sym typeface="Arial"/>
              </a:rPr>
            </a:br>
            <a:endParaRPr sz="1400" b="1" i="0" u="none" strike="noStrike" cap="none">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400"/>
              <a:buFont typeface="Arial"/>
              <a:buChar char="•"/>
            </a:pPr>
            <a:r>
              <a:rPr lang="en-US" sz="1400" b="1" i="0" u="none" strike="noStrike" cap="none">
                <a:solidFill>
                  <a:schemeClr val="dk2"/>
                </a:solidFill>
                <a:latin typeface="Arial"/>
                <a:ea typeface="Arial"/>
                <a:cs typeface="Arial"/>
                <a:sym typeface="Arial"/>
              </a:rPr>
              <a:t>Remain up to date with when your child has completed each learning goal</a:t>
            </a:r>
            <a:endParaRPr>
              <a:solidFill>
                <a:schemeClr val="dk2"/>
              </a:solidFill>
            </a:endParaRPr>
          </a:p>
          <a:p>
            <a:pPr marL="0" marR="0" lvl="0" indent="0" algn="l" rtl="0">
              <a:lnSpc>
                <a:spcPct val="100000"/>
              </a:lnSpc>
              <a:spcBef>
                <a:spcPts val="0"/>
              </a:spcBef>
              <a:spcAft>
                <a:spcPts val="0"/>
              </a:spcAft>
              <a:buNone/>
            </a:pPr>
            <a:endParaRPr sz="1400" b="1" i="0" u="none" strike="noStrike" cap="none">
              <a:solidFill>
                <a:srgbClr val="12395B"/>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1" i="0" u="none" strike="noStrike" cap="none">
              <a:solidFill>
                <a:srgbClr val="12395B"/>
              </a:solidFill>
              <a:latin typeface="Arial"/>
              <a:ea typeface="Arial"/>
              <a:cs typeface="Arial"/>
              <a:sym typeface="Arial"/>
            </a:endParaRPr>
          </a:p>
          <a:p>
            <a:pPr marL="0" marR="0" lvl="0" indent="0" algn="l" rtl="0">
              <a:lnSpc>
                <a:spcPct val="100000"/>
              </a:lnSpc>
              <a:spcBef>
                <a:spcPts val="0"/>
              </a:spcBef>
              <a:spcAft>
                <a:spcPts val="0"/>
              </a:spcAft>
              <a:buNone/>
            </a:pPr>
            <a:endParaRPr sz="1600" b="1" i="0" u="none" strike="noStrike" cap="none">
              <a:solidFill>
                <a:srgbClr val="12395B"/>
              </a:solidFill>
              <a:latin typeface="Arial"/>
              <a:ea typeface="Arial"/>
              <a:cs typeface="Arial"/>
              <a:sym typeface="Arial"/>
            </a:endParaRPr>
          </a:p>
        </p:txBody>
      </p:sp>
      <p:sp>
        <p:nvSpPr>
          <p:cNvPr id="148" name="Google Shape;148;p6"/>
          <p:cNvSpPr txBox="1"/>
          <p:nvPr/>
        </p:nvSpPr>
        <p:spPr>
          <a:xfrm>
            <a:off x="747398" y="623278"/>
            <a:ext cx="8617391"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2"/>
                </a:solidFill>
                <a:latin typeface="Arial"/>
                <a:ea typeface="Arial"/>
                <a:cs typeface="Arial"/>
                <a:sym typeface="Arial"/>
              </a:rPr>
              <a:t>Receive ongoing information about your child’s progress against learning goals taught in school.</a:t>
            </a:r>
          </a:p>
          <a:p>
            <a:pPr>
              <a:buSzPts val="1400"/>
            </a:pPr>
            <a:endParaRPr lang="en-GB" b="1" dirty="0">
              <a:solidFill>
                <a:schemeClr val="dk2"/>
              </a:solidFill>
            </a:endParaRPr>
          </a:p>
          <a:p>
            <a:pPr marL="0" marR="0" lvl="0" indent="0" algn="ctr" rtl="0">
              <a:lnSpc>
                <a:spcPct val="100000"/>
              </a:lnSpc>
              <a:spcBef>
                <a:spcPts val="0"/>
              </a:spcBef>
              <a:spcAft>
                <a:spcPts val="0"/>
              </a:spcAft>
              <a:buClr>
                <a:srgbClr val="000000"/>
              </a:buClr>
              <a:buSzPts val="1400"/>
              <a:buFont typeface="Arial"/>
              <a:buNone/>
            </a:pPr>
            <a:endParaRPr dirty="0">
              <a:solidFill>
                <a:schemeClr val="dk2"/>
              </a:solidFill>
            </a:endParaRPr>
          </a:p>
        </p:txBody>
      </p:sp>
      <p:pic>
        <p:nvPicPr>
          <p:cNvPr id="149" name="Google Shape;149;p6"/>
          <p:cNvPicPr preferRelativeResize="0"/>
          <p:nvPr/>
        </p:nvPicPr>
        <p:blipFill rotWithShape="1">
          <a:blip r:embed="rId3">
            <a:alphaModFix/>
          </a:blip>
          <a:srcRect/>
          <a:stretch/>
        </p:blipFill>
        <p:spPr>
          <a:xfrm>
            <a:off x="126398" y="1532664"/>
            <a:ext cx="5042121" cy="2931760"/>
          </a:xfrm>
          <a:prstGeom prst="rect">
            <a:avLst/>
          </a:prstGeom>
          <a:noFill/>
          <a:ln>
            <a:noFill/>
          </a:ln>
        </p:spPr>
      </p:pic>
      <p:pic>
        <p:nvPicPr>
          <p:cNvPr id="150" name="Google Shape;150;p6"/>
          <p:cNvPicPr preferRelativeResize="0"/>
          <p:nvPr/>
        </p:nvPicPr>
        <p:blipFill rotWithShape="1">
          <a:blip r:embed="rId4">
            <a:alphaModFix/>
          </a:blip>
          <a:srcRect/>
          <a:stretch/>
        </p:blipFill>
        <p:spPr>
          <a:xfrm>
            <a:off x="5109435" y="3108309"/>
            <a:ext cx="4455905" cy="2677430"/>
          </a:xfrm>
          <a:prstGeom prst="rect">
            <a:avLst/>
          </a:prstGeom>
          <a:noFill/>
          <a:ln>
            <a:noFill/>
          </a:ln>
        </p:spPr>
      </p:pic>
      <p:sp>
        <p:nvSpPr>
          <p:cNvPr id="151" name="Google Shape;151;p6"/>
          <p:cNvSpPr txBox="1"/>
          <p:nvPr/>
        </p:nvSpPr>
        <p:spPr>
          <a:xfrm>
            <a:off x="5898472" y="1783013"/>
            <a:ext cx="490369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2"/>
                </a:solidFill>
                <a:latin typeface="Arial"/>
                <a:ea typeface="Arial"/>
                <a:cs typeface="Arial"/>
                <a:sym typeface="Arial"/>
              </a:rPr>
              <a:t>View the latest learning goals</a:t>
            </a:r>
            <a:endParaRPr sz="1400" b="0" i="0" u="none" strike="noStrike" cap="none">
              <a:solidFill>
                <a:schemeClr val="dk2"/>
              </a:solidFill>
              <a:latin typeface="Arial"/>
              <a:ea typeface="Arial"/>
              <a:cs typeface="Arial"/>
              <a:sym typeface="Arial"/>
            </a:endParaRPr>
          </a:p>
        </p:txBody>
      </p:sp>
      <p:sp>
        <p:nvSpPr>
          <p:cNvPr id="152" name="Google Shape;152;p6"/>
          <p:cNvSpPr txBox="1"/>
          <p:nvPr/>
        </p:nvSpPr>
        <p:spPr>
          <a:xfrm>
            <a:off x="5672861" y="2432923"/>
            <a:ext cx="558202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1" i="0" u="none" strike="noStrike" cap="none">
              <a:solidFill>
                <a:srgbClr val="12395B"/>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12395B"/>
                </a:solidFill>
                <a:latin typeface="Arial"/>
                <a:ea typeface="Arial"/>
                <a:cs typeface="Arial"/>
                <a:sym typeface="Arial"/>
              </a:rPr>
              <a:t>   </a:t>
            </a:r>
            <a:r>
              <a:rPr lang="en-US" sz="1400" b="1" i="0" u="none" strike="noStrike" cap="none">
                <a:solidFill>
                  <a:schemeClr val="dk2"/>
                </a:solidFill>
                <a:latin typeface="Arial"/>
                <a:ea typeface="Arial"/>
                <a:cs typeface="Arial"/>
                <a:sym typeface="Arial"/>
              </a:rPr>
              <a:t>View all learning goals by subject</a:t>
            </a:r>
            <a:endParaRPr>
              <a:solidFill>
                <a:schemeClr val="dk2"/>
              </a:solidFill>
            </a:endParaRPr>
          </a:p>
        </p:txBody>
      </p:sp>
      <p:sp>
        <p:nvSpPr>
          <p:cNvPr id="153" name="Google Shape;153;p6"/>
          <p:cNvSpPr/>
          <p:nvPr/>
        </p:nvSpPr>
        <p:spPr>
          <a:xfrm>
            <a:off x="5056094" y="1821135"/>
            <a:ext cx="842378" cy="266210"/>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6"/>
          <p:cNvSpPr/>
          <p:nvPr/>
        </p:nvSpPr>
        <p:spPr>
          <a:xfrm rot="-5400000">
            <a:off x="6913756" y="3286628"/>
            <a:ext cx="842378" cy="266210"/>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p:nvPr/>
        </p:nvSpPr>
        <p:spPr>
          <a:xfrm>
            <a:off x="505173" y="2472211"/>
            <a:ext cx="762254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1" i="0" u="none" strike="noStrike" cap="none">
              <a:solidFill>
                <a:srgbClr val="12395B"/>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1" i="0" u="none" strike="noStrike" cap="none">
              <a:solidFill>
                <a:srgbClr val="12395B"/>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12395B"/>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12395B"/>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6"/>
          <p:cNvSpPr txBox="1"/>
          <p:nvPr/>
        </p:nvSpPr>
        <p:spPr>
          <a:xfrm>
            <a:off x="261150" y="205100"/>
            <a:ext cx="7206900" cy="680400"/>
          </a:xfrm>
          <a:prstGeom prst="rect">
            <a:avLst/>
          </a:prstGeom>
          <a:no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None/>
            </a:pPr>
            <a:r>
              <a:rPr lang="en-US" sz="2400" b="1" i="0" u="none" strike="noStrike" cap="none">
                <a:solidFill>
                  <a:srgbClr val="12395B"/>
                </a:solidFill>
                <a:latin typeface="Arial"/>
                <a:ea typeface="Arial"/>
                <a:cs typeface="Arial"/>
                <a:sym typeface="Arial"/>
              </a:rPr>
              <a:t>What information is shared with</a:t>
            </a:r>
            <a:r>
              <a:rPr lang="en-US" sz="2400" b="1">
                <a:solidFill>
                  <a:srgbClr val="12395B"/>
                </a:solidFill>
              </a:rPr>
              <a:t> parents</a:t>
            </a:r>
            <a:r>
              <a:rPr lang="en-US" sz="2400" b="1" i="0" u="none" strike="noStrike" cap="none">
                <a:solidFill>
                  <a:srgbClr val="12395B"/>
                </a:solidFill>
                <a:latin typeface="Arial"/>
                <a:ea typeface="Arial"/>
                <a:cs typeface="Arial"/>
                <a:sym typeface="Arial"/>
              </a:rPr>
              <a:t>?</a:t>
            </a:r>
            <a:endParaRPr sz="3600" b="0" i="0" u="none" strike="noStrike" cap="none">
              <a:solidFill>
                <a:srgbClr val="000000"/>
              </a:solidFill>
              <a:latin typeface="Arial"/>
              <a:ea typeface="Arial"/>
              <a:cs typeface="Arial"/>
              <a:sym typeface="Arial"/>
            </a:endParaRPr>
          </a:p>
        </p:txBody>
      </p:sp>
      <p:sp>
        <p:nvSpPr>
          <p:cNvPr id="146" name="Google Shape;146;p6"/>
          <p:cNvSpPr txBox="1"/>
          <p:nvPr/>
        </p:nvSpPr>
        <p:spPr>
          <a:xfrm>
            <a:off x="708025" y="5021450"/>
            <a:ext cx="8495100" cy="680400"/>
          </a:xfrm>
          <a:prstGeom prst="rect">
            <a:avLst/>
          </a:prstGeom>
          <a:noFill/>
          <a:ln>
            <a:noFill/>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None/>
            </a:pPr>
            <a:r>
              <a:rPr lang="en-US" sz="1600" i="0" u="none" strike="noStrike" cap="none">
                <a:solidFill>
                  <a:schemeClr val="dk2"/>
                </a:solidFill>
              </a:rPr>
              <a:t>Observations are used in Early Years assessment to record significant moments of learning and build a picture of development over time.  </a:t>
            </a:r>
            <a:endParaRPr>
              <a:solidFill>
                <a:schemeClr val="dk2"/>
              </a:solidFill>
            </a:endParaRPr>
          </a:p>
          <a:p>
            <a:pPr marL="0" marR="0" lvl="0" indent="0" algn="l" rtl="0">
              <a:lnSpc>
                <a:spcPct val="100000"/>
              </a:lnSpc>
              <a:spcBef>
                <a:spcPts val="0"/>
              </a:spcBef>
              <a:spcAft>
                <a:spcPts val="0"/>
              </a:spcAft>
              <a:buNone/>
            </a:pPr>
            <a:endParaRPr sz="1600" b="1" i="0" u="none" strike="noStrike" cap="none">
              <a:solidFill>
                <a:srgbClr val="12395B"/>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chemeClr val="dk2"/>
              </a:solidFill>
              <a:latin typeface="Arial"/>
              <a:ea typeface="Arial"/>
              <a:cs typeface="Arial"/>
              <a:sym typeface="Arial"/>
            </a:endParaRPr>
          </a:p>
        </p:txBody>
      </p:sp>
      <p:sp>
        <p:nvSpPr>
          <p:cNvPr id="147" name="Google Shape;147;p6"/>
          <p:cNvSpPr txBox="1"/>
          <p:nvPr/>
        </p:nvSpPr>
        <p:spPr>
          <a:xfrm>
            <a:off x="1309527" y="783125"/>
            <a:ext cx="78936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dirty="0">
                <a:solidFill>
                  <a:srgbClr val="12395B"/>
                </a:solidFill>
                <a:latin typeface="Arial"/>
                <a:ea typeface="Arial"/>
                <a:cs typeface="Arial"/>
                <a:sym typeface="Arial"/>
              </a:rPr>
              <a:t>Observations of your child accessing the enabling environment in school.  </a:t>
            </a:r>
            <a:endParaRPr sz="1400" b="1" i="0" u="none" strike="noStrike" cap="none" dirty="0">
              <a:solidFill>
                <a:srgbClr val="12395B"/>
              </a:solidFill>
              <a:latin typeface="Arial"/>
              <a:ea typeface="Arial"/>
              <a:cs typeface="Arial"/>
              <a:sym typeface="Arial"/>
            </a:endParaRPr>
          </a:p>
          <a:p>
            <a:pPr marL="0" marR="0" lvl="0" indent="0" algn="ctr" rtl="0">
              <a:lnSpc>
                <a:spcPct val="100000"/>
              </a:lnSpc>
              <a:spcBef>
                <a:spcPts val="0"/>
              </a:spcBef>
              <a:spcAft>
                <a:spcPts val="0"/>
              </a:spcAft>
              <a:buNone/>
            </a:pPr>
            <a:r>
              <a:rPr lang="en-US" sz="1400" b="1" i="0" u="none" strike="noStrike" cap="none" dirty="0">
                <a:solidFill>
                  <a:srgbClr val="12395B"/>
                </a:solidFill>
                <a:latin typeface="Arial"/>
                <a:ea typeface="Arial"/>
                <a:cs typeface="Arial"/>
                <a:sym typeface="Arial"/>
              </a:rPr>
              <a:t>We will share observations </a:t>
            </a:r>
            <a:r>
              <a:rPr lang="en-US" b="1" dirty="0">
                <a:solidFill>
                  <a:srgbClr val="12395B"/>
                </a:solidFill>
              </a:rPr>
              <a:t>automatically.</a:t>
            </a:r>
            <a:endParaRPr b="1" dirty="0">
              <a:solidFill>
                <a:srgbClr val="12395B"/>
              </a:solidFill>
            </a:endParaRPr>
          </a:p>
        </p:txBody>
      </p:sp>
      <p:pic>
        <p:nvPicPr>
          <p:cNvPr id="148" name="Google Shape;148;p6"/>
          <p:cNvPicPr preferRelativeResize="0"/>
          <p:nvPr/>
        </p:nvPicPr>
        <p:blipFill>
          <a:blip r:embed="rId3">
            <a:alphaModFix/>
          </a:blip>
          <a:stretch>
            <a:fillRect/>
          </a:stretch>
        </p:blipFill>
        <p:spPr>
          <a:xfrm>
            <a:off x="107400" y="1430525"/>
            <a:ext cx="4436252" cy="3466726"/>
          </a:xfrm>
          <a:prstGeom prst="rect">
            <a:avLst/>
          </a:prstGeom>
          <a:noFill/>
          <a:ln>
            <a:noFill/>
          </a:ln>
        </p:spPr>
      </p:pic>
      <p:pic>
        <p:nvPicPr>
          <p:cNvPr id="149" name="Google Shape;149;p6"/>
          <p:cNvPicPr preferRelativeResize="0"/>
          <p:nvPr/>
        </p:nvPicPr>
        <p:blipFill>
          <a:blip r:embed="rId4">
            <a:alphaModFix/>
          </a:blip>
          <a:stretch>
            <a:fillRect/>
          </a:stretch>
        </p:blipFill>
        <p:spPr>
          <a:xfrm>
            <a:off x="4543650" y="2472200"/>
            <a:ext cx="5106176" cy="1959700"/>
          </a:xfrm>
          <a:prstGeom prst="rect">
            <a:avLst/>
          </a:prstGeom>
          <a:noFill/>
          <a:ln>
            <a:noFill/>
          </a:ln>
        </p:spPr>
      </p:pic>
    </p:spTree>
    <p:extLst>
      <p:ext uri="{BB962C8B-B14F-4D97-AF65-F5344CB8AC3E}">
        <p14:creationId xmlns:p14="http://schemas.microsoft.com/office/powerpoint/2010/main" val="107301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
          <p:cNvSpPr txBox="1"/>
          <p:nvPr/>
        </p:nvSpPr>
        <p:spPr>
          <a:xfrm>
            <a:off x="-863376" y="3824941"/>
            <a:ext cx="762254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2395B"/>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1" i="0" u="none" strike="noStrike" cap="none">
              <a:solidFill>
                <a:srgbClr val="12395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2395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2395B"/>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
          <p:cNvSpPr txBox="1"/>
          <p:nvPr/>
        </p:nvSpPr>
        <p:spPr>
          <a:xfrm>
            <a:off x="261150" y="205100"/>
            <a:ext cx="7206900" cy="680400"/>
          </a:xfrm>
          <a:prstGeom prst="rect">
            <a:avLst/>
          </a:prstGeom>
          <a:noFill/>
          <a:ln>
            <a:noFill/>
          </a:ln>
        </p:spPr>
        <p:txBody>
          <a:bodyPr spcFirstLastPara="1" wrap="square" lIns="72000" tIns="72000" rIns="72000" bIns="720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2395B"/>
                </a:solidFill>
                <a:latin typeface="Arial"/>
                <a:ea typeface="Arial"/>
                <a:cs typeface="Arial"/>
                <a:sym typeface="Arial"/>
              </a:rPr>
              <a:t>What information is shared with parents?</a:t>
            </a:r>
            <a:endParaRPr sz="3600" b="0" i="0" u="none" strike="noStrike" cap="none">
              <a:solidFill>
                <a:srgbClr val="000000"/>
              </a:solidFill>
              <a:latin typeface="Arial"/>
              <a:ea typeface="Arial"/>
              <a:cs typeface="Arial"/>
              <a:sym typeface="Arial"/>
            </a:endParaRPr>
          </a:p>
        </p:txBody>
      </p:sp>
      <p:sp>
        <p:nvSpPr>
          <p:cNvPr id="162" name="Google Shape;162;p2"/>
          <p:cNvSpPr txBox="1"/>
          <p:nvPr/>
        </p:nvSpPr>
        <p:spPr>
          <a:xfrm>
            <a:off x="70100" y="836800"/>
            <a:ext cx="9556500" cy="7389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00000"/>
              </a:lnSpc>
              <a:spcBef>
                <a:spcPts val="0"/>
              </a:spcBef>
              <a:spcAft>
                <a:spcPts val="0"/>
              </a:spcAft>
              <a:buClr>
                <a:schemeClr val="dk2"/>
              </a:buClr>
              <a:buSzPts val="1400"/>
              <a:buFont typeface="Arial"/>
              <a:buChar char="●"/>
            </a:pPr>
            <a:r>
              <a:rPr lang="en-US" sz="1400" b="1" i="0" u="none" strike="noStrike" cap="none">
                <a:solidFill>
                  <a:schemeClr val="dk2"/>
                </a:solidFill>
                <a:latin typeface="Arial"/>
                <a:ea typeface="Arial"/>
                <a:cs typeface="Arial"/>
                <a:sym typeface="Arial"/>
              </a:rPr>
              <a:t>Information about your child’s learning is now more accessible with translation and accessibility tools</a:t>
            </a:r>
            <a:br>
              <a:rPr lang="en-US" sz="1400" b="1" i="0" u="none" strike="noStrike" cap="none">
                <a:solidFill>
                  <a:schemeClr val="dk2"/>
                </a:solidFill>
                <a:latin typeface="Arial"/>
                <a:ea typeface="Arial"/>
                <a:cs typeface="Arial"/>
                <a:sym typeface="Arial"/>
              </a:rPr>
            </a:br>
            <a:endParaRPr b="1">
              <a:solidFill>
                <a:schemeClr val="dk2"/>
              </a:solidFill>
            </a:endParaRPr>
          </a:p>
          <a:p>
            <a:pPr marL="457200" marR="0" lvl="0" indent="-317500" algn="l" rtl="0">
              <a:lnSpc>
                <a:spcPct val="100000"/>
              </a:lnSpc>
              <a:spcBef>
                <a:spcPts val="0"/>
              </a:spcBef>
              <a:spcAft>
                <a:spcPts val="0"/>
              </a:spcAft>
              <a:buClr>
                <a:schemeClr val="dk2"/>
              </a:buClr>
              <a:buSzPts val="1400"/>
              <a:buFont typeface="Arial"/>
              <a:buChar char="●"/>
            </a:pPr>
            <a:r>
              <a:rPr lang="en-US" sz="1400" b="1" i="0" u="none" strike="noStrike" cap="none">
                <a:solidFill>
                  <a:schemeClr val="dk2"/>
                </a:solidFill>
                <a:latin typeface="Arial"/>
                <a:ea typeface="Arial"/>
                <a:cs typeface="Arial"/>
                <a:sym typeface="Arial"/>
              </a:rPr>
              <a:t>Accessible information on demand, from any device.</a:t>
            </a:r>
            <a:endParaRPr sz="1400" b="1" i="0" u="none" strike="noStrike" cap="none">
              <a:solidFill>
                <a:schemeClr val="dk2"/>
              </a:solidFill>
              <a:latin typeface="Arial"/>
              <a:ea typeface="Arial"/>
              <a:cs typeface="Arial"/>
              <a:sym typeface="Arial"/>
            </a:endParaRPr>
          </a:p>
        </p:txBody>
      </p:sp>
      <p:sp>
        <p:nvSpPr>
          <p:cNvPr id="163" name="Google Shape;163;p2"/>
          <p:cNvSpPr txBox="1"/>
          <p:nvPr/>
        </p:nvSpPr>
        <p:spPr>
          <a:xfrm>
            <a:off x="261156" y="5079706"/>
            <a:ext cx="4903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2"/>
                </a:solidFill>
                <a:latin typeface="Arial"/>
                <a:ea typeface="Arial"/>
                <a:cs typeface="Arial"/>
                <a:sym typeface="Arial"/>
              </a:rPr>
              <a:t>Translate learning goals into any of 100+ languages</a:t>
            </a:r>
            <a:endParaRPr sz="1400" b="0" i="0" u="none" strike="noStrike" cap="none">
              <a:solidFill>
                <a:schemeClr val="dk2"/>
              </a:solidFill>
              <a:latin typeface="Arial"/>
              <a:ea typeface="Arial"/>
              <a:cs typeface="Arial"/>
              <a:sym typeface="Arial"/>
            </a:endParaRPr>
          </a:p>
        </p:txBody>
      </p:sp>
      <p:sp>
        <p:nvSpPr>
          <p:cNvPr id="164" name="Google Shape;164;p2"/>
          <p:cNvSpPr txBox="1"/>
          <p:nvPr/>
        </p:nvSpPr>
        <p:spPr>
          <a:xfrm>
            <a:off x="4779660" y="4862005"/>
            <a:ext cx="5582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1" i="0" u="none" strike="noStrike" cap="none">
              <a:solidFill>
                <a:srgbClr val="12395B"/>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12395B"/>
                </a:solidFill>
                <a:latin typeface="Arial"/>
                <a:ea typeface="Arial"/>
                <a:cs typeface="Arial"/>
                <a:sym typeface="Arial"/>
              </a:rPr>
              <a:t>   </a:t>
            </a:r>
            <a:r>
              <a:rPr lang="en-US" sz="1400" b="1" i="0" u="none" strike="noStrike" cap="none">
                <a:solidFill>
                  <a:schemeClr val="dk2"/>
                </a:solidFill>
                <a:latin typeface="Arial"/>
                <a:ea typeface="Arial"/>
                <a:cs typeface="Arial"/>
                <a:sym typeface="Arial"/>
              </a:rPr>
              <a:t>Accessibility tools for text size and c</a:t>
            </a:r>
            <a:r>
              <a:rPr lang="en-US" b="1">
                <a:solidFill>
                  <a:schemeClr val="dk2"/>
                </a:solidFill>
              </a:rPr>
              <a:t>olour</a:t>
            </a:r>
            <a:r>
              <a:rPr lang="en-US" sz="1400" b="1" i="0" u="none" strike="noStrike" cap="none">
                <a:solidFill>
                  <a:schemeClr val="dk2"/>
                </a:solidFill>
                <a:latin typeface="Arial"/>
                <a:ea typeface="Arial"/>
                <a:cs typeface="Arial"/>
                <a:sym typeface="Arial"/>
              </a:rPr>
              <a:t> preferences</a:t>
            </a:r>
            <a:endParaRPr>
              <a:solidFill>
                <a:schemeClr val="dk2"/>
              </a:solidFill>
            </a:endParaRPr>
          </a:p>
        </p:txBody>
      </p:sp>
      <p:pic>
        <p:nvPicPr>
          <p:cNvPr id="165" name="Google Shape;165;p2"/>
          <p:cNvPicPr preferRelativeResize="0"/>
          <p:nvPr/>
        </p:nvPicPr>
        <p:blipFill rotWithShape="1">
          <a:blip r:embed="rId3">
            <a:alphaModFix/>
          </a:blip>
          <a:srcRect/>
          <a:stretch/>
        </p:blipFill>
        <p:spPr>
          <a:xfrm>
            <a:off x="70088" y="1616749"/>
            <a:ext cx="4839696" cy="3245244"/>
          </a:xfrm>
          <a:prstGeom prst="rect">
            <a:avLst/>
          </a:prstGeom>
          <a:noFill/>
          <a:ln>
            <a:noFill/>
          </a:ln>
        </p:spPr>
      </p:pic>
      <p:pic>
        <p:nvPicPr>
          <p:cNvPr id="166" name="Google Shape;166;p2"/>
          <p:cNvPicPr preferRelativeResize="0"/>
          <p:nvPr/>
        </p:nvPicPr>
        <p:blipFill rotWithShape="1">
          <a:blip r:embed="rId4">
            <a:alphaModFix/>
          </a:blip>
          <a:srcRect/>
          <a:stretch/>
        </p:blipFill>
        <p:spPr>
          <a:xfrm>
            <a:off x="5060262" y="1757705"/>
            <a:ext cx="4423605" cy="25596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p:nvPr/>
        </p:nvSpPr>
        <p:spPr>
          <a:xfrm>
            <a:off x="5355960" y="5469770"/>
            <a:ext cx="4902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2"/>
                </a:solidFill>
                <a:latin typeface="Arial"/>
                <a:ea typeface="Arial"/>
                <a:cs typeface="Arial"/>
                <a:sym typeface="Arial"/>
              </a:rPr>
              <a:t>Translatable in over 100 languages</a:t>
            </a:r>
            <a:endParaRPr sz="1400" b="0"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2395B"/>
              </a:solidFill>
              <a:latin typeface="Arial"/>
              <a:ea typeface="Arial"/>
              <a:cs typeface="Arial"/>
              <a:sym typeface="Arial"/>
            </a:endParaRPr>
          </a:p>
        </p:txBody>
      </p:sp>
      <p:sp>
        <p:nvSpPr>
          <p:cNvPr id="173" name="Google Shape;173;p12"/>
          <p:cNvSpPr txBox="1"/>
          <p:nvPr/>
        </p:nvSpPr>
        <p:spPr>
          <a:xfrm>
            <a:off x="183698" y="190444"/>
            <a:ext cx="885417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2395B"/>
                </a:solidFill>
                <a:latin typeface="Arial"/>
                <a:ea typeface="Arial"/>
                <a:cs typeface="Arial"/>
                <a:sym typeface="Arial"/>
              </a:rPr>
              <a:t>How can I help my child at home?</a:t>
            </a:r>
            <a:endParaRPr sz="2400" b="0" i="0" u="none" strike="noStrike" cap="none">
              <a:solidFill>
                <a:srgbClr val="000000"/>
              </a:solidFill>
              <a:latin typeface="Arial"/>
              <a:ea typeface="Arial"/>
              <a:cs typeface="Arial"/>
              <a:sym typeface="Arial"/>
            </a:endParaRPr>
          </a:p>
        </p:txBody>
      </p:sp>
      <p:pic>
        <p:nvPicPr>
          <p:cNvPr id="174" name="Google Shape;174;p12" descr="Text, letter&#10;&#10;Description automatically generated"/>
          <p:cNvPicPr preferRelativeResize="0"/>
          <p:nvPr/>
        </p:nvPicPr>
        <p:blipFill rotWithShape="1">
          <a:blip r:embed="rId3">
            <a:alphaModFix/>
          </a:blip>
          <a:srcRect/>
          <a:stretch/>
        </p:blipFill>
        <p:spPr>
          <a:xfrm>
            <a:off x="5009528" y="2923138"/>
            <a:ext cx="4474551" cy="2429042"/>
          </a:xfrm>
          <a:prstGeom prst="rect">
            <a:avLst/>
          </a:prstGeom>
          <a:noFill/>
          <a:ln>
            <a:noFill/>
          </a:ln>
        </p:spPr>
      </p:pic>
      <p:sp>
        <p:nvSpPr>
          <p:cNvPr id="175" name="Google Shape;175;p12"/>
          <p:cNvSpPr txBox="1"/>
          <p:nvPr/>
        </p:nvSpPr>
        <p:spPr>
          <a:xfrm>
            <a:off x="183698" y="781776"/>
            <a:ext cx="9498300" cy="1816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1400"/>
              <a:buChar char="•"/>
            </a:pPr>
            <a:r>
              <a:rPr lang="en-US" sz="1400" b="1" i="0" u="none" strike="noStrike" cap="none">
                <a:solidFill>
                  <a:schemeClr val="dk2"/>
                </a:solidFill>
              </a:rPr>
              <a:t>Ladders at Home provides explanations of exactly how, as a parent you can support learning at home.</a:t>
            </a:r>
            <a:br>
              <a:rPr lang="en-US" sz="1400" b="1" i="0" u="none" strike="noStrike" cap="none">
                <a:solidFill>
                  <a:schemeClr val="dk2"/>
                </a:solidFill>
              </a:rPr>
            </a:br>
            <a:endParaRPr sz="1400" b="1" i="0" u="none" strike="noStrike" cap="none">
              <a:solidFill>
                <a:schemeClr val="dk2"/>
              </a:solidFill>
            </a:endParaRPr>
          </a:p>
          <a:p>
            <a:pPr marL="285750" marR="0" lvl="0" indent="-285750" algn="l" rtl="0">
              <a:lnSpc>
                <a:spcPct val="100000"/>
              </a:lnSpc>
              <a:spcBef>
                <a:spcPts val="0"/>
              </a:spcBef>
              <a:spcAft>
                <a:spcPts val="0"/>
              </a:spcAft>
              <a:buClr>
                <a:schemeClr val="dk2"/>
              </a:buClr>
              <a:buSzPts val="1400"/>
              <a:buChar char="•"/>
            </a:pPr>
            <a:r>
              <a:rPr lang="en-US" sz="1400" b="1" i="0" u="none" strike="noStrike" cap="none">
                <a:solidFill>
                  <a:schemeClr val="dk2"/>
                </a:solidFill>
              </a:rPr>
              <a:t>Support articles, written by qualified teachers link to the learning goals for Maths.  Articles provide explanations of educational terms, how learning is supported in school and activities to take part in at home.</a:t>
            </a:r>
            <a:endParaRPr b="1">
              <a:solidFill>
                <a:schemeClr val="dk2"/>
              </a:solidFill>
            </a:endParaRPr>
          </a:p>
          <a:p>
            <a:pPr marL="0" marR="0" lvl="0" indent="0" algn="l" rtl="0">
              <a:lnSpc>
                <a:spcPct val="100000"/>
              </a:lnSpc>
              <a:spcBef>
                <a:spcPts val="0"/>
              </a:spcBef>
              <a:spcAft>
                <a:spcPts val="0"/>
              </a:spcAft>
              <a:buNone/>
            </a:pPr>
            <a:r>
              <a:rPr lang="en-US" sz="1400" b="1" i="0" u="none" strike="noStrike" cap="none">
                <a:solidFill>
                  <a:schemeClr val="dk2"/>
                </a:solidFill>
              </a:rPr>
              <a:t>  </a:t>
            </a:r>
            <a:endParaRPr sz="1400" b="1" i="0" u="none" strike="noStrike" cap="none">
              <a:solidFill>
                <a:schemeClr val="dk2"/>
              </a:solidFill>
            </a:endParaRPr>
          </a:p>
          <a:p>
            <a:pPr marL="285750" marR="0" lvl="0" indent="-285750" algn="l" rtl="0">
              <a:lnSpc>
                <a:spcPct val="100000"/>
              </a:lnSpc>
              <a:spcBef>
                <a:spcPts val="0"/>
              </a:spcBef>
              <a:spcAft>
                <a:spcPts val="0"/>
              </a:spcAft>
              <a:buClr>
                <a:schemeClr val="dk2"/>
              </a:buClr>
              <a:buSzPts val="1400"/>
              <a:buChar char="•"/>
            </a:pPr>
            <a:r>
              <a:rPr lang="en-US" sz="1400" b="1" i="0" u="none" strike="noStrike" cap="none">
                <a:solidFill>
                  <a:schemeClr val="dk2"/>
                </a:solidFill>
              </a:rPr>
              <a:t>Schools have the option to write and publish their own articles, explaining the specific resources and approaches to learning used in your child’s classroom.</a:t>
            </a:r>
            <a:endParaRPr sz="1400" b="1" i="0" u="none" strike="noStrike" cap="none">
              <a:solidFill>
                <a:schemeClr val="dk2"/>
              </a:solidFill>
            </a:endParaRPr>
          </a:p>
        </p:txBody>
      </p:sp>
      <p:pic>
        <p:nvPicPr>
          <p:cNvPr id="176" name="Google Shape;176;p12"/>
          <p:cNvPicPr preferRelativeResize="0"/>
          <p:nvPr/>
        </p:nvPicPr>
        <p:blipFill rotWithShape="1">
          <a:blip r:embed="rId4">
            <a:alphaModFix/>
          </a:blip>
          <a:srcRect/>
          <a:stretch/>
        </p:blipFill>
        <p:spPr>
          <a:xfrm>
            <a:off x="443972" y="2923138"/>
            <a:ext cx="4032405" cy="270236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982</Words>
  <Application>Microsoft Office PowerPoint</Application>
  <PresentationFormat>Custom</PresentationFormat>
  <Paragraphs>137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Arimo</vt:lpstr>
      <vt:lpstr>Arial</vt:lpstr>
      <vt:lpstr>Calibri</vt:lpstr>
      <vt:lpstr>Office Theme</vt:lpstr>
      <vt:lpstr>PowerPoint Presentation</vt:lpstr>
      <vt:lpstr>What does the research tell us?</vt:lpstr>
      <vt:lpstr>Ladders at Home enables better conversations about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support will we have in using Ladders at 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dc:creator>
  <cp:lastModifiedBy>Alana Hosain</cp:lastModifiedBy>
  <cp:revision>10</cp:revision>
  <cp:lastPrinted>2022-06-14T11:02:53Z</cp:lastPrinted>
  <dcterms:created xsi:type="dcterms:W3CDTF">2006-08-16T00:00:00Z</dcterms:created>
  <dcterms:modified xsi:type="dcterms:W3CDTF">2022-06-16T11:18:27Z</dcterms:modified>
</cp:coreProperties>
</file>