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FAF6-3814-496E-8F7B-72CBC0BA1046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1171B-1F57-4F6F-BC5E-409D04DC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0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25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5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2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4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5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4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4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0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4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71B2-7BDD-452A-A72A-2B371226058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F429-BB27-4067-871E-F66044FE0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rasshopper Word of the Day"/>
          <p:cNvSpPr txBox="1"/>
          <p:nvPr/>
        </p:nvSpPr>
        <p:spPr>
          <a:xfrm>
            <a:off x="4094220" y="198101"/>
            <a:ext cx="4970784" cy="829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700" b="1">
                <a:solidFill>
                  <a:schemeClr val="accent5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4922" dirty="0">
                <a:solidFill>
                  <a:srgbClr val="00AEEE"/>
                </a:solidFill>
                <a:latin typeface="Gill Sans MT" panose="020B0502020104020203" pitchFamily="34" charset="77"/>
              </a:rPr>
              <a:t>Word of the Day</a:t>
            </a:r>
          </a:p>
        </p:txBody>
      </p:sp>
      <p:sp>
        <p:nvSpPr>
          <p:cNvPr id="150" name="Word of the Day:"/>
          <p:cNvSpPr txBox="1"/>
          <p:nvPr/>
        </p:nvSpPr>
        <p:spPr>
          <a:xfrm>
            <a:off x="2213788" y="1130018"/>
            <a:ext cx="2708370" cy="515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100">
                <a:solidFill>
                  <a:schemeClr val="accent5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sz="2883" dirty="0">
                <a:latin typeface="Gill Sans MT" panose="020B0502020104020203" pitchFamily="34" charset="77"/>
              </a:rPr>
              <a:t>Word of the Day:</a:t>
            </a:r>
          </a:p>
        </p:txBody>
      </p:sp>
      <p:sp>
        <p:nvSpPr>
          <p:cNvPr id="151" name="tear"/>
          <p:cNvSpPr txBox="1"/>
          <p:nvPr/>
        </p:nvSpPr>
        <p:spPr>
          <a:xfrm>
            <a:off x="5336808" y="920517"/>
            <a:ext cx="2308325" cy="829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lang="en-GB" sz="4922" dirty="0">
                <a:latin typeface="Gill Sans MT" panose="020B0502020104020203" pitchFamily="34" charset="77"/>
              </a:rPr>
              <a:t>stranded</a:t>
            </a:r>
            <a:endParaRPr sz="4922" dirty="0">
              <a:latin typeface="Gill Sans MT" panose="020B0502020104020203" pitchFamily="34" charset="77"/>
            </a:endParaRPr>
          </a:p>
        </p:txBody>
      </p:sp>
      <p:sp>
        <p:nvSpPr>
          <p:cNvPr id="152" name="Definition:"/>
          <p:cNvSpPr txBox="1"/>
          <p:nvPr/>
        </p:nvSpPr>
        <p:spPr>
          <a:xfrm>
            <a:off x="3079640" y="2206106"/>
            <a:ext cx="1707070" cy="515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100">
                <a:solidFill>
                  <a:schemeClr val="accent5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sz="2883" dirty="0">
                <a:latin typeface="Gill Sans MT" panose="020B0502020104020203" pitchFamily="34" charset="77"/>
              </a:rPr>
              <a:t>Definition: </a:t>
            </a:r>
          </a:p>
        </p:txBody>
      </p:sp>
      <p:sp>
        <p:nvSpPr>
          <p:cNvPr id="153" name="(verb / noun)"/>
          <p:cNvSpPr txBox="1"/>
          <p:nvPr/>
        </p:nvSpPr>
        <p:spPr>
          <a:xfrm>
            <a:off x="7661041" y="1254413"/>
            <a:ext cx="2975876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1266" dirty="0">
                <a:latin typeface="Gill Sans MT" panose="020B0502020104020203" pitchFamily="34" charset="77"/>
              </a:rPr>
              <a:t>(</a:t>
            </a:r>
            <a:r>
              <a:rPr lang="en-GB" sz="1266" dirty="0">
                <a:latin typeface="Gill Sans MT" panose="020B0502020104020203" pitchFamily="34" charset="77"/>
              </a:rPr>
              <a:t>adjective</a:t>
            </a:r>
            <a:r>
              <a:rPr sz="1266" dirty="0">
                <a:latin typeface="Gill Sans MT" panose="020B0502020104020203" pitchFamily="34" charset="77"/>
              </a:rPr>
              <a:t>)</a:t>
            </a:r>
          </a:p>
        </p:txBody>
      </p:sp>
      <p:sp>
        <p:nvSpPr>
          <p:cNvPr id="154" name="If you tear paper, cloth, or another material, or if it tears, you pull it into two pieces or you pull it so that a hole appears in it."/>
          <p:cNvSpPr txBox="1"/>
          <p:nvPr/>
        </p:nvSpPr>
        <p:spPr>
          <a:xfrm>
            <a:off x="1947970" y="2837895"/>
            <a:ext cx="4033730" cy="1240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31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GB" sz="2531" dirty="0">
                <a:latin typeface="Gill Sans MT" panose="020B0502020104020203" pitchFamily="34" charset="77"/>
              </a:rPr>
              <a:t>Being stranded means to be left without the means to move from somewhere.</a:t>
            </a:r>
            <a:endParaRPr sz="2531" dirty="0">
              <a:latin typeface="Gill Sans MT" panose="020B0502020104020203" pitchFamily="34" charset="77"/>
            </a:endParaRPr>
          </a:p>
        </p:txBody>
      </p:sp>
      <p:sp>
        <p:nvSpPr>
          <p:cNvPr id="155" name="The was a tear in Freddie’s new school jumper."/>
          <p:cNvSpPr txBox="1"/>
          <p:nvPr/>
        </p:nvSpPr>
        <p:spPr>
          <a:xfrm>
            <a:off x="1524000" y="4335577"/>
            <a:ext cx="914040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>
              <a:defRPr sz="40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GB" sz="2812" dirty="0">
                <a:latin typeface="Gill Sans MT" panose="020B0502020104020203" pitchFamily="34" charset="77"/>
              </a:rPr>
              <a:t>Ruby was </a:t>
            </a:r>
            <a:r>
              <a:rPr lang="en-GB" sz="2812" b="1" dirty="0">
                <a:latin typeface="Gill Sans MT" panose="020B0502020104020203" pitchFamily="34" charset="77"/>
              </a:rPr>
              <a:t>stranded</a:t>
            </a:r>
            <a:r>
              <a:rPr lang="en-GB" sz="2812" dirty="0">
                <a:latin typeface="Gill Sans MT" panose="020B0502020104020203" pitchFamily="34" charset="77"/>
              </a:rPr>
              <a:t> on the island.</a:t>
            </a:r>
            <a:endParaRPr sz="2812" dirty="0">
              <a:latin typeface="Gill Sans MT" panose="020B0502020104020203" pitchFamily="34" charset="77"/>
            </a:endParaRPr>
          </a:p>
        </p:txBody>
      </p:sp>
      <p:sp>
        <p:nvSpPr>
          <p:cNvPr id="165" name="Word Class"/>
          <p:cNvSpPr txBox="1"/>
          <p:nvPr/>
        </p:nvSpPr>
        <p:spPr>
          <a:xfrm>
            <a:off x="8360257" y="863020"/>
            <a:ext cx="1454117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chemeClr val="accent1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sz="2250" dirty="0">
                <a:solidFill>
                  <a:srgbClr val="C92405"/>
                </a:solidFill>
                <a:latin typeface="Gill Sans MT" panose="020B0502020104020203" pitchFamily="34" charset="77"/>
              </a:rPr>
              <a:t>Word Class</a:t>
            </a:r>
          </a:p>
        </p:txBody>
      </p:sp>
      <p:sp>
        <p:nvSpPr>
          <p:cNvPr id="166" name="(tear)"/>
          <p:cNvSpPr txBox="1"/>
          <p:nvPr/>
        </p:nvSpPr>
        <p:spPr>
          <a:xfrm>
            <a:off x="4950959" y="1534326"/>
            <a:ext cx="2975876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000" i="1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3516" dirty="0">
                <a:latin typeface="Gill Sans MT" panose="020B0502020104020203" pitchFamily="34" charset="77"/>
              </a:rPr>
              <a:t>(</a:t>
            </a:r>
            <a:r>
              <a:rPr lang="en-GB" sz="3516" dirty="0">
                <a:latin typeface="Gill Sans MT" panose="020B0502020104020203" pitchFamily="34" charset="77"/>
              </a:rPr>
              <a:t>strand-ed</a:t>
            </a:r>
            <a:r>
              <a:rPr sz="3516" dirty="0">
                <a:latin typeface="Gill Sans MT" panose="020B0502020104020203" pitchFamily="34" charset="77"/>
              </a:rPr>
              <a:t>)</a:t>
            </a:r>
          </a:p>
        </p:txBody>
      </p:sp>
      <p:sp>
        <p:nvSpPr>
          <p:cNvPr id="167" name="Pronunciation / Syllables"/>
          <p:cNvSpPr txBox="1"/>
          <p:nvPr/>
        </p:nvSpPr>
        <p:spPr>
          <a:xfrm>
            <a:off x="2329466" y="1713973"/>
            <a:ext cx="2367508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chemeClr val="accent1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sz="1828" dirty="0">
                <a:latin typeface="Gill Sans MT" panose="020B0502020104020203" pitchFamily="34" charset="77"/>
              </a:rPr>
              <a:t>Pronunciation / Syllables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7B1689F-B7AD-4540-BB90-4318871EAD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999" y="4922845"/>
          <a:ext cx="9101299" cy="4172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299">
                  <a:extLst>
                    <a:ext uri="{9D8B030D-6E8A-4147-A177-3AD203B41FA5}">
                      <a16:colId xmlns:a16="http://schemas.microsoft.com/office/drawing/2014/main" val="2106870541"/>
                    </a:ext>
                  </a:extLst>
                </a:gridCol>
                <a:gridCol w="3621234">
                  <a:extLst>
                    <a:ext uri="{9D8B030D-6E8A-4147-A177-3AD203B41FA5}">
                      <a16:colId xmlns:a16="http://schemas.microsoft.com/office/drawing/2014/main" val="1851897062"/>
                    </a:ext>
                  </a:extLst>
                </a:gridCol>
                <a:gridCol w="3033766">
                  <a:extLst>
                    <a:ext uri="{9D8B030D-6E8A-4147-A177-3AD203B41FA5}">
                      <a16:colId xmlns:a16="http://schemas.microsoft.com/office/drawing/2014/main" val="173791016"/>
                    </a:ext>
                  </a:extLst>
                </a:gridCol>
              </a:tblGrid>
              <a:tr h="417299">
                <a:tc>
                  <a:txBody>
                    <a:bodyPr/>
                    <a:lstStyle/>
                    <a:p>
                      <a:r>
                        <a:rPr lang="en-GB" sz="2300" dirty="0">
                          <a:solidFill>
                            <a:srgbClr val="0365C0"/>
                          </a:solidFill>
                          <a:latin typeface="Gill Sans MT" panose="020B0502020104020203" pitchFamily="34" charset="77"/>
                        </a:rPr>
                        <a:t>Phrases: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 dirty="0">
                          <a:solidFill>
                            <a:srgbClr val="0365C0"/>
                          </a:solidFill>
                          <a:latin typeface="Gill Sans MT" panose="020B0502020104020203" pitchFamily="34" charset="77"/>
                        </a:rPr>
                        <a:t>stranded and alone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 dirty="0">
                          <a:solidFill>
                            <a:srgbClr val="0365C0"/>
                          </a:solidFill>
                          <a:latin typeface="Gill Sans MT" panose="020B0502020104020203" pitchFamily="34" charset="77"/>
                        </a:rPr>
                        <a:t>completely stranded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5655480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7EB416CD-9B55-CF42-A04C-30197FD22A3C}"/>
              </a:ext>
            </a:extLst>
          </p:cNvPr>
          <p:cNvGrpSpPr/>
          <p:nvPr/>
        </p:nvGrpSpPr>
        <p:grpSpPr>
          <a:xfrm>
            <a:off x="10175827" y="5924672"/>
            <a:ext cx="6270415" cy="568600"/>
            <a:chOff x="11782763" y="6452689"/>
            <a:chExt cx="8917924" cy="80867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6BF06AC-22FD-FD44-8419-6C2D4AA8FA73}"/>
                </a:ext>
              </a:extLst>
            </p:cNvPr>
            <p:cNvSpPr/>
            <p:nvPr/>
          </p:nvSpPr>
          <p:spPr>
            <a:xfrm rot="896267" flipH="1">
              <a:off x="12315522" y="6789532"/>
              <a:ext cx="8385165" cy="471834"/>
            </a:xfrm>
            <a:prstGeom prst="rect">
              <a:avLst/>
            </a:prstGeom>
            <a:solidFill>
              <a:srgbClr val="38E1FF"/>
            </a:solidFill>
            <a:ln w="1016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GB" sz="1687" dirty="0">
                <a:solidFill>
                  <a:srgbClr val="FFFFFF"/>
                </a:solidFill>
                <a:sym typeface="Helvetica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3503DD-D270-5F47-A19A-8586E0671135}"/>
                </a:ext>
              </a:extLst>
            </p:cNvPr>
            <p:cNvSpPr/>
            <p:nvPr/>
          </p:nvSpPr>
          <p:spPr>
            <a:xfrm rot="896267" flipH="1">
              <a:off x="11782763" y="6452689"/>
              <a:ext cx="6869179" cy="471834"/>
            </a:xfrm>
            <a:prstGeom prst="rect">
              <a:avLst/>
            </a:prstGeom>
            <a:solidFill>
              <a:srgbClr val="38E1FF">
                <a:alpha val="33000"/>
              </a:srgbClr>
            </a:solidFill>
            <a:ln w="1016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GB" sz="1687" dirty="0">
                <a:solidFill>
                  <a:srgbClr val="FFFFFF"/>
                </a:solidFill>
                <a:sym typeface="Helvetica Light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7D75134-4940-2E43-970D-7151127F0958}"/>
              </a:ext>
            </a:extLst>
          </p:cNvPr>
          <p:cNvGrpSpPr/>
          <p:nvPr/>
        </p:nvGrpSpPr>
        <p:grpSpPr>
          <a:xfrm rot="11574440">
            <a:off x="-4402495" y="702167"/>
            <a:ext cx="6270413" cy="568600"/>
            <a:chOff x="11782764" y="6452691"/>
            <a:chExt cx="8917922" cy="80867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E4B2CD-9BA7-F745-975D-04D6E068AAAF}"/>
                </a:ext>
              </a:extLst>
            </p:cNvPr>
            <p:cNvSpPr/>
            <p:nvPr/>
          </p:nvSpPr>
          <p:spPr>
            <a:xfrm rot="896267" flipH="1">
              <a:off x="12315521" y="6789532"/>
              <a:ext cx="8385165" cy="471834"/>
            </a:xfrm>
            <a:prstGeom prst="rect">
              <a:avLst/>
            </a:prstGeom>
            <a:solidFill>
              <a:srgbClr val="38E1FF"/>
            </a:solidFill>
            <a:ln w="1016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GB" sz="1687" dirty="0">
                <a:solidFill>
                  <a:srgbClr val="FFFFFF"/>
                </a:solidFill>
                <a:sym typeface="Helvetica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68024AA-F9BA-D840-9EF5-E93003D788D2}"/>
                </a:ext>
              </a:extLst>
            </p:cNvPr>
            <p:cNvSpPr/>
            <p:nvPr/>
          </p:nvSpPr>
          <p:spPr>
            <a:xfrm rot="896267" flipH="1">
              <a:off x="11782764" y="6452691"/>
              <a:ext cx="6869178" cy="471834"/>
            </a:xfrm>
            <a:prstGeom prst="rect">
              <a:avLst/>
            </a:prstGeom>
            <a:solidFill>
              <a:srgbClr val="38E1FF">
                <a:alpha val="33000"/>
              </a:srgbClr>
            </a:solidFill>
            <a:ln w="1016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GB" sz="1687" dirty="0">
                <a:solidFill>
                  <a:srgbClr val="FFFFFF"/>
                </a:solidFill>
                <a:sym typeface="Helvetica Light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E1C808EC-8455-CA43-8401-6823600E17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0" r="12019" b="14894"/>
          <a:stretch/>
        </p:blipFill>
        <p:spPr>
          <a:xfrm>
            <a:off x="1741204" y="214839"/>
            <a:ext cx="1140611" cy="942208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E126C1A-DF94-724E-8EDB-D39D2C40D2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7594" y="5448120"/>
          <a:ext cx="9140405" cy="1268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081">
                  <a:extLst>
                    <a:ext uri="{9D8B030D-6E8A-4147-A177-3AD203B41FA5}">
                      <a16:colId xmlns:a16="http://schemas.microsoft.com/office/drawing/2014/main" val="1062734036"/>
                    </a:ext>
                  </a:extLst>
                </a:gridCol>
                <a:gridCol w="1828081">
                  <a:extLst>
                    <a:ext uri="{9D8B030D-6E8A-4147-A177-3AD203B41FA5}">
                      <a16:colId xmlns:a16="http://schemas.microsoft.com/office/drawing/2014/main" val="2844254734"/>
                    </a:ext>
                  </a:extLst>
                </a:gridCol>
                <a:gridCol w="1828081">
                  <a:extLst>
                    <a:ext uri="{9D8B030D-6E8A-4147-A177-3AD203B41FA5}">
                      <a16:colId xmlns:a16="http://schemas.microsoft.com/office/drawing/2014/main" val="2445892699"/>
                    </a:ext>
                  </a:extLst>
                </a:gridCol>
                <a:gridCol w="1828081">
                  <a:extLst>
                    <a:ext uri="{9D8B030D-6E8A-4147-A177-3AD203B41FA5}">
                      <a16:colId xmlns:a16="http://schemas.microsoft.com/office/drawing/2014/main" val="2209242225"/>
                    </a:ext>
                  </a:extLst>
                </a:gridCol>
                <a:gridCol w="1828081">
                  <a:extLst>
                    <a:ext uri="{9D8B030D-6E8A-4147-A177-3AD203B41FA5}">
                      <a16:colId xmlns:a16="http://schemas.microsoft.com/office/drawing/2014/main" val="690964335"/>
                    </a:ext>
                  </a:extLst>
                </a:gridCol>
              </a:tblGrid>
              <a:tr h="422917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DD2909"/>
                          </a:solidFill>
                          <a:latin typeface="Gill Sans MT" panose="020B0502020104020203" pitchFamily="34" charset="77"/>
                        </a:rPr>
                        <a:t>Synonym: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DD2909"/>
                          </a:solidFill>
                          <a:latin typeface="Gill Sans MT" panose="020B0502020104020203" pitchFamily="34" charset="77"/>
                        </a:rPr>
                        <a:t>Antonym: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DD2909"/>
                          </a:solidFill>
                          <a:latin typeface="Gill Sans MT" panose="020B0502020104020203" pitchFamily="34" charset="77"/>
                        </a:rPr>
                        <a:t>Prefix / Suffix: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DD2909"/>
                          </a:solidFill>
                          <a:latin typeface="Gill Sans MT" panose="020B0502020104020203" pitchFamily="34" charset="77"/>
                        </a:rPr>
                        <a:t>Rhyme: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DD2909"/>
                          </a:solidFill>
                          <a:latin typeface="Gill Sans MT" panose="020B0502020104020203" pitchFamily="34" charset="77"/>
                        </a:rPr>
                        <a:t>Link Word: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7075473"/>
                  </a:ext>
                </a:extLst>
              </a:tr>
              <a:tr h="422917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stuck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Gill Sans MT" panose="020B0502020104020203" pitchFamily="34" charset="77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Gill Sans MT" panose="020B0502020104020203" pitchFamily="34" charset="77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handed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island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5792217"/>
                  </a:ext>
                </a:extLst>
              </a:tr>
              <a:tr h="422917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helpless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Gill Sans MT" panose="020B0502020104020203" pitchFamily="34" charset="77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Gill Sans MT" panose="020B0502020104020203" pitchFamily="34" charset="77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expanded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Gill Sans MT" panose="020B0502020104020203" pitchFamily="34" charset="77"/>
                        </a:rPr>
                        <a:t>alone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3132678"/>
                  </a:ext>
                </a:extLst>
              </a:tr>
            </a:tbl>
          </a:graphicData>
        </a:graphic>
      </p:graphicFrame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1DDDBDC9-5A4F-664E-910E-0C791C74A0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24" y="1726687"/>
            <a:ext cx="2525057" cy="252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American Typewriter</vt:lpstr>
      <vt:lpstr>Arial</vt:lpstr>
      <vt:lpstr>Calibri</vt:lpstr>
      <vt:lpstr>Calibri Light</vt:lpstr>
      <vt:lpstr>Gill Sans</vt:lpstr>
      <vt:lpstr>Gill Sans MT</vt:lpstr>
      <vt:lpstr>Gill Sans SemiBold</vt:lpstr>
      <vt:lpstr>Helvetica Light</vt:lpstr>
      <vt:lpstr>Office Theme</vt:lpstr>
      <vt:lpstr>PowerPoint Presentation</vt:lpstr>
    </vt:vector>
  </TitlesOfParts>
  <Company>ClickOn IT London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Colette Jones</dc:creator>
  <cp:lastModifiedBy>Alana Hosain</cp:lastModifiedBy>
  <cp:revision>3</cp:revision>
  <dcterms:created xsi:type="dcterms:W3CDTF">2021-11-26T16:18:09Z</dcterms:created>
  <dcterms:modified xsi:type="dcterms:W3CDTF">2021-11-29T08:53:50Z</dcterms:modified>
</cp:coreProperties>
</file>