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64" r:id="rId2"/>
    <p:sldId id="257" r:id="rId3"/>
    <p:sldId id="258" r:id="rId4"/>
    <p:sldId id="259" r:id="rId5"/>
    <p:sldId id="260" r:id="rId6"/>
    <p:sldId id="265" r:id="rId7"/>
    <p:sldId id="266" r:id="rId8"/>
    <p:sldId id="263" r:id="rId9"/>
    <p:sldId id="268" r:id="rId10"/>
  </p:sldIdLst>
  <p:sldSz cx="12192000" cy="6858000"/>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7" d="100"/>
          <a:sy n="97" d="100"/>
        </p:scale>
        <p:origin x="68"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29050" y="0"/>
            <a:ext cx="2930525" cy="498475"/>
          </a:xfrm>
          <a:prstGeom prst="rect">
            <a:avLst/>
          </a:prstGeom>
        </p:spPr>
        <p:txBody>
          <a:bodyPr vert="horz" lIns="91440" tIns="45720" rIns="91440" bIns="45720" rtlCol="0"/>
          <a:lstStyle>
            <a:lvl1pPr algn="r">
              <a:defRPr sz="1200"/>
            </a:lvl1pPr>
          </a:lstStyle>
          <a:p>
            <a:fld id="{2491772A-5D64-4BEC-A89B-45608A2EAE9E}" type="datetimeFigureOut">
              <a:rPr lang="en-GB" smtClean="0"/>
              <a:t>06/11/2020</a:t>
            </a:fld>
            <a:endParaRPr lang="en-GB"/>
          </a:p>
        </p:txBody>
      </p:sp>
      <p:sp>
        <p:nvSpPr>
          <p:cNvPr id="4" name="Footer Placeholder 3"/>
          <p:cNvSpPr>
            <a:spLocks noGrp="1"/>
          </p:cNvSpPr>
          <p:nvPr>
            <p:ph type="ftr" sz="quarter" idx="2"/>
          </p:nvPr>
        </p:nvSpPr>
        <p:spPr>
          <a:xfrm>
            <a:off x="0" y="9444038"/>
            <a:ext cx="2930525"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29050" y="9444038"/>
            <a:ext cx="2930525" cy="498475"/>
          </a:xfrm>
          <a:prstGeom prst="rect">
            <a:avLst/>
          </a:prstGeom>
        </p:spPr>
        <p:txBody>
          <a:bodyPr vert="horz" lIns="91440" tIns="45720" rIns="91440" bIns="45720" rtlCol="0" anchor="b"/>
          <a:lstStyle>
            <a:lvl1pPr algn="r">
              <a:defRPr sz="1200"/>
            </a:lvl1pPr>
          </a:lstStyle>
          <a:p>
            <a:fld id="{D99EC6E7-DE55-4948-BB6E-80B027CFD5DA}" type="slidenum">
              <a:rPr lang="en-GB" smtClean="0"/>
              <a:t>‹#›</a:t>
            </a:fld>
            <a:endParaRPr lang="en-GB"/>
          </a:p>
        </p:txBody>
      </p:sp>
    </p:spTree>
    <p:extLst>
      <p:ext uri="{BB962C8B-B14F-4D97-AF65-F5344CB8AC3E}">
        <p14:creationId xmlns:p14="http://schemas.microsoft.com/office/powerpoint/2010/main" val="24126916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024F72B-CEAC-4436-9B45-77677FCAFF05}"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A4F828-C076-4765-B3C0-EB4F208E21F5}" type="slidenum">
              <a:rPr lang="en-GB" smtClean="0"/>
              <a:t>‹#›</a:t>
            </a:fld>
            <a:endParaRPr lang="en-GB"/>
          </a:p>
        </p:txBody>
      </p:sp>
    </p:spTree>
    <p:extLst>
      <p:ext uri="{BB962C8B-B14F-4D97-AF65-F5344CB8AC3E}">
        <p14:creationId xmlns:p14="http://schemas.microsoft.com/office/powerpoint/2010/main" val="549137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24F72B-CEAC-4436-9B45-77677FCAFF05}"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A4F828-C076-4765-B3C0-EB4F208E21F5}" type="slidenum">
              <a:rPr lang="en-GB" smtClean="0"/>
              <a:t>‹#›</a:t>
            </a:fld>
            <a:endParaRPr lang="en-GB"/>
          </a:p>
        </p:txBody>
      </p:sp>
    </p:spTree>
    <p:extLst>
      <p:ext uri="{BB962C8B-B14F-4D97-AF65-F5344CB8AC3E}">
        <p14:creationId xmlns:p14="http://schemas.microsoft.com/office/powerpoint/2010/main" val="802461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24F72B-CEAC-4436-9B45-77677FCAFF05}"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A4F828-C076-4765-B3C0-EB4F208E21F5}" type="slidenum">
              <a:rPr lang="en-GB" smtClean="0"/>
              <a:t>‹#›</a:t>
            </a:fld>
            <a:endParaRPr lang="en-GB"/>
          </a:p>
        </p:txBody>
      </p:sp>
    </p:spTree>
    <p:extLst>
      <p:ext uri="{BB962C8B-B14F-4D97-AF65-F5344CB8AC3E}">
        <p14:creationId xmlns:p14="http://schemas.microsoft.com/office/powerpoint/2010/main" val="3574349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24F72B-CEAC-4436-9B45-77677FCAFF05}"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A4F828-C076-4765-B3C0-EB4F208E21F5}" type="slidenum">
              <a:rPr lang="en-GB" smtClean="0"/>
              <a:t>‹#›</a:t>
            </a:fld>
            <a:endParaRPr lang="en-GB"/>
          </a:p>
        </p:txBody>
      </p:sp>
    </p:spTree>
    <p:extLst>
      <p:ext uri="{BB962C8B-B14F-4D97-AF65-F5344CB8AC3E}">
        <p14:creationId xmlns:p14="http://schemas.microsoft.com/office/powerpoint/2010/main" val="190737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24F72B-CEAC-4436-9B45-77677FCAFF05}"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A4F828-C076-4765-B3C0-EB4F208E21F5}" type="slidenum">
              <a:rPr lang="en-GB" smtClean="0"/>
              <a:t>‹#›</a:t>
            </a:fld>
            <a:endParaRPr lang="en-GB"/>
          </a:p>
        </p:txBody>
      </p:sp>
    </p:spTree>
    <p:extLst>
      <p:ext uri="{BB962C8B-B14F-4D97-AF65-F5344CB8AC3E}">
        <p14:creationId xmlns:p14="http://schemas.microsoft.com/office/powerpoint/2010/main" val="508210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024F72B-CEAC-4436-9B45-77677FCAFF05}"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A4F828-C076-4765-B3C0-EB4F208E21F5}" type="slidenum">
              <a:rPr lang="en-GB" smtClean="0"/>
              <a:t>‹#›</a:t>
            </a:fld>
            <a:endParaRPr lang="en-GB"/>
          </a:p>
        </p:txBody>
      </p:sp>
    </p:spTree>
    <p:extLst>
      <p:ext uri="{BB962C8B-B14F-4D97-AF65-F5344CB8AC3E}">
        <p14:creationId xmlns:p14="http://schemas.microsoft.com/office/powerpoint/2010/main" val="264632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024F72B-CEAC-4436-9B45-77677FCAFF05}" type="datetimeFigureOut">
              <a:rPr lang="en-GB" smtClean="0"/>
              <a:t>06/11/2020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A4F828-C076-4765-B3C0-EB4F208E21F5}" type="slidenum">
              <a:rPr lang="en-GB" smtClean="0"/>
              <a:t>‹#›</a:t>
            </a:fld>
            <a:endParaRPr lang="en-GB"/>
          </a:p>
        </p:txBody>
      </p:sp>
    </p:spTree>
    <p:extLst>
      <p:ext uri="{BB962C8B-B14F-4D97-AF65-F5344CB8AC3E}">
        <p14:creationId xmlns:p14="http://schemas.microsoft.com/office/powerpoint/2010/main" val="2659031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024F72B-CEAC-4436-9B45-77677FCAFF05}" type="datetimeFigureOut">
              <a:rPr lang="en-GB" smtClean="0"/>
              <a:t>06/11/2020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A4F828-C076-4765-B3C0-EB4F208E21F5}" type="slidenum">
              <a:rPr lang="en-GB" smtClean="0"/>
              <a:t>‹#›</a:t>
            </a:fld>
            <a:endParaRPr lang="en-GB"/>
          </a:p>
        </p:txBody>
      </p:sp>
    </p:spTree>
    <p:extLst>
      <p:ext uri="{BB962C8B-B14F-4D97-AF65-F5344CB8AC3E}">
        <p14:creationId xmlns:p14="http://schemas.microsoft.com/office/powerpoint/2010/main" val="221797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4F72B-CEAC-4436-9B45-77677FCAFF05}" type="datetimeFigureOut">
              <a:rPr lang="en-GB" smtClean="0"/>
              <a:t>06/11/2020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A4F828-C076-4765-B3C0-EB4F208E21F5}" type="slidenum">
              <a:rPr lang="en-GB" smtClean="0"/>
              <a:t>‹#›</a:t>
            </a:fld>
            <a:endParaRPr lang="en-GB"/>
          </a:p>
        </p:txBody>
      </p:sp>
    </p:spTree>
    <p:extLst>
      <p:ext uri="{BB962C8B-B14F-4D97-AF65-F5344CB8AC3E}">
        <p14:creationId xmlns:p14="http://schemas.microsoft.com/office/powerpoint/2010/main" val="107928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24F72B-CEAC-4436-9B45-77677FCAFF05}"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A4F828-C076-4765-B3C0-EB4F208E21F5}" type="slidenum">
              <a:rPr lang="en-GB" smtClean="0"/>
              <a:t>‹#›</a:t>
            </a:fld>
            <a:endParaRPr lang="en-GB"/>
          </a:p>
        </p:txBody>
      </p:sp>
    </p:spTree>
    <p:extLst>
      <p:ext uri="{BB962C8B-B14F-4D97-AF65-F5344CB8AC3E}">
        <p14:creationId xmlns:p14="http://schemas.microsoft.com/office/powerpoint/2010/main" val="273567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24F72B-CEAC-4436-9B45-77677FCAFF05}"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A4F828-C076-4765-B3C0-EB4F208E21F5}" type="slidenum">
              <a:rPr lang="en-GB" smtClean="0"/>
              <a:t>‹#›</a:t>
            </a:fld>
            <a:endParaRPr lang="en-GB"/>
          </a:p>
        </p:txBody>
      </p:sp>
    </p:spTree>
    <p:extLst>
      <p:ext uri="{BB962C8B-B14F-4D97-AF65-F5344CB8AC3E}">
        <p14:creationId xmlns:p14="http://schemas.microsoft.com/office/powerpoint/2010/main" val="1183735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4F72B-CEAC-4436-9B45-77677FCAFF05}" type="datetimeFigureOut">
              <a:rPr lang="en-GB" smtClean="0"/>
              <a:t>06/11/2020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4F828-C076-4765-B3C0-EB4F208E21F5}" type="slidenum">
              <a:rPr lang="en-GB" smtClean="0"/>
              <a:t>‹#›</a:t>
            </a:fld>
            <a:endParaRPr lang="en-GB"/>
          </a:p>
        </p:txBody>
      </p:sp>
    </p:spTree>
    <p:extLst>
      <p:ext uri="{BB962C8B-B14F-4D97-AF65-F5344CB8AC3E}">
        <p14:creationId xmlns:p14="http://schemas.microsoft.com/office/powerpoint/2010/main" val="1403551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4760" y="1365162"/>
            <a:ext cx="8465188" cy="1777284"/>
          </a:xfrm>
        </p:spPr>
        <p:txBody>
          <a:bodyPr>
            <a:normAutofit fontScale="90000"/>
          </a:bodyPr>
          <a:lstStyle/>
          <a:p>
            <a:r>
              <a:rPr lang="en-GB" b="1" dirty="0">
                <a:solidFill>
                  <a:srgbClr val="002060"/>
                </a:solidFill>
              </a:rPr>
              <a:t>Welcome to</a:t>
            </a:r>
            <a:br>
              <a:rPr lang="en-GB" b="1" dirty="0">
                <a:solidFill>
                  <a:srgbClr val="002060"/>
                </a:solidFill>
              </a:rPr>
            </a:br>
            <a:r>
              <a:rPr lang="en-GB" b="1" dirty="0">
                <a:solidFill>
                  <a:srgbClr val="002060"/>
                </a:solidFill>
              </a:rPr>
              <a:t> Meet the Teacher  </a:t>
            </a:r>
            <a:br>
              <a:rPr lang="en-GB" b="1" dirty="0">
                <a:solidFill>
                  <a:srgbClr val="002060"/>
                </a:solidFill>
              </a:rPr>
            </a:br>
            <a:r>
              <a:rPr lang="en-GB" b="1" dirty="0">
                <a:solidFill>
                  <a:srgbClr val="002060"/>
                </a:solidFill>
              </a:rPr>
              <a:t>Mrs Mulford &amp; Mrs McManus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3918" y="3690776"/>
            <a:ext cx="2749413" cy="2448482"/>
          </a:xfrm>
          <a:prstGeom prst="rect">
            <a:avLst/>
          </a:prstGeom>
        </p:spPr>
      </p:pic>
    </p:spTree>
    <p:extLst>
      <p:ext uri="{BB962C8B-B14F-4D97-AF65-F5344CB8AC3E}">
        <p14:creationId xmlns:p14="http://schemas.microsoft.com/office/powerpoint/2010/main" val="3823632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416" y="463640"/>
            <a:ext cx="1979054" cy="1687132"/>
          </a:xfrm>
        </p:spPr>
        <p:txBody>
          <a:bodyPr>
            <a:normAutofit fontScale="90000"/>
          </a:bodyPr>
          <a:lstStyle/>
          <a:p>
            <a:r>
              <a:rPr lang="en-GB" b="1" dirty="0">
                <a:solidFill>
                  <a:srgbClr val="002060"/>
                </a:solidFill>
              </a:rPr>
              <a:t>Aims:</a:t>
            </a:r>
            <a:br>
              <a:rPr lang="en-GB" dirty="0"/>
            </a:br>
            <a:endParaRPr lang="en-GB" dirty="0"/>
          </a:p>
        </p:txBody>
      </p:sp>
      <p:sp>
        <p:nvSpPr>
          <p:cNvPr id="3" name="TextBox 2"/>
          <p:cNvSpPr txBox="1"/>
          <p:nvPr/>
        </p:nvSpPr>
        <p:spPr>
          <a:xfrm>
            <a:off x="850006" y="1601136"/>
            <a:ext cx="7933386" cy="3323987"/>
          </a:xfrm>
          <a:prstGeom prst="rect">
            <a:avLst/>
          </a:prstGeom>
          <a:noFill/>
        </p:spPr>
        <p:txBody>
          <a:bodyPr wrap="square" rtlCol="0">
            <a:spAutoFit/>
          </a:bodyPr>
          <a:lstStyle/>
          <a:p>
            <a:pPr marL="285750" indent="-285750">
              <a:buFont typeface="Arial" panose="020B0604020202020204" pitchFamily="34" charset="0"/>
              <a:buChar char="•"/>
            </a:pPr>
            <a:r>
              <a:rPr lang="en-GB" sz="3200" dirty="0"/>
              <a:t>Expectations this year</a:t>
            </a:r>
          </a:p>
          <a:p>
            <a:pPr marL="285750" indent="-285750">
              <a:buFont typeface="Arial" panose="020B0604020202020204" pitchFamily="34" charset="0"/>
              <a:buChar char="•"/>
            </a:pPr>
            <a:r>
              <a:rPr lang="en-GB" sz="3200" dirty="0"/>
              <a:t>What the day looks like for your child</a:t>
            </a:r>
          </a:p>
          <a:p>
            <a:pPr marL="285750" indent="-285750">
              <a:buFont typeface="Arial" panose="020B0604020202020204" pitchFamily="34" charset="0"/>
              <a:buChar char="•"/>
            </a:pPr>
            <a:r>
              <a:rPr lang="en-GB" sz="3200" dirty="0"/>
              <a:t>The Curriculum</a:t>
            </a:r>
          </a:p>
          <a:p>
            <a:pPr marL="285750" indent="-285750">
              <a:buFont typeface="Arial" panose="020B0604020202020204" pitchFamily="34" charset="0"/>
              <a:buChar char="•"/>
            </a:pPr>
            <a:r>
              <a:rPr lang="en-GB" sz="3200" dirty="0"/>
              <a:t>Home Learning</a:t>
            </a:r>
          </a:p>
          <a:p>
            <a:pPr marL="285750" indent="-285750">
              <a:buFont typeface="Arial" panose="020B0604020202020204" pitchFamily="34" charset="0"/>
              <a:buChar char="•"/>
            </a:pPr>
            <a:r>
              <a:rPr lang="en-GB" sz="3200" dirty="0"/>
              <a:t>Home School Agreement</a:t>
            </a:r>
          </a:p>
          <a:p>
            <a:pPr marL="285750" indent="-285750">
              <a:buFont typeface="Arial" panose="020B0604020202020204" pitchFamily="34" charset="0"/>
              <a:buChar char="•"/>
            </a:pPr>
            <a:r>
              <a:rPr lang="en-GB" sz="3200" dirty="0"/>
              <a:t>Communication</a:t>
            </a:r>
          </a:p>
          <a:p>
            <a:pPr marL="285750" indent="-285750">
              <a:buFont typeface="Arial" panose="020B0604020202020204" pitchFamily="34" charset="0"/>
              <a:buChar char="•"/>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387" y="463640"/>
            <a:ext cx="1451536" cy="1292661"/>
          </a:xfrm>
          <a:prstGeom prst="rect">
            <a:avLst/>
          </a:prstGeom>
        </p:spPr>
      </p:pic>
    </p:spTree>
    <p:extLst>
      <p:ext uri="{BB962C8B-B14F-4D97-AF65-F5344CB8AC3E}">
        <p14:creationId xmlns:p14="http://schemas.microsoft.com/office/powerpoint/2010/main" val="30393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232" y="1300767"/>
            <a:ext cx="11538977" cy="7070502"/>
          </a:xfrm>
        </p:spPr>
        <p:txBody>
          <a:bodyPr>
            <a:normAutofit fontScale="90000"/>
          </a:bodyPr>
          <a:lstStyle/>
          <a:p>
            <a:pPr algn="l"/>
            <a:r>
              <a:rPr lang="en-GB" b="1" dirty="0">
                <a:solidFill>
                  <a:srgbClr val="002060"/>
                </a:solidFill>
              </a:rPr>
              <a:t>New Year … New Start</a:t>
            </a:r>
            <a:br>
              <a:rPr lang="en-GB" b="1" dirty="0">
                <a:solidFill>
                  <a:srgbClr val="002060"/>
                </a:solidFill>
              </a:rPr>
            </a:br>
            <a:r>
              <a:rPr lang="en-GB" sz="3600" dirty="0"/>
              <a:t>Your child is now in Year 1</a:t>
            </a:r>
            <a:br>
              <a:rPr lang="en-GB" sz="3600" dirty="0"/>
            </a:br>
            <a:br>
              <a:rPr lang="en-GB" sz="3600" dirty="0"/>
            </a:br>
            <a:r>
              <a:rPr lang="en-GB" sz="3600" dirty="0"/>
              <a:t>Expectations this year include: </a:t>
            </a:r>
            <a:br>
              <a:rPr lang="en-GB" sz="3600" dirty="0"/>
            </a:br>
            <a:br>
              <a:rPr lang="en-GB" sz="3600" dirty="0"/>
            </a:br>
            <a:r>
              <a:rPr lang="en-GB" sz="3600" dirty="0"/>
              <a:t>Being on time </a:t>
            </a:r>
            <a:br>
              <a:rPr lang="en-GB" sz="3600" dirty="0"/>
            </a:br>
            <a:r>
              <a:rPr lang="en-GB" sz="3600" dirty="0"/>
              <a:t>Uniform and PE kit</a:t>
            </a:r>
            <a:br>
              <a:rPr lang="en-GB" sz="3600" dirty="0"/>
            </a:br>
            <a:r>
              <a:rPr lang="en-GB" sz="3600" dirty="0"/>
              <a:t>Being organised and ready for learning – Planners signed each day</a:t>
            </a:r>
            <a:br>
              <a:rPr lang="en-GB" sz="3600" dirty="0"/>
            </a:br>
            <a:r>
              <a:rPr lang="en-GB" sz="3600" dirty="0"/>
              <a:t>Completing classwork to the best of their ability</a:t>
            </a:r>
            <a:br>
              <a:rPr lang="en-GB" sz="3600" dirty="0"/>
            </a:br>
            <a:r>
              <a:rPr lang="en-GB" sz="3600" dirty="0"/>
              <a:t>Engagement in school life</a:t>
            </a:r>
            <a:br>
              <a:rPr lang="en-GB" sz="3600" dirty="0"/>
            </a:br>
            <a:r>
              <a:rPr lang="en-GB" sz="3600" dirty="0"/>
              <a:t>Commitment to the school and giving their best</a:t>
            </a:r>
            <a:br>
              <a:rPr lang="en-GB" sz="3600" dirty="0"/>
            </a:br>
            <a:r>
              <a:rPr lang="en-GB" sz="3600" dirty="0"/>
              <a:t>Challenging themselves</a:t>
            </a:r>
            <a:br>
              <a:rPr lang="en-GB" sz="3600" dirty="0"/>
            </a:br>
            <a:r>
              <a:rPr lang="en-GB" sz="3600" dirty="0"/>
              <a:t>Rewards and opportunities in school</a:t>
            </a:r>
            <a:br>
              <a:rPr lang="en-GB" sz="3600" dirty="0"/>
            </a:br>
            <a:br>
              <a:rPr lang="en-GB" sz="3600" dirty="0"/>
            </a:br>
            <a:br>
              <a:rPr lang="en-GB" sz="3600" dirty="0"/>
            </a:br>
            <a:br>
              <a:rPr lang="en-GB" sz="3600" dirty="0"/>
            </a:br>
            <a:endParaRPr lang="en-GB" sz="36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387" y="463640"/>
            <a:ext cx="1451536" cy="1292661"/>
          </a:xfrm>
          <a:prstGeom prst="rect">
            <a:avLst/>
          </a:prstGeom>
        </p:spPr>
      </p:pic>
    </p:spTree>
    <p:extLst>
      <p:ext uri="{BB962C8B-B14F-4D97-AF65-F5344CB8AC3E}">
        <p14:creationId xmlns:p14="http://schemas.microsoft.com/office/powerpoint/2010/main" val="690270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0358" y="463640"/>
            <a:ext cx="8379856" cy="7173532"/>
          </a:xfrm>
        </p:spPr>
        <p:txBody>
          <a:bodyPr>
            <a:normAutofit fontScale="90000"/>
          </a:bodyPr>
          <a:lstStyle/>
          <a:p>
            <a:pPr algn="l"/>
            <a:r>
              <a:rPr lang="en-GB" b="1" dirty="0">
                <a:solidFill>
                  <a:srgbClr val="002060"/>
                </a:solidFill>
              </a:rPr>
              <a:t>What the timetable looks like…</a:t>
            </a:r>
            <a:br>
              <a:rPr lang="en-GB" b="1" dirty="0">
                <a:solidFill>
                  <a:srgbClr val="002060"/>
                </a:solidFill>
              </a:rPr>
            </a:br>
            <a:br>
              <a:rPr lang="en-GB" dirty="0"/>
            </a:br>
            <a:r>
              <a:rPr lang="en-GB" sz="2700" dirty="0"/>
              <a:t>Daily Phonics – Reading books every Monday.</a:t>
            </a:r>
            <a:br>
              <a:rPr lang="en-GB" sz="2700" dirty="0"/>
            </a:br>
            <a:r>
              <a:rPr lang="en-GB" sz="2700" dirty="0"/>
              <a:t>Daily Maths</a:t>
            </a:r>
            <a:br>
              <a:rPr lang="en-GB" sz="2700" dirty="0"/>
            </a:br>
            <a:r>
              <a:rPr lang="en-GB" sz="2700" dirty="0"/>
              <a:t>RE</a:t>
            </a:r>
            <a:br>
              <a:rPr lang="en-GB" sz="2700" dirty="0"/>
            </a:br>
            <a:r>
              <a:rPr lang="en-GB" sz="2700" dirty="0"/>
              <a:t>Science</a:t>
            </a:r>
            <a:br>
              <a:rPr lang="en-GB" sz="2700" dirty="0"/>
            </a:br>
            <a:r>
              <a:rPr lang="en-GB" sz="2700" dirty="0"/>
              <a:t>History &amp; Geography</a:t>
            </a:r>
            <a:br>
              <a:rPr lang="en-GB" sz="2700" dirty="0"/>
            </a:br>
            <a:r>
              <a:rPr lang="en-GB" sz="2700" dirty="0"/>
              <a:t>Art &amp; Design</a:t>
            </a:r>
            <a:br>
              <a:rPr lang="en-GB" sz="2700" dirty="0"/>
            </a:br>
            <a:r>
              <a:rPr lang="en-GB" sz="2700" dirty="0"/>
              <a:t>Music</a:t>
            </a:r>
            <a:br>
              <a:rPr lang="en-GB" sz="2700" dirty="0"/>
            </a:br>
            <a:r>
              <a:rPr lang="en-GB" sz="2700" dirty="0"/>
              <a:t>PE – WEDNESDAY &amp; FRIDAY</a:t>
            </a:r>
            <a:br>
              <a:rPr lang="en-GB" sz="2700" dirty="0"/>
            </a:br>
            <a:r>
              <a:rPr lang="en-GB" sz="2700" dirty="0"/>
              <a:t>PSHE</a:t>
            </a:r>
            <a:br>
              <a:rPr lang="en-GB" sz="2700" dirty="0"/>
            </a:br>
            <a:r>
              <a:rPr lang="en-GB" sz="2700" dirty="0"/>
              <a:t>Computing</a:t>
            </a:r>
            <a:br>
              <a:rPr lang="en-GB" sz="2700" dirty="0"/>
            </a:br>
            <a:r>
              <a:rPr lang="en-GB" sz="2700" dirty="0"/>
              <a:t>Library - FRIDAY</a:t>
            </a:r>
            <a:br>
              <a:rPr lang="en-GB" sz="2700" dirty="0"/>
            </a:br>
            <a:br>
              <a:rPr lang="en-GB" dirty="0"/>
            </a:br>
            <a:endParaRPr lang="en-GB"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387" y="463640"/>
            <a:ext cx="1451536" cy="1292661"/>
          </a:xfrm>
          <a:prstGeom prst="rect">
            <a:avLst/>
          </a:prstGeom>
        </p:spPr>
      </p:pic>
    </p:spTree>
    <p:extLst>
      <p:ext uri="{BB962C8B-B14F-4D97-AF65-F5344CB8AC3E}">
        <p14:creationId xmlns:p14="http://schemas.microsoft.com/office/powerpoint/2010/main" val="748512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3687" y="1423610"/>
            <a:ext cx="7967730" cy="5525039"/>
          </a:xfrm>
        </p:spPr>
        <p:txBody>
          <a:bodyPr>
            <a:normAutofit fontScale="90000"/>
          </a:bodyPr>
          <a:lstStyle/>
          <a:p>
            <a:pPr algn="l"/>
            <a:br>
              <a:rPr lang="en-GB" b="1" dirty="0">
                <a:solidFill>
                  <a:srgbClr val="002060"/>
                </a:solidFill>
              </a:rPr>
            </a:br>
            <a:br>
              <a:rPr lang="en-GB" b="1" dirty="0">
                <a:solidFill>
                  <a:srgbClr val="002060"/>
                </a:solidFill>
              </a:rPr>
            </a:br>
            <a:br>
              <a:rPr lang="en-GB" b="1" dirty="0">
                <a:solidFill>
                  <a:srgbClr val="002060"/>
                </a:solidFill>
              </a:rPr>
            </a:br>
            <a:br>
              <a:rPr lang="en-GB" b="1" dirty="0">
                <a:solidFill>
                  <a:srgbClr val="002060"/>
                </a:solidFill>
              </a:rPr>
            </a:br>
            <a:r>
              <a:rPr lang="en-GB" b="1" dirty="0">
                <a:solidFill>
                  <a:srgbClr val="002060"/>
                </a:solidFill>
              </a:rPr>
              <a:t>The Curriculum</a:t>
            </a:r>
            <a:br>
              <a:rPr lang="en-GB" dirty="0"/>
            </a:br>
            <a:br>
              <a:rPr lang="en-GB" dirty="0"/>
            </a:br>
            <a:r>
              <a:rPr lang="en-GB" sz="4000" b="1" u="sng" dirty="0"/>
              <a:t>Topics this year: </a:t>
            </a:r>
            <a:br>
              <a:rPr lang="en-GB" sz="4000" dirty="0"/>
            </a:br>
            <a:r>
              <a:rPr lang="en-GB" sz="4000" dirty="0"/>
              <a:t>-Memory Box</a:t>
            </a:r>
            <a:br>
              <a:rPr lang="en-GB" sz="4000" dirty="0"/>
            </a:br>
            <a:r>
              <a:rPr lang="en-GB" sz="4000" dirty="0"/>
              <a:t>-Splendid Skies </a:t>
            </a:r>
            <a:br>
              <a:rPr lang="en-GB" sz="4000" dirty="0"/>
            </a:br>
            <a:r>
              <a:rPr lang="en-GB" sz="4000" dirty="0"/>
              <a:t>-School Days</a:t>
            </a:r>
            <a:br>
              <a:rPr lang="en-GB" sz="4000" dirty="0"/>
            </a:br>
            <a:r>
              <a:rPr lang="en-GB" sz="4000" dirty="0"/>
              <a:t>-Bright Lights, Big City</a:t>
            </a:r>
            <a:br>
              <a:rPr lang="en-GB" sz="4000" dirty="0"/>
            </a:br>
            <a:r>
              <a:rPr lang="en-GB" sz="4000" dirty="0"/>
              <a:t>-Moon Zoom</a:t>
            </a:r>
            <a:br>
              <a:rPr lang="en-GB" sz="4000" dirty="0"/>
            </a:br>
            <a:r>
              <a:rPr lang="en-GB" sz="4000" dirty="0"/>
              <a:t>-Coastline</a:t>
            </a:r>
            <a:br>
              <a:rPr lang="en-GB" sz="4000" dirty="0"/>
            </a:br>
            <a:br>
              <a:rPr lang="en-GB" sz="4000" dirty="0"/>
            </a:br>
            <a:br>
              <a:rPr lang="en-GB" sz="4000" dirty="0"/>
            </a:br>
            <a:endParaRPr lang="en-GB" sz="40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387" y="463640"/>
            <a:ext cx="1451536" cy="1292661"/>
          </a:xfrm>
          <a:prstGeom prst="rect">
            <a:avLst/>
          </a:prstGeom>
        </p:spPr>
      </p:pic>
    </p:spTree>
    <p:extLst>
      <p:ext uri="{BB962C8B-B14F-4D97-AF65-F5344CB8AC3E}">
        <p14:creationId xmlns:p14="http://schemas.microsoft.com/office/powerpoint/2010/main" val="1115144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289" y="463640"/>
            <a:ext cx="11938871" cy="5241703"/>
          </a:xfrm>
        </p:spPr>
        <p:txBody>
          <a:bodyPr>
            <a:normAutofit fontScale="90000"/>
          </a:bodyPr>
          <a:lstStyle/>
          <a:p>
            <a:pPr algn="l"/>
            <a:r>
              <a:rPr lang="en-GB" b="1" dirty="0">
                <a:solidFill>
                  <a:srgbClr val="002060"/>
                </a:solidFill>
              </a:rPr>
              <a:t>Home Learning</a:t>
            </a:r>
            <a:br>
              <a:rPr lang="en-GB" dirty="0"/>
            </a:br>
            <a:br>
              <a:rPr lang="en-GB" dirty="0"/>
            </a:br>
            <a:r>
              <a:rPr lang="en-GB" sz="4000" dirty="0"/>
              <a:t>Daily Reading – signed planners everyday</a:t>
            </a:r>
            <a:br>
              <a:rPr lang="en-GB" sz="4000" dirty="0"/>
            </a:br>
            <a:r>
              <a:rPr lang="en-GB" sz="4000" dirty="0"/>
              <a:t>Books changed - Monday</a:t>
            </a:r>
            <a:br>
              <a:rPr lang="en-GB" sz="4000" dirty="0"/>
            </a:br>
            <a:r>
              <a:rPr lang="en-GB" sz="4000" dirty="0"/>
              <a:t>Weekly Maths – </a:t>
            </a:r>
            <a:r>
              <a:rPr lang="en-GB" sz="4000" dirty="0" err="1"/>
              <a:t>MyMaths</a:t>
            </a:r>
            <a:r>
              <a:rPr lang="en-GB" sz="4000" dirty="0"/>
              <a:t> or Google Classroom task, </a:t>
            </a:r>
            <a:r>
              <a:rPr lang="en-GB" sz="4000" dirty="0" err="1"/>
              <a:t>PiXL</a:t>
            </a:r>
            <a:r>
              <a:rPr lang="en-GB" sz="4000" dirty="0"/>
              <a:t> APPs</a:t>
            </a:r>
            <a:br>
              <a:rPr lang="en-GB" sz="4000" dirty="0"/>
            </a:br>
            <a:r>
              <a:rPr lang="en-GB" sz="4000" dirty="0"/>
              <a:t>Topic – half termly project</a:t>
            </a:r>
            <a:br>
              <a:rPr lang="en-GB" sz="4000" dirty="0"/>
            </a:br>
            <a:r>
              <a:rPr lang="en-GB" sz="4000" dirty="0"/>
              <a:t>Spellings – Common Exception words, phonics ‘Red words’</a:t>
            </a:r>
            <a:br>
              <a:rPr lang="en-GB" sz="4000" dirty="0"/>
            </a:br>
            <a:endParaRPr lang="en-GB" sz="40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387" y="463640"/>
            <a:ext cx="1451536" cy="1292661"/>
          </a:xfrm>
          <a:prstGeom prst="rect">
            <a:avLst/>
          </a:prstGeom>
        </p:spPr>
      </p:pic>
    </p:spTree>
    <p:extLst>
      <p:ext uri="{BB962C8B-B14F-4D97-AF65-F5344CB8AC3E}">
        <p14:creationId xmlns:p14="http://schemas.microsoft.com/office/powerpoint/2010/main" val="4110674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720" y="1547851"/>
            <a:ext cx="9320241" cy="10264461"/>
          </a:xfrm>
        </p:spPr>
        <p:txBody>
          <a:bodyPr>
            <a:normAutofit fontScale="90000"/>
          </a:bodyPr>
          <a:lstStyle/>
          <a:p>
            <a:pPr algn="l"/>
            <a:r>
              <a:rPr lang="en-GB" sz="5300" b="1" dirty="0">
                <a:solidFill>
                  <a:srgbClr val="002060"/>
                </a:solidFill>
              </a:rPr>
              <a:t>Home School Agreement</a:t>
            </a:r>
            <a:br>
              <a:rPr lang="en-GB" dirty="0"/>
            </a:br>
            <a:br>
              <a:rPr lang="en-GB" dirty="0"/>
            </a:br>
            <a:r>
              <a:rPr lang="en-GB" sz="2200" dirty="0"/>
              <a:t>Commitment to make sure your child is equipped and ready for learning</a:t>
            </a:r>
            <a:br>
              <a:rPr lang="en-GB" sz="2200" dirty="0"/>
            </a:br>
            <a:br>
              <a:rPr lang="en-GB" sz="2200" dirty="0"/>
            </a:br>
            <a:r>
              <a:rPr lang="en-GB" sz="2200" dirty="0"/>
              <a:t>Bring your child into school on time every day</a:t>
            </a:r>
            <a:br>
              <a:rPr lang="en-GB" sz="2200" dirty="0"/>
            </a:br>
            <a:br>
              <a:rPr lang="en-GB" sz="2200" dirty="0"/>
            </a:br>
            <a:r>
              <a:rPr lang="en-GB" sz="2200" dirty="0"/>
              <a:t>Healthy lunches and snacks </a:t>
            </a:r>
            <a:br>
              <a:rPr lang="en-GB" sz="2200" dirty="0"/>
            </a:br>
            <a:br>
              <a:rPr lang="en-GB" sz="2200" dirty="0"/>
            </a:br>
            <a:r>
              <a:rPr lang="en-GB" sz="2200" dirty="0"/>
              <a:t>Daily reading and homework is completed</a:t>
            </a:r>
            <a:br>
              <a:rPr lang="en-GB" sz="2200" dirty="0"/>
            </a:br>
            <a:br>
              <a:rPr lang="en-GB" sz="2200" dirty="0"/>
            </a:br>
            <a:r>
              <a:rPr lang="en-GB" sz="2200" dirty="0"/>
              <a:t>E-safety and interest in your child’s use on social media to keep them safe</a:t>
            </a:r>
            <a:br>
              <a:rPr lang="en-GB" sz="2200" dirty="0"/>
            </a:br>
            <a:br>
              <a:rPr lang="en-GB" sz="2200" dirty="0"/>
            </a:br>
            <a:r>
              <a:rPr lang="en-GB" sz="2200" dirty="0"/>
              <a:t>Attend meetings about your child’s progress</a:t>
            </a:r>
            <a:br>
              <a:rPr lang="en-GB" sz="2200" dirty="0"/>
            </a:br>
            <a:br>
              <a:rPr lang="en-GB" sz="2200" dirty="0"/>
            </a:br>
            <a:r>
              <a:rPr lang="en-GB" sz="2200" dirty="0"/>
              <a:t>Respect the staff and other parents and families at The William Hogarth School</a:t>
            </a:r>
            <a:br>
              <a:rPr lang="en-GB" sz="2200" dirty="0"/>
            </a:br>
            <a:br>
              <a:rPr lang="en-GB" sz="2200" dirty="0"/>
            </a:br>
            <a:r>
              <a:rPr lang="en-GB" sz="2200" dirty="0"/>
              <a:t>Read newsletters on a regular basis for communication</a:t>
            </a:r>
            <a:br>
              <a:rPr lang="en-GB" sz="2200" dirty="0"/>
            </a:br>
            <a:br>
              <a:rPr lang="en-GB" sz="2200" dirty="0"/>
            </a:br>
            <a:r>
              <a:rPr lang="en-GB" sz="2200" dirty="0"/>
              <a:t>Understand we are an equal opportunities school that respects race, gender, creed and the beliefs of others.</a:t>
            </a:r>
            <a:br>
              <a:rPr lang="en-GB" sz="2700" dirty="0"/>
            </a:br>
            <a:br>
              <a:rPr lang="en-GB" sz="2700" dirty="0"/>
            </a:br>
            <a:br>
              <a:rPr lang="en-GB" sz="2700" dirty="0"/>
            </a:br>
            <a:br>
              <a:rPr lang="en-GB" sz="2700" dirty="0"/>
            </a:br>
            <a:br>
              <a:rPr lang="en-GB" sz="2700" dirty="0"/>
            </a:br>
            <a:br>
              <a:rPr lang="en-GB" sz="2700" dirty="0"/>
            </a:br>
            <a:br>
              <a:rPr lang="en-GB" sz="2700" dirty="0"/>
            </a:br>
            <a:br>
              <a:rPr lang="en-GB" dirty="0"/>
            </a:br>
            <a:br>
              <a:rPr lang="en-GB" dirty="0"/>
            </a:br>
            <a:br>
              <a:rPr lang="en-GB" dirty="0"/>
            </a:br>
            <a:br>
              <a:rPr lang="en-GB" sz="4000" dirty="0"/>
            </a:br>
            <a:endParaRPr lang="en-GB" sz="40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387" y="463640"/>
            <a:ext cx="1451536" cy="1292661"/>
          </a:xfrm>
          <a:prstGeom prst="rect">
            <a:avLst/>
          </a:prstGeom>
        </p:spPr>
      </p:pic>
    </p:spTree>
    <p:extLst>
      <p:ext uri="{BB962C8B-B14F-4D97-AF65-F5344CB8AC3E}">
        <p14:creationId xmlns:p14="http://schemas.microsoft.com/office/powerpoint/2010/main" val="1535083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43944"/>
            <a:ext cx="10106642" cy="6214056"/>
          </a:xfrm>
        </p:spPr>
        <p:txBody>
          <a:bodyPr>
            <a:normAutofit fontScale="90000"/>
          </a:bodyPr>
          <a:lstStyle/>
          <a:p>
            <a:pPr algn="l"/>
            <a:r>
              <a:rPr lang="en-GB" b="1" dirty="0">
                <a:solidFill>
                  <a:srgbClr val="002060"/>
                </a:solidFill>
              </a:rPr>
              <a:t>Communication</a:t>
            </a:r>
            <a:br>
              <a:rPr lang="en-GB" dirty="0"/>
            </a:br>
            <a:br>
              <a:rPr lang="en-GB" dirty="0"/>
            </a:br>
            <a:r>
              <a:rPr lang="en-GB" sz="3200" dirty="0"/>
              <a:t>Weekly newsletters</a:t>
            </a:r>
            <a:br>
              <a:rPr lang="en-GB" sz="3200" dirty="0"/>
            </a:br>
            <a:r>
              <a:rPr lang="en-GB" sz="3200" dirty="0"/>
              <a:t>Communication through planner</a:t>
            </a:r>
            <a:br>
              <a:rPr lang="en-GB" sz="3200" dirty="0"/>
            </a:br>
            <a:r>
              <a:rPr lang="en-GB" sz="3200" dirty="0"/>
              <a:t>Parent teacher meetings</a:t>
            </a:r>
            <a:br>
              <a:rPr lang="en-GB" sz="3200" dirty="0"/>
            </a:br>
            <a:r>
              <a:rPr lang="en-GB" sz="3200" dirty="0"/>
              <a:t>Letters</a:t>
            </a:r>
            <a:br>
              <a:rPr lang="en-GB" sz="3200" dirty="0"/>
            </a:br>
            <a:r>
              <a:rPr lang="en-GB" sz="3200" dirty="0"/>
              <a:t>Information sessions for parents</a:t>
            </a:r>
            <a:br>
              <a:rPr lang="en-GB" sz="3200" dirty="0"/>
            </a:br>
            <a:r>
              <a:rPr lang="en-GB" sz="3200" dirty="0"/>
              <a:t>Notice Boards</a:t>
            </a:r>
            <a:br>
              <a:rPr lang="en-GB" sz="3200" dirty="0"/>
            </a:br>
            <a:r>
              <a:rPr lang="en-GB" sz="3200" dirty="0"/>
              <a:t>Request meeting a via the office </a:t>
            </a:r>
            <a:r>
              <a:rPr lang="en-GB" sz="3200" u="sng" dirty="0"/>
              <a:t>admin@hogarth.hounslow.sch.uk</a:t>
            </a:r>
            <a:br>
              <a:rPr lang="en-GB" sz="3200" dirty="0"/>
            </a:br>
            <a:br>
              <a:rPr lang="en-GB" sz="3200" dirty="0"/>
            </a:br>
            <a:br>
              <a:rPr lang="en-GB" sz="2400" dirty="0"/>
            </a:br>
            <a:br>
              <a:rPr lang="en-GB" sz="2400" dirty="0"/>
            </a:br>
            <a:endParaRPr lang="en-GB"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387" y="463640"/>
            <a:ext cx="1451536" cy="1292661"/>
          </a:xfrm>
          <a:prstGeom prst="rect">
            <a:avLst/>
          </a:prstGeom>
        </p:spPr>
      </p:pic>
    </p:spTree>
    <p:extLst>
      <p:ext uri="{BB962C8B-B14F-4D97-AF65-F5344CB8AC3E}">
        <p14:creationId xmlns:p14="http://schemas.microsoft.com/office/powerpoint/2010/main" val="1217764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5813" y="1109970"/>
            <a:ext cx="7967730" cy="3060020"/>
          </a:xfrm>
        </p:spPr>
        <p:txBody>
          <a:bodyPr>
            <a:normAutofit fontScale="90000"/>
          </a:bodyPr>
          <a:lstStyle/>
          <a:p>
            <a:pPr algn="l"/>
            <a:br>
              <a:rPr lang="en-GB" b="1" dirty="0">
                <a:solidFill>
                  <a:srgbClr val="002060"/>
                </a:solidFill>
              </a:rPr>
            </a:br>
            <a:br>
              <a:rPr lang="en-GB" dirty="0"/>
            </a:br>
            <a:br>
              <a:rPr lang="en-GB" dirty="0"/>
            </a:br>
            <a:r>
              <a:rPr lang="en-GB" sz="5300" dirty="0"/>
              <a:t>Thank you for coming </a:t>
            </a:r>
            <a:endParaRPr lang="en-GB" sz="32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387" y="463640"/>
            <a:ext cx="1451536" cy="1292661"/>
          </a:xfrm>
          <a:prstGeom prst="rect">
            <a:avLst/>
          </a:prstGeom>
        </p:spPr>
      </p:pic>
      <p:sp>
        <p:nvSpPr>
          <p:cNvPr id="4" name="Smiley Face 3">
            <a:extLst>
              <a:ext uri="{FF2B5EF4-FFF2-40B4-BE49-F238E27FC236}">
                <a16:creationId xmlns:a16="http://schemas.microsoft.com/office/drawing/2014/main" id="{690CA864-A316-4A70-A321-C36387B9B0AC}"/>
              </a:ext>
            </a:extLst>
          </p:cNvPr>
          <p:cNvSpPr/>
          <p:nvPr/>
        </p:nvSpPr>
        <p:spPr>
          <a:xfrm>
            <a:off x="6736298" y="2501443"/>
            <a:ext cx="2184035" cy="2031086"/>
          </a:xfrm>
          <a:prstGeom prst="smileyFace">
            <a:avLst>
              <a:gd name="adj" fmla="val 465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19500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TotalTime>
  <Words>423</Words>
  <Application>Microsoft Office PowerPoint</Application>
  <PresentationFormat>Widescreen</PresentationFormat>
  <Paragraphs>15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Welcome to  Meet the Teacher   Mrs Mulford &amp; Mrs McManus    </vt:lpstr>
      <vt:lpstr>Aims: </vt:lpstr>
      <vt:lpstr>New Year … New Start Your child is now in Year 1  Expectations this year include:   Being on time  Uniform and PE kit Being organised and ready for learning – Planners signed each day Completing classwork to the best of their ability Engagement in school life Commitment to the school and giving their best Challenging themselves Rewards and opportunities in school    </vt:lpstr>
      <vt:lpstr>What the timetable looks like…  Daily Phonics – Reading books every Monday. Daily Maths RE Science History &amp; Geography Art &amp; Design Music PE – WEDNESDAY &amp; FRIDAY PSHE Computing Library - FRIDAY  </vt:lpstr>
      <vt:lpstr>    The Curriculum  Topics this year:  -Memory Box -Splendid Skies  -School Days -Bright Lights, Big City -Moon Zoom -Coastline   </vt:lpstr>
      <vt:lpstr>Home Learning  Daily Reading – signed planners everyday Books changed - Monday Weekly Maths – MyMaths or Google Classroom task, PiXL APPs Topic – half termly project Spellings – Common Exception words, phonics ‘Red words’ </vt:lpstr>
      <vt:lpstr>Home School Agreement  Commitment to make sure your child is equipped and ready for learning  Bring your child into school on time every day  Healthy lunches and snacks   Daily reading and homework is completed  E-safety and interest in your child’s use on social media to keep them safe  Attend meetings about your child’s progress  Respect the staff and other parents and families at The William Hogarth School  Read newsletters on a regular basis for communication  Understand we are an equal opportunities school that respects race, gender, creed and the beliefs of others.           </vt:lpstr>
      <vt:lpstr>Communication  Weekly newsletters Communication through planner Parent teacher meetings Letters Information sessions for parents Notice Boards Request meeting a via the office admin@hogarth.hounslow.sch.uk    </vt:lpstr>
      <vt:lpstr>   Thank you for coming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Meet the Teacher</dc:title>
  <dc:creator>Kaite Rees</dc:creator>
  <cp:lastModifiedBy>Jennifer Mulford</cp:lastModifiedBy>
  <cp:revision>20</cp:revision>
  <cp:lastPrinted>2018-09-24T07:27:43Z</cp:lastPrinted>
  <dcterms:created xsi:type="dcterms:W3CDTF">2018-09-20T14:46:22Z</dcterms:created>
  <dcterms:modified xsi:type="dcterms:W3CDTF">2020-11-06T12:01:39Z</dcterms:modified>
</cp:coreProperties>
</file>