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15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45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3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7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8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0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20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24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8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6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4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42A3-B8E3-492E-89E8-B8F9C596E2E7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AF4E-211F-434C-806D-99D31539D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8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solidFill>
                  <a:schemeClr val="accent5">
                    <a:lumMod val="75000"/>
                  </a:schemeClr>
                </a:solidFill>
              </a:rPr>
              <a:t>2019 /2020 Performance </a:t>
            </a:r>
            <a:br>
              <a:rPr lang="en-GB" b="1" u="sng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b="1" u="sng" dirty="0">
                <a:solidFill>
                  <a:schemeClr val="accent5">
                    <a:lumMod val="75000"/>
                  </a:schemeClr>
                </a:solidFill>
              </a:rPr>
              <a:t>Progress and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chemeClr val="bg2">
                    <a:lumMod val="25000"/>
                  </a:schemeClr>
                </a:solidFill>
              </a:rPr>
              <a:t>Impact of COVID-19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2020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was a very different year in education 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Countrywide, children in Years 2 and 6 did not sit SATs (end of Key Stage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Assessments)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Year 1 Phonics Screening Check was deferred until Autumn 2020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Many children across the country missed the opportunity to celebrate their outcomes and show the progress made as a result of all their hard work in previous years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88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chemeClr val="accent5">
                    <a:lumMod val="75000"/>
                  </a:schemeClr>
                </a:solidFill>
              </a:rPr>
              <a:t>At The William Hogarth School</a:t>
            </a: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During the week of 9</a:t>
            </a:r>
            <a:r>
              <a:rPr lang="en-GB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March – just before partial closure – our Year 2 and Year 6 children sat the 2019 National SATs papers in:</a:t>
            </a:r>
          </a:p>
          <a:p>
            <a:pPr lvl="1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Reading</a:t>
            </a:r>
          </a:p>
          <a:p>
            <a:pPr lvl="1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Maths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and </a:t>
            </a: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Spelling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and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Grammar</a:t>
            </a: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Writing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was teacher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assessed </a:t>
            </a: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Data from these assessments was intended to inform future teaching and learning 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The fantastic results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achieved by the children in these Mock SATs shows their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readiness for the national tests had they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gone ahead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in May. </a:t>
            </a:r>
          </a:p>
        </p:txBody>
      </p:sp>
    </p:spTree>
    <p:extLst>
      <p:ext uri="{BB962C8B-B14F-4D97-AF65-F5344CB8AC3E}">
        <p14:creationId xmlns:p14="http://schemas.microsoft.com/office/powerpoint/2010/main" val="162731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Key Stage 1 Outcomes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3967327"/>
              </p:ext>
            </p:extLst>
          </p:nvPr>
        </p:nvGraphicFramePr>
        <p:xfrm>
          <a:off x="6096000" y="1825625"/>
          <a:ext cx="5399314" cy="3969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3118">
                  <a:extLst>
                    <a:ext uri="{9D8B030D-6E8A-4147-A177-3AD203B41FA5}">
                      <a16:colId xmlns:a16="http://schemas.microsoft.com/office/drawing/2014/main" val="713133088"/>
                    </a:ext>
                  </a:extLst>
                </a:gridCol>
                <a:gridCol w="2316196">
                  <a:extLst>
                    <a:ext uri="{9D8B030D-6E8A-4147-A177-3AD203B41FA5}">
                      <a16:colId xmlns:a16="http://schemas.microsoft.com/office/drawing/2014/main" val="3941887759"/>
                    </a:ext>
                  </a:extLst>
                </a:gridCol>
              </a:tblGrid>
              <a:tr h="567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Subject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Percentage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extLst>
                  <a:ext uri="{0D108BD9-81ED-4DB2-BD59-A6C34878D82A}">
                    <a16:rowId xmlns:a16="http://schemas.microsoft.com/office/drawing/2014/main" val="991507139"/>
                  </a:ext>
                </a:extLst>
              </a:tr>
              <a:tr h="567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% Expected Standard+ Reading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79%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extLst>
                  <a:ext uri="{0D108BD9-81ED-4DB2-BD59-A6C34878D82A}">
                    <a16:rowId xmlns:a16="http://schemas.microsoft.com/office/drawing/2014/main" val="2953488177"/>
                  </a:ext>
                </a:extLst>
              </a:tr>
              <a:tr h="567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% Higher Standard Reading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38%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extLst>
                  <a:ext uri="{0D108BD9-81ED-4DB2-BD59-A6C34878D82A}">
                    <a16:rowId xmlns:a16="http://schemas.microsoft.com/office/drawing/2014/main" val="256091454"/>
                  </a:ext>
                </a:extLst>
              </a:tr>
              <a:tr h="567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% Expected Standard+ Writing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79%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extLst>
                  <a:ext uri="{0D108BD9-81ED-4DB2-BD59-A6C34878D82A}">
                    <a16:rowId xmlns:a16="http://schemas.microsoft.com/office/drawing/2014/main" val="1455919915"/>
                  </a:ext>
                </a:extLst>
              </a:tr>
              <a:tr h="567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% Higher Standard Writing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21%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extLst>
                  <a:ext uri="{0D108BD9-81ED-4DB2-BD59-A6C34878D82A}">
                    <a16:rowId xmlns:a16="http://schemas.microsoft.com/office/drawing/2014/main" val="1461434213"/>
                  </a:ext>
                </a:extLst>
              </a:tr>
              <a:tr h="567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% Expected Standard+ Maths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82%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extLst>
                  <a:ext uri="{0D108BD9-81ED-4DB2-BD59-A6C34878D82A}">
                    <a16:rowId xmlns:a16="http://schemas.microsoft.com/office/drawing/2014/main" val="1583993783"/>
                  </a:ext>
                </a:extLst>
              </a:tr>
              <a:tr h="567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% Higher Standard Maths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35%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01" marR="64701" marT="0" marB="0"/>
                </a:tc>
                <a:extLst>
                  <a:ext uri="{0D108BD9-81ED-4DB2-BD59-A6C34878D82A}">
                    <a16:rowId xmlns:a16="http://schemas.microsoft.com/office/drawing/2014/main" val="230033091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5"/>
            <a:ext cx="4086498" cy="39690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199" y="6165668"/>
            <a:ext cx="752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Based on assessments taken week beginning 9</a:t>
            </a:r>
            <a:r>
              <a:rPr lang="en-GB" baseline="30000" dirty="0" smtClean="0"/>
              <a:t>th</a:t>
            </a:r>
            <a:r>
              <a:rPr lang="en-GB" dirty="0" smtClean="0"/>
              <a:t>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4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Key Stage 2 Outcomes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426131" cy="416654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29320"/>
              </p:ext>
            </p:extLst>
          </p:nvPr>
        </p:nvGraphicFramePr>
        <p:xfrm>
          <a:off x="6178730" y="1690688"/>
          <a:ext cx="5175069" cy="4166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5069">
                  <a:extLst>
                    <a:ext uri="{9D8B030D-6E8A-4147-A177-3AD203B41FA5}">
                      <a16:colId xmlns:a16="http://schemas.microsoft.com/office/drawing/2014/main" val="628399317"/>
                    </a:ext>
                  </a:extLst>
                </a:gridCol>
                <a:gridCol w="2220000">
                  <a:extLst>
                    <a:ext uri="{9D8B030D-6E8A-4147-A177-3AD203B41FA5}">
                      <a16:colId xmlns:a16="http://schemas.microsoft.com/office/drawing/2014/main" val="3662813654"/>
                    </a:ext>
                  </a:extLst>
                </a:gridCol>
              </a:tblGrid>
              <a:tr h="49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Subject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Percentage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461443"/>
                  </a:ext>
                </a:extLst>
              </a:tr>
              <a:tr h="49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 expected higher standard (R,W,M)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594120"/>
                  </a:ext>
                </a:extLst>
              </a:tr>
              <a:tr h="239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970061"/>
                  </a:ext>
                </a:extLst>
              </a:tr>
              <a:tr h="49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% Expected Standard+ Reading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506137"/>
                  </a:ext>
                </a:extLst>
              </a:tr>
              <a:tr h="49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 Higher Standard Reading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311299"/>
                  </a:ext>
                </a:extLst>
              </a:tr>
              <a:tr h="49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 Expected Standard+ Writing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8862"/>
                  </a:ext>
                </a:extLst>
              </a:tr>
              <a:tr h="49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 Higher Standard Writing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846148"/>
                  </a:ext>
                </a:extLst>
              </a:tr>
              <a:tr h="49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 Expected Standard+ Maths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15761"/>
                  </a:ext>
                </a:extLst>
              </a:tr>
              <a:tr h="49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 Higher Standard Maths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45%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47219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6230983"/>
            <a:ext cx="8201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Based on assessments taken week beginning 9</a:t>
            </a:r>
            <a:r>
              <a:rPr lang="en-GB" baseline="30000" dirty="0" smtClean="0"/>
              <a:t>th</a:t>
            </a:r>
            <a:r>
              <a:rPr lang="en-GB" dirty="0" smtClean="0"/>
              <a:t> March 2020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44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EYFS Outcomes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3" y="1799499"/>
            <a:ext cx="11098826" cy="13442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8383" y="3644537"/>
            <a:ext cx="1109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Early Learning Goals (ELG) are assessed at the end of Reception. </a:t>
            </a:r>
          </a:p>
          <a:p>
            <a:r>
              <a:rPr lang="en-GB" sz="2800" b="1" dirty="0" smtClean="0"/>
              <a:t>These </a:t>
            </a:r>
            <a:r>
              <a:rPr lang="en-GB" sz="2800" b="1" dirty="0" smtClean="0"/>
              <a:t>results were submitted to the Local authority in March 2020.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99081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Phonics Outcomes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697" y="1828800"/>
            <a:ext cx="1109882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smtClean="0"/>
              <a:t>Phonics Screening Check is taken </a:t>
            </a:r>
            <a:r>
              <a:rPr lang="en-GB" sz="2800" dirty="0" smtClean="0"/>
              <a:t>by children at the end of Year 1. </a:t>
            </a:r>
          </a:p>
          <a:p>
            <a:r>
              <a:rPr lang="en-GB" sz="2800" dirty="0" smtClean="0"/>
              <a:t>The 2019/2020 </a:t>
            </a:r>
            <a:r>
              <a:rPr lang="en-GB" sz="2800" dirty="0" smtClean="0"/>
              <a:t>assessments were </a:t>
            </a:r>
            <a:r>
              <a:rPr lang="en-GB" sz="2800" dirty="0" smtClean="0"/>
              <a:t>deferred </a:t>
            </a:r>
            <a:r>
              <a:rPr lang="en-GB" sz="2800" dirty="0" smtClean="0"/>
              <a:t>until </a:t>
            </a:r>
            <a:r>
              <a:rPr lang="en-GB" sz="2800" dirty="0" smtClean="0"/>
              <a:t>October </a:t>
            </a:r>
            <a:r>
              <a:rPr lang="en-GB" sz="2800" dirty="0" smtClean="0"/>
              <a:t>2020.</a:t>
            </a:r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4800" b="1" dirty="0" smtClean="0">
                <a:solidFill>
                  <a:schemeClr val="accent5">
                    <a:lumMod val="75000"/>
                  </a:schemeClr>
                </a:solidFill>
              </a:rPr>
              <a:t>100% of the children who attended </a:t>
            </a:r>
            <a:r>
              <a:rPr lang="en-GB" sz="4800" b="1" dirty="0" smtClean="0">
                <a:solidFill>
                  <a:schemeClr val="accent5">
                    <a:lumMod val="75000"/>
                  </a:schemeClr>
                </a:solidFill>
              </a:rPr>
              <a:t>the William Hogarth School in </a:t>
            </a:r>
            <a:r>
              <a:rPr lang="en-GB" sz="4800" b="1" dirty="0" smtClean="0">
                <a:solidFill>
                  <a:schemeClr val="accent5">
                    <a:lumMod val="75000"/>
                  </a:schemeClr>
                </a:solidFill>
              </a:rPr>
              <a:t>Year 1 passed </a:t>
            </a:r>
            <a:r>
              <a:rPr lang="en-GB" sz="4800" b="1" dirty="0" smtClean="0">
                <a:solidFill>
                  <a:schemeClr val="accent5">
                    <a:lumMod val="75000"/>
                  </a:schemeClr>
                </a:solidFill>
              </a:rPr>
              <a:t>the Phonics Screening Check in October. </a:t>
            </a:r>
            <a:endParaRPr lang="en-GB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33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365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2019 /2020 Performance  Progress and Outcomes</vt:lpstr>
      <vt:lpstr>Key Stage 1 Outcomes</vt:lpstr>
      <vt:lpstr>Key Stage 2 Outcomes</vt:lpstr>
      <vt:lpstr>EYFS Outcomes</vt:lpstr>
      <vt:lpstr>Phonics Outcomes</vt:lpstr>
    </vt:vector>
  </TitlesOfParts>
  <Company>ClickOn IT London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Rees</dc:creator>
  <cp:lastModifiedBy>Avril Stockley</cp:lastModifiedBy>
  <cp:revision>27</cp:revision>
  <dcterms:created xsi:type="dcterms:W3CDTF">2020-11-10T10:22:00Z</dcterms:created>
  <dcterms:modified xsi:type="dcterms:W3CDTF">2020-11-10T13:56:49Z</dcterms:modified>
</cp:coreProperties>
</file>