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29"/>
  </p:notesMasterIdLst>
  <p:sldIdLst>
    <p:sldId id="256" r:id="rId5"/>
    <p:sldId id="257" r:id="rId6"/>
    <p:sldId id="258" r:id="rId7"/>
    <p:sldId id="259" r:id="rId8"/>
    <p:sldId id="260" r:id="rId9"/>
    <p:sldId id="261" r:id="rId10"/>
    <p:sldId id="262" r:id="rId11"/>
    <p:sldId id="263" r:id="rId12"/>
    <p:sldId id="264" r:id="rId13"/>
    <p:sldId id="265"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77" r:id="rId28"/>
  </p:sldIdLst>
  <p:sldSz cx="7559675" cy="1069181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68">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39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3132" y="78"/>
      </p:cViewPr>
      <p:guideLst>
        <p:guide orient="horz" pos="3368"/>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39733eadc_0_22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439733eadc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439733eadc_0_20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439733eadc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70333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39733eadc_0_22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439733eadc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8806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439733eadc_0_20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439733eadc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20015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39733eadc_0_22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439733eadc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91229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439733eadc_0_20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439733eadc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2369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39733eadc_0_22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439733eadc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93359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439733eadc_0_20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439733eadc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61902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39733eadc_0_22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439733eadc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07501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439733eadc_0_20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439733eadc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17095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439733eadc_0_1: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439733ead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39733eadc_0_22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439733eadc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86976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439733eadc_0_20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439733eadc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55102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39733eadc_0_22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439733eadc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94892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439733eadc_0_20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439733eadc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6289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1439733eadc_0_545: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1439733eadc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439733eadc_0_51: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439733eadc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439733eadc_0_94: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439733eadc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439733eadc_0_118: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439733eadc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439733eadc_0_139: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439733eadc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439733eadc_0_162: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439733eadc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439733eadc_0_183: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439733eadc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439733eadc_0_20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439733eadc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57712" y="1547778"/>
            <a:ext cx="7044600" cy="426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57705" y="5891409"/>
            <a:ext cx="7044600" cy="1647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57705" y="2299346"/>
            <a:ext cx="7044600" cy="4081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57705" y="6552657"/>
            <a:ext cx="7044600" cy="2703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57705" y="4471058"/>
            <a:ext cx="7044600" cy="17499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57705" y="925091"/>
            <a:ext cx="7044600" cy="1190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57705" y="2395696"/>
            <a:ext cx="7044600" cy="7101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57705" y="925091"/>
            <a:ext cx="7044600" cy="1190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57705" y="2395696"/>
            <a:ext cx="3306900" cy="7101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3995291" y="2395696"/>
            <a:ext cx="3306900" cy="7101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57705" y="925091"/>
            <a:ext cx="7044600" cy="1190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57705" y="1154948"/>
            <a:ext cx="2321700" cy="15708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57705" y="2888617"/>
            <a:ext cx="2321700" cy="66090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05325" y="935745"/>
            <a:ext cx="5264700" cy="8503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19508" y="2563450"/>
            <a:ext cx="3344400" cy="3081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19508" y="5826865"/>
            <a:ext cx="3344400" cy="25674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083839" y="1505164"/>
            <a:ext cx="3172200" cy="76812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57705" y="8794266"/>
            <a:ext cx="4959600" cy="12579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8.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8.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9.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9.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0.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0.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1.pn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1.png"/><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2.pn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2.png"/><Relationship Id="rId7"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3.png"/><Relationship Id="rId7"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4.pn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4.png"/><Relationship Id="rId7"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5.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6.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6.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7.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7.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3"/>
        <p:cNvGrpSpPr/>
        <p:nvPr/>
      </p:nvGrpSpPr>
      <p:grpSpPr>
        <a:xfrm>
          <a:off x="0" y="0"/>
          <a:ext cx="0" cy="0"/>
          <a:chOff x="0" y="0"/>
          <a:chExt cx="0" cy="0"/>
        </a:xfrm>
      </p:grpSpPr>
      <p:sp>
        <p:nvSpPr>
          <p:cNvPr id="54" name="Google Shape;54;p13"/>
          <p:cNvSpPr txBox="1"/>
          <p:nvPr/>
        </p:nvSpPr>
        <p:spPr>
          <a:xfrm>
            <a:off x="684049" y="456550"/>
            <a:ext cx="6131975" cy="16619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dirty="0"/>
              <a:t>Environmental Review</a:t>
            </a:r>
            <a:endParaRPr sz="4800" dirty="0"/>
          </a:p>
        </p:txBody>
      </p:sp>
      <p:sp>
        <p:nvSpPr>
          <p:cNvPr id="55" name="Google Shape;55;p13"/>
          <p:cNvSpPr txBox="1">
            <a:spLocks/>
          </p:cNvSpPr>
          <p:nvPr/>
        </p:nvSpPr>
        <p:spPr>
          <a:xfrm>
            <a:off x="550800" y="6853611"/>
            <a:ext cx="6458400" cy="2520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GB" b="1" dirty="0" err="1">
                <a:solidFill>
                  <a:schemeClr val="tx1"/>
                </a:solidFill>
              </a:rPr>
              <a:t>Haarun</a:t>
            </a:r>
            <a:r>
              <a:rPr lang="en-GB" b="1" dirty="0">
                <a:solidFill>
                  <a:schemeClr val="tx1"/>
                </a:solidFill>
              </a:rPr>
              <a:t>, Malak Year 4</a:t>
            </a:r>
          </a:p>
          <a:p>
            <a:pPr marL="0" lvl="0" indent="0" algn="l" rtl="0">
              <a:spcBef>
                <a:spcPts val="0"/>
              </a:spcBef>
              <a:spcAft>
                <a:spcPts val="0"/>
              </a:spcAft>
              <a:buNone/>
            </a:pPr>
            <a:r>
              <a:rPr lang="en-GB" b="1" dirty="0">
                <a:solidFill>
                  <a:schemeClr val="tx1"/>
                </a:solidFill>
              </a:rPr>
              <a:t>Lilyana, Yujiro, Year 3</a:t>
            </a:r>
          </a:p>
          <a:p>
            <a:pPr marL="0" lvl="0" indent="0" algn="l" rtl="0">
              <a:spcBef>
                <a:spcPts val="0"/>
              </a:spcBef>
              <a:spcAft>
                <a:spcPts val="0"/>
              </a:spcAft>
              <a:buNone/>
            </a:pPr>
            <a:r>
              <a:rPr lang="en-GB" b="1" dirty="0">
                <a:solidFill>
                  <a:schemeClr val="tx1"/>
                </a:solidFill>
              </a:rPr>
              <a:t>Mia, Kai, Ollie, Year 5</a:t>
            </a:r>
          </a:p>
          <a:p>
            <a:pPr marL="0" lvl="0" indent="0" algn="l" rtl="0">
              <a:spcBef>
                <a:spcPts val="0"/>
              </a:spcBef>
              <a:spcAft>
                <a:spcPts val="0"/>
              </a:spcAft>
              <a:buNone/>
            </a:pPr>
            <a:r>
              <a:rPr lang="en-GB" b="1" dirty="0">
                <a:solidFill>
                  <a:schemeClr val="tx1"/>
                </a:solidFill>
              </a:rPr>
              <a:t>Edward, Violet, Year 2</a:t>
            </a:r>
          </a:p>
          <a:p>
            <a:pPr marL="0" lvl="0" indent="0" algn="l" rtl="0">
              <a:spcBef>
                <a:spcPts val="0"/>
              </a:spcBef>
              <a:spcAft>
                <a:spcPts val="0"/>
              </a:spcAft>
              <a:buNone/>
            </a:pPr>
            <a:r>
              <a:rPr lang="en-GB" b="1" dirty="0">
                <a:solidFill>
                  <a:schemeClr val="tx1"/>
                </a:solidFill>
              </a:rPr>
              <a:t>Ever, Year 1</a:t>
            </a:r>
          </a:p>
          <a:p>
            <a:pPr marL="0" lvl="0" indent="0" algn="l" rtl="0">
              <a:spcBef>
                <a:spcPts val="0"/>
              </a:spcBef>
              <a:spcAft>
                <a:spcPts val="0"/>
              </a:spcAft>
              <a:buNone/>
            </a:pPr>
            <a:r>
              <a:rPr lang="en-GB" b="1" dirty="0">
                <a:solidFill>
                  <a:schemeClr val="tx1"/>
                </a:solidFill>
              </a:rPr>
              <a:t>Taylah, Sophia, Joshua Year 6</a:t>
            </a:r>
          </a:p>
          <a:p>
            <a:pPr marL="0" lvl="0" indent="0" algn="l" rtl="0">
              <a:spcBef>
                <a:spcPts val="0"/>
              </a:spcBef>
              <a:spcAft>
                <a:spcPts val="0"/>
              </a:spcAft>
              <a:buNone/>
            </a:pPr>
            <a:endParaRPr lang="en-GB" dirty="0">
              <a:solidFill>
                <a:schemeClr val="tx1"/>
              </a:solidFill>
            </a:endParaRPr>
          </a:p>
        </p:txBody>
      </p:sp>
      <p:grpSp>
        <p:nvGrpSpPr>
          <p:cNvPr id="58" name="Google Shape;58;p13"/>
          <p:cNvGrpSpPr/>
          <p:nvPr/>
        </p:nvGrpSpPr>
        <p:grpSpPr>
          <a:xfrm>
            <a:off x="694800" y="6475382"/>
            <a:ext cx="1934874" cy="722475"/>
            <a:chOff x="828675" y="2497049"/>
            <a:chExt cx="1934874" cy="722475"/>
          </a:xfrm>
        </p:grpSpPr>
        <p:pic>
          <p:nvPicPr>
            <p:cNvPr id="59" name="Google Shape;59;p13"/>
            <p:cNvPicPr preferRelativeResize="0"/>
            <p:nvPr/>
          </p:nvPicPr>
          <p:blipFill>
            <a:blip r:embed="rId4">
              <a:alphaModFix/>
            </a:blip>
            <a:stretch>
              <a:fillRect/>
            </a:stretch>
          </p:blipFill>
          <p:spPr>
            <a:xfrm>
              <a:off x="828675" y="2563325"/>
              <a:ext cx="1934874" cy="589925"/>
            </a:xfrm>
            <a:prstGeom prst="rect">
              <a:avLst/>
            </a:prstGeom>
            <a:noFill/>
            <a:ln>
              <a:noFill/>
            </a:ln>
          </p:spPr>
        </p:pic>
        <p:sp>
          <p:nvSpPr>
            <p:cNvPr id="60" name="Google Shape;60;p13"/>
            <p:cNvSpPr txBox="1"/>
            <p:nvPr/>
          </p:nvSpPr>
          <p:spPr>
            <a:xfrm>
              <a:off x="1144812" y="2497049"/>
              <a:ext cx="13026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dirty="0">
                  <a:solidFill>
                    <a:schemeClr val="dk1"/>
                  </a:solidFill>
                </a:rPr>
                <a:t>Completed By</a:t>
              </a:r>
              <a:endParaRPr sz="1500" b="1" dirty="0"/>
            </a:p>
          </p:txBody>
        </p:sp>
      </p:grpSp>
      <p:cxnSp>
        <p:nvCxnSpPr>
          <p:cNvPr id="65" name="Google Shape;65;p13"/>
          <p:cNvCxnSpPr/>
          <p:nvPr/>
        </p:nvCxnSpPr>
        <p:spPr>
          <a:xfrm flipH="1">
            <a:off x="666825" y="2351250"/>
            <a:ext cx="6407100" cy="11700"/>
          </a:xfrm>
          <a:prstGeom prst="straightConnector1">
            <a:avLst/>
          </a:prstGeom>
          <a:noFill/>
          <a:ln w="19050" cap="flat" cmpd="sng">
            <a:solidFill>
              <a:srgbClr val="EA5A12"/>
            </a:solidFill>
            <a:prstDash val="solid"/>
            <a:round/>
            <a:headEnd type="none" w="med" len="med"/>
            <a:tailEnd type="none" w="med" len="med"/>
          </a:ln>
        </p:spPr>
      </p:cxnSp>
      <p:grpSp>
        <p:nvGrpSpPr>
          <p:cNvPr id="4" name="Group 3">
            <a:extLst>
              <a:ext uri="{FF2B5EF4-FFF2-40B4-BE49-F238E27FC236}">
                <a16:creationId xmlns:a16="http://schemas.microsoft.com/office/drawing/2014/main" id="{B271529C-3DC2-737D-FC35-ED50CF96EDCE}"/>
              </a:ext>
            </a:extLst>
          </p:cNvPr>
          <p:cNvGrpSpPr/>
          <p:nvPr/>
        </p:nvGrpSpPr>
        <p:grpSpPr>
          <a:xfrm>
            <a:off x="765625" y="2568463"/>
            <a:ext cx="6028425" cy="3890572"/>
            <a:chOff x="765625" y="2568463"/>
            <a:chExt cx="6028425" cy="3890572"/>
          </a:xfrm>
        </p:grpSpPr>
        <p:sp>
          <p:nvSpPr>
            <p:cNvPr id="57" name="Google Shape;57;p13"/>
            <p:cNvSpPr txBox="1"/>
            <p:nvPr/>
          </p:nvSpPr>
          <p:spPr>
            <a:xfrm>
              <a:off x="765625" y="2568463"/>
              <a:ext cx="5608500" cy="1660424"/>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100" dirty="0">
                  <a:solidFill>
                    <a:schemeClr val="dk1"/>
                  </a:solidFill>
                </a:rPr>
                <a:t>This is the editable version of the Eco-Schools Environmental Review. You can complete it by adding to the slides and then saving it as a PDF for quick upload to the Eco-Schools application form. Alternatively, you can simply upload the completed review as a PowerPoint file. The new PowerPoint format enables you to easily present your Environmental Review, either for completion as a group with your Eco-Committee or for sharing your findings with your school community.</a:t>
              </a:r>
            </a:p>
          </p:txBody>
        </p:sp>
        <p:grpSp>
          <p:nvGrpSpPr>
            <p:cNvPr id="2" name="Group 1">
              <a:extLst>
                <a:ext uri="{FF2B5EF4-FFF2-40B4-BE49-F238E27FC236}">
                  <a16:creationId xmlns:a16="http://schemas.microsoft.com/office/drawing/2014/main" id="{C1AD4F64-9142-C70D-8E90-3FC2BC88E4B0}"/>
                </a:ext>
              </a:extLst>
            </p:cNvPr>
            <p:cNvGrpSpPr/>
            <p:nvPr/>
          </p:nvGrpSpPr>
          <p:grpSpPr>
            <a:xfrm>
              <a:off x="1002392" y="3953341"/>
              <a:ext cx="5791658" cy="2505694"/>
              <a:chOff x="1002392" y="3953341"/>
              <a:chExt cx="5791658" cy="2505694"/>
            </a:xfrm>
          </p:grpSpPr>
          <p:sp>
            <p:nvSpPr>
              <p:cNvPr id="61" name="Google Shape;61;p13"/>
              <p:cNvSpPr/>
              <p:nvPr/>
            </p:nvSpPr>
            <p:spPr>
              <a:xfrm>
                <a:off x="1002392" y="4313941"/>
                <a:ext cx="152400" cy="1524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57;p13">
                <a:extLst>
                  <a:ext uri="{FF2B5EF4-FFF2-40B4-BE49-F238E27FC236}">
                    <a16:creationId xmlns:a16="http://schemas.microsoft.com/office/drawing/2014/main" id="{924C486E-27A4-730E-325B-82DE0E2E0FF9}"/>
                  </a:ext>
                </a:extLst>
              </p:cNvPr>
              <p:cNvSpPr txBox="1"/>
              <p:nvPr/>
            </p:nvSpPr>
            <p:spPr>
              <a:xfrm>
                <a:off x="1185550" y="3953341"/>
                <a:ext cx="5188575" cy="88175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100" dirty="0">
                    <a:solidFill>
                      <a:schemeClr val="dk1"/>
                    </a:solidFill>
                  </a:rPr>
                  <a:t>Give yourself a ‘Y’ for every ‘yes’ answer and an ‘N’ for every ‘no’ you can do this digitally!</a:t>
                </a:r>
              </a:p>
            </p:txBody>
          </p:sp>
          <p:sp>
            <p:nvSpPr>
              <p:cNvPr id="63" name="Google Shape;63;p13"/>
              <p:cNvSpPr/>
              <p:nvPr/>
            </p:nvSpPr>
            <p:spPr>
              <a:xfrm>
                <a:off x="1002392" y="4825278"/>
                <a:ext cx="152400" cy="1524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7;p13">
                <a:extLst>
                  <a:ext uri="{FF2B5EF4-FFF2-40B4-BE49-F238E27FC236}">
                    <a16:creationId xmlns:a16="http://schemas.microsoft.com/office/drawing/2014/main" id="{89DF2DE8-03A1-3803-0572-7ECF85181CDE}"/>
                  </a:ext>
                </a:extLst>
              </p:cNvPr>
              <p:cNvSpPr txBox="1"/>
              <p:nvPr/>
            </p:nvSpPr>
            <p:spPr>
              <a:xfrm>
                <a:off x="1185550" y="4559545"/>
                <a:ext cx="5608500" cy="68708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100" dirty="0">
                    <a:solidFill>
                      <a:schemeClr val="dk1"/>
                    </a:solidFill>
                  </a:rPr>
                  <a:t>To calculate your score for each topic, count the number of ‘Y’s.</a:t>
                </a:r>
              </a:p>
            </p:txBody>
          </p:sp>
          <p:sp>
            <p:nvSpPr>
              <p:cNvPr id="64" name="Google Shape;64;p13"/>
              <p:cNvSpPr/>
              <p:nvPr/>
            </p:nvSpPr>
            <p:spPr>
              <a:xfrm>
                <a:off x="1002392" y="5336615"/>
                <a:ext cx="152400" cy="1524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7;p13">
                <a:extLst>
                  <a:ext uri="{FF2B5EF4-FFF2-40B4-BE49-F238E27FC236}">
                    <a16:creationId xmlns:a16="http://schemas.microsoft.com/office/drawing/2014/main" id="{A15BDA62-F804-DA96-0CBC-13C9F37FA3F0}"/>
                  </a:ext>
                </a:extLst>
              </p:cNvPr>
              <p:cNvSpPr txBox="1"/>
              <p:nvPr/>
            </p:nvSpPr>
            <p:spPr>
              <a:xfrm>
                <a:off x="1185550" y="4971080"/>
                <a:ext cx="5188575" cy="88175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100" dirty="0">
                    <a:solidFill>
                      <a:schemeClr val="dk1"/>
                    </a:solidFill>
                  </a:rPr>
                  <a:t>If you are unable to answer a question leave it blank, this will not affect your </a:t>
                </a:r>
                <a:br>
                  <a:rPr lang="en-GB" sz="1100" dirty="0">
                    <a:solidFill>
                      <a:schemeClr val="dk1"/>
                    </a:solidFill>
                  </a:rPr>
                </a:br>
                <a:r>
                  <a:rPr lang="en-GB" sz="1100" dirty="0">
                    <a:solidFill>
                      <a:schemeClr val="dk1"/>
                    </a:solidFill>
                  </a:rPr>
                  <a:t>Eco-Schools Green Flag application.</a:t>
                </a:r>
              </a:p>
            </p:txBody>
          </p:sp>
          <p:sp>
            <p:nvSpPr>
              <p:cNvPr id="14" name="Google Shape;64;p13"/>
              <p:cNvSpPr/>
              <p:nvPr/>
            </p:nvSpPr>
            <p:spPr>
              <a:xfrm>
                <a:off x="1002392" y="5941960"/>
                <a:ext cx="152400" cy="1524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7;p13">
                <a:extLst>
                  <a:ext uri="{FF2B5EF4-FFF2-40B4-BE49-F238E27FC236}">
                    <a16:creationId xmlns:a16="http://schemas.microsoft.com/office/drawing/2014/main" id="{D482E8D6-1EB3-A7AA-ACCB-5DFC8EFC9401}"/>
                  </a:ext>
                </a:extLst>
              </p:cNvPr>
              <p:cNvSpPr txBox="1"/>
              <p:nvPr/>
            </p:nvSpPr>
            <p:spPr>
              <a:xfrm>
                <a:off x="1185550" y="5577285"/>
                <a:ext cx="5188575" cy="88175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100" dirty="0">
                    <a:solidFill>
                      <a:schemeClr val="dk1"/>
                    </a:solidFill>
                  </a:rPr>
                  <a:t>… and don’t worry if you have low scores on the Environmental Review, this just means you can make an even greater impact this year! </a:t>
                </a: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45"/>
        <p:cNvGrpSpPr/>
        <p:nvPr/>
      </p:nvGrpSpPr>
      <p:grpSpPr>
        <a:xfrm>
          <a:off x="0" y="0"/>
          <a:ext cx="0" cy="0"/>
          <a:chOff x="0" y="0"/>
          <a:chExt cx="0" cy="0"/>
        </a:xfrm>
      </p:grpSpPr>
      <p:sp>
        <p:nvSpPr>
          <p:cNvPr id="246" name="Google Shape;246;p22"/>
          <p:cNvSpPr txBox="1"/>
          <p:nvPr/>
        </p:nvSpPr>
        <p:spPr>
          <a:xfrm>
            <a:off x="636900" y="1217100"/>
            <a:ext cx="6286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a:t>Litter</a:t>
            </a:r>
            <a:endParaRPr sz="4800"/>
          </a:p>
        </p:txBody>
      </p:sp>
      <p:cxnSp>
        <p:nvCxnSpPr>
          <p:cNvPr id="261" name="Google Shape;261;p22"/>
          <p:cNvCxnSpPr/>
          <p:nvPr/>
        </p:nvCxnSpPr>
        <p:spPr>
          <a:xfrm rot="10800000">
            <a:off x="666850" y="2362675"/>
            <a:ext cx="5638800" cy="0"/>
          </a:xfrm>
          <a:prstGeom prst="straightConnector1">
            <a:avLst/>
          </a:prstGeom>
          <a:noFill/>
          <a:ln w="19050" cap="flat" cmpd="sng">
            <a:solidFill>
              <a:srgbClr val="EA5A12"/>
            </a:solidFill>
            <a:prstDash val="solid"/>
            <a:round/>
            <a:headEnd type="none" w="med" len="med"/>
            <a:tailEnd type="none" w="med" len="med"/>
          </a:ln>
        </p:spPr>
      </p:cxnSp>
      <p:sp>
        <p:nvSpPr>
          <p:cNvPr id="20" name="TextBox 19"/>
          <p:cNvSpPr txBox="1"/>
          <p:nvPr/>
        </p:nvSpPr>
        <p:spPr>
          <a:xfrm>
            <a:off x="6210000" y="2208786"/>
            <a:ext cx="850113" cy="307777"/>
          </a:xfrm>
          <a:prstGeom prst="rect">
            <a:avLst/>
          </a:prstGeom>
          <a:noFill/>
        </p:spPr>
        <p:txBody>
          <a:bodyPr wrap="square" rtlCol="0">
            <a:spAutoFit/>
          </a:bodyPr>
          <a:lstStyle/>
          <a:p>
            <a:pPr algn="ctr"/>
            <a:r>
              <a:rPr lang="en-GB" dirty="0"/>
              <a:t>Y/N</a:t>
            </a:r>
          </a:p>
        </p:txBody>
      </p:sp>
      <p:sp>
        <p:nvSpPr>
          <p:cNvPr id="247" name="Google Shape;247;p22"/>
          <p:cNvSpPr txBox="1"/>
          <p:nvPr/>
        </p:nvSpPr>
        <p:spPr>
          <a:xfrm>
            <a:off x="1116000" y="2879242"/>
            <a:ext cx="5025900" cy="38469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have access to litter-picking equipment?</a:t>
            </a:r>
            <a:endParaRPr sz="1300" dirty="0">
              <a:solidFill>
                <a:schemeClr val="dk1"/>
              </a:solidFill>
            </a:endParaRPr>
          </a:p>
        </p:txBody>
      </p:sp>
      <p:pic>
        <p:nvPicPr>
          <p:cNvPr id="248" name="Google Shape;248;p22"/>
          <p:cNvPicPr preferRelativeResize="0"/>
          <p:nvPr/>
        </p:nvPicPr>
        <p:blipFill>
          <a:blip r:embed="rId4">
            <a:alphaModFix/>
          </a:blip>
          <a:stretch>
            <a:fillRect/>
          </a:stretch>
        </p:blipFill>
        <p:spPr>
          <a:xfrm>
            <a:off x="561600" y="2858260"/>
            <a:ext cx="422519" cy="426654"/>
          </a:xfrm>
          <a:prstGeom prst="rect">
            <a:avLst/>
          </a:prstGeom>
          <a:noFill/>
          <a:ln>
            <a:noFill/>
          </a:ln>
        </p:spPr>
      </p:pic>
      <p:sp>
        <p:nvSpPr>
          <p:cNvPr id="27" name="TextBox 26"/>
          <p:cNvSpPr txBox="1">
            <a:spLocks/>
          </p:cNvSpPr>
          <p:nvPr/>
        </p:nvSpPr>
        <p:spPr>
          <a:xfrm>
            <a:off x="6346800" y="27792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63" name="Google Shape;263;p22"/>
          <p:cNvPicPr preferRelativeResize="0"/>
          <p:nvPr/>
        </p:nvPicPr>
        <p:blipFill>
          <a:blip r:embed="rId5">
            <a:alphaModFix/>
          </a:blip>
          <a:stretch>
            <a:fillRect/>
          </a:stretch>
        </p:blipFill>
        <p:spPr>
          <a:xfrm>
            <a:off x="561600" y="8495603"/>
            <a:ext cx="422519" cy="427169"/>
          </a:xfrm>
          <a:prstGeom prst="rect">
            <a:avLst/>
          </a:prstGeom>
          <a:noFill/>
          <a:ln>
            <a:noFill/>
          </a:ln>
        </p:spPr>
      </p:pic>
      <p:sp>
        <p:nvSpPr>
          <p:cNvPr id="26" name="Google Shape;247;p22"/>
          <p:cNvSpPr txBox="1"/>
          <p:nvPr/>
        </p:nvSpPr>
        <p:spPr>
          <a:xfrm>
            <a:off x="1116000" y="841681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have enough bins inside and outside the school building, and are they emptied regularly (they don't overflow)?</a:t>
            </a:r>
            <a:endParaRPr sz="1300" dirty="0">
              <a:solidFill>
                <a:schemeClr val="dk1"/>
              </a:solidFill>
            </a:endParaRPr>
          </a:p>
        </p:txBody>
      </p:sp>
      <p:sp>
        <p:nvSpPr>
          <p:cNvPr id="28" name="TextBox 27"/>
          <p:cNvSpPr txBox="1">
            <a:spLocks/>
          </p:cNvSpPr>
          <p:nvPr/>
        </p:nvSpPr>
        <p:spPr>
          <a:xfrm>
            <a:off x="6346800" y="84168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49" name="Google Shape;249;p22"/>
          <p:cNvPicPr preferRelativeResize="0"/>
          <p:nvPr/>
        </p:nvPicPr>
        <p:blipFill>
          <a:blip r:embed="rId6">
            <a:alphaModFix/>
          </a:blip>
          <a:stretch>
            <a:fillRect/>
          </a:stretch>
        </p:blipFill>
        <p:spPr>
          <a:xfrm>
            <a:off x="561600" y="3731180"/>
            <a:ext cx="422519" cy="426654"/>
          </a:xfrm>
          <a:prstGeom prst="rect">
            <a:avLst/>
          </a:prstGeom>
          <a:noFill/>
          <a:ln>
            <a:noFill/>
          </a:ln>
        </p:spPr>
      </p:pic>
      <p:sp>
        <p:nvSpPr>
          <p:cNvPr id="21" name="Google Shape;247;p22"/>
          <p:cNvSpPr txBox="1"/>
          <p:nvPr/>
        </p:nvSpPr>
        <p:spPr>
          <a:xfrm>
            <a:off x="1116000" y="365213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Have young people from your school litter-picked in your school grounds in the last twelve months?</a:t>
            </a:r>
            <a:endParaRPr sz="1300" dirty="0">
              <a:solidFill>
                <a:schemeClr val="dk1"/>
              </a:solidFill>
            </a:endParaRPr>
          </a:p>
        </p:txBody>
      </p:sp>
      <p:sp>
        <p:nvSpPr>
          <p:cNvPr id="29" name="TextBox 28"/>
          <p:cNvSpPr txBox="1">
            <a:spLocks/>
          </p:cNvSpPr>
          <p:nvPr/>
        </p:nvSpPr>
        <p:spPr>
          <a:xfrm>
            <a:off x="6346800" y="365212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50" name="Google Shape;250;p22"/>
          <p:cNvPicPr preferRelativeResize="0"/>
          <p:nvPr/>
        </p:nvPicPr>
        <p:blipFill>
          <a:blip r:embed="rId7">
            <a:alphaModFix/>
          </a:blip>
          <a:stretch>
            <a:fillRect/>
          </a:stretch>
        </p:blipFill>
        <p:spPr>
          <a:xfrm>
            <a:off x="561600" y="4604100"/>
            <a:ext cx="422519" cy="426654"/>
          </a:xfrm>
          <a:prstGeom prst="rect">
            <a:avLst/>
          </a:prstGeom>
          <a:noFill/>
          <a:ln>
            <a:noFill/>
          </a:ln>
        </p:spPr>
      </p:pic>
      <p:sp>
        <p:nvSpPr>
          <p:cNvPr id="22" name="Google Shape;247;p22"/>
          <p:cNvSpPr txBox="1"/>
          <p:nvPr/>
        </p:nvSpPr>
        <p:spPr>
          <a:xfrm>
            <a:off x="1116000" y="452505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Have young people from your school litter-picked in your local community in the last twelve months?</a:t>
            </a:r>
            <a:endParaRPr sz="1300" dirty="0">
              <a:solidFill>
                <a:schemeClr val="dk1"/>
              </a:solidFill>
            </a:endParaRPr>
          </a:p>
        </p:txBody>
      </p:sp>
      <p:sp>
        <p:nvSpPr>
          <p:cNvPr id="30" name="TextBox 29"/>
          <p:cNvSpPr txBox="1">
            <a:spLocks/>
          </p:cNvSpPr>
          <p:nvPr/>
        </p:nvSpPr>
        <p:spPr>
          <a:xfrm>
            <a:off x="6346800" y="452504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51" name="Google Shape;251;p22"/>
          <p:cNvPicPr preferRelativeResize="0"/>
          <p:nvPr/>
        </p:nvPicPr>
        <p:blipFill>
          <a:blip r:embed="rId8">
            <a:alphaModFix/>
          </a:blip>
          <a:stretch>
            <a:fillRect/>
          </a:stretch>
        </p:blipFill>
        <p:spPr>
          <a:xfrm>
            <a:off x="561600" y="5677320"/>
            <a:ext cx="422519" cy="426134"/>
          </a:xfrm>
          <a:prstGeom prst="rect">
            <a:avLst/>
          </a:prstGeom>
          <a:noFill/>
          <a:ln>
            <a:noFill/>
          </a:ln>
        </p:spPr>
      </p:pic>
      <p:sp>
        <p:nvSpPr>
          <p:cNvPr id="23" name="Google Shape;247;p22"/>
          <p:cNvSpPr txBox="1"/>
          <p:nvPr/>
        </p:nvSpPr>
        <p:spPr>
          <a:xfrm>
            <a:off x="1116000" y="5397960"/>
            <a:ext cx="5025900" cy="98485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Have members of your school community (e.g., families, businesses, nearby schools, council members etc.) been invited to participate in a litter-pick organised by your school in the last twelve months?</a:t>
            </a:r>
            <a:endParaRPr sz="1300" dirty="0">
              <a:solidFill>
                <a:schemeClr val="dk1"/>
              </a:solidFill>
            </a:endParaRPr>
          </a:p>
        </p:txBody>
      </p:sp>
      <p:sp>
        <p:nvSpPr>
          <p:cNvPr id="31" name="TextBox 30"/>
          <p:cNvSpPr txBox="1">
            <a:spLocks/>
          </p:cNvSpPr>
          <p:nvPr/>
        </p:nvSpPr>
        <p:spPr>
          <a:xfrm>
            <a:off x="6346800" y="55980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52" name="Google Shape;252;p22"/>
          <p:cNvPicPr preferRelativeResize="0"/>
          <p:nvPr/>
        </p:nvPicPr>
        <p:blipFill>
          <a:blip r:embed="rId9">
            <a:alphaModFix/>
          </a:blip>
          <a:stretch>
            <a:fillRect/>
          </a:stretch>
        </p:blipFill>
        <p:spPr>
          <a:xfrm>
            <a:off x="561600" y="6750280"/>
            <a:ext cx="422519" cy="426134"/>
          </a:xfrm>
          <a:prstGeom prst="rect">
            <a:avLst/>
          </a:prstGeom>
          <a:noFill/>
          <a:ln>
            <a:noFill/>
          </a:ln>
        </p:spPr>
      </p:pic>
      <p:sp>
        <p:nvSpPr>
          <p:cNvPr id="24" name="Google Shape;247;p22"/>
          <p:cNvSpPr txBox="1"/>
          <p:nvPr/>
        </p:nvSpPr>
        <p:spPr>
          <a:xfrm>
            <a:off x="1116000" y="6771002"/>
            <a:ext cx="5025900" cy="38469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have appointed Litter Monitors?</a:t>
            </a:r>
            <a:endParaRPr sz="1300" dirty="0">
              <a:solidFill>
                <a:schemeClr val="dk1"/>
              </a:solidFill>
            </a:endParaRPr>
          </a:p>
        </p:txBody>
      </p:sp>
      <p:sp>
        <p:nvSpPr>
          <p:cNvPr id="32" name="TextBox 31"/>
          <p:cNvSpPr txBox="1">
            <a:spLocks/>
          </p:cNvSpPr>
          <p:nvPr/>
        </p:nvSpPr>
        <p:spPr>
          <a:xfrm>
            <a:off x="6346800" y="667096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53" name="Google Shape;253;p22"/>
          <p:cNvPicPr preferRelativeResize="0"/>
          <p:nvPr/>
        </p:nvPicPr>
        <p:blipFill>
          <a:blip r:embed="rId10">
            <a:alphaModFix/>
          </a:blip>
          <a:stretch>
            <a:fillRect/>
          </a:stretch>
        </p:blipFill>
        <p:spPr>
          <a:xfrm>
            <a:off x="561600" y="7622683"/>
            <a:ext cx="422519" cy="427169"/>
          </a:xfrm>
          <a:prstGeom prst="rect">
            <a:avLst/>
          </a:prstGeom>
          <a:noFill/>
          <a:ln>
            <a:noFill/>
          </a:ln>
        </p:spPr>
      </p:pic>
      <p:sp>
        <p:nvSpPr>
          <p:cNvPr id="25" name="Google Shape;247;p22"/>
          <p:cNvSpPr txBox="1"/>
          <p:nvPr/>
        </p:nvSpPr>
        <p:spPr>
          <a:xfrm>
            <a:off x="1116000" y="754389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Did your school participate in Keep Britain Tidy's Great Big School Clean during the last academic year?</a:t>
            </a:r>
            <a:endParaRPr sz="1300" dirty="0">
              <a:solidFill>
                <a:schemeClr val="dk1"/>
              </a:solidFill>
            </a:endParaRPr>
          </a:p>
        </p:txBody>
      </p:sp>
      <p:sp>
        <p:nvSpPr>
          <p:cNvPr id="33" name="TextBox 32"/>
          <p:cNvSpPr txBox="1">
            <a:spLocks/>
          </p:cNvSpPr>
          <p:nvPr/>
        </p:nvSpPr>
        <p:spPr>
          <a:xfrm>
            <a:off x="6346800" y="754388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23"/>
        <p:cNvGrpSpPr/>
        <p:nvPr/>
      </p:nvGrpSpPr>
      <p:grpSpPr>
        <a:xfrm>
          <a:off x="0" y="0"/>
          <a:ext cx="0" cy="0"/>
          <a:chOff x="0" y="0"/>
          <a:chExt cx="0" cy="0"/>
        </a:xfrm>
      </p:grpSpPr>
      <p:sp>
        <p:nvSpPr>
          <p:cNvPr id="231" name="Google Shape;231;p21"/>
          <p:cNvSpPr txBox="1"/>
          <p:nvPr/>
        </p:nvSpPr>
        <p:spPr>
          <a:xfrm>
            <a:off x="550800" y="796455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232" name="Google Shape;232;p21"/>
          <p:cNvGrpSpPr/>
          <p:nvPr/>
        </p:nvGrpSpPr>
        <p:grpSpPr>
          <a:xfrm>
            <a:off x="208325" y="8250150"/>
            <a:ext cx="690900" cy="690900"/>
            <a:chOff x="208325" y="8250150"/>
            <a:chExt cx="690900" cy="690900"/>
          </a:xfrm>
        </p:grpSpPr>
        <p:sp>
          <p:nvSpPr>
            <p:cNvPr id="233" name="Google Shape;233;p2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4" name="Google Shape;234;p21"/>
            <p:cNvPicPr preferRelativeResize="0"/>
            <p:nvPr/>
          </p:nvPicPr>
          <p:blipFill>
            <a:blip r:embed="rId4">
              <a:alphaModFix/>
            </a:blip>
            <a:stretch>
              <a:fillRect/>
            </a:stretch>
          </p:blipFill>
          <p:spPr>
            <a:xfrm>
              <a:off x="335985" y="8324345"/>
              <a:ext cx="435446" cy="542371"/>
            </a:xfrm>
            <a:prstGeom prst="rect">
              <a:avLst/>
            </a:prstGeom>
            <a:noFill/>
            <a:ln>
              <a:noFill/>
            </a:ln>
          </p:spPr>
        </p:pic>
      </p:grpSp>
      <p:sp>
        <p:nvSpPr>
          <p:cNvPr id="235" name="Google Shape;235;p21"/>
          <p:cNvSpPr txBox="1"/>
          <p:nvPr/>
        </p:nvSpPr>
        <p:spPr>
          <a:xfrm>
            <a:off x="1022400" y="8362812"/>
            <a:ext cx="5596800" cy="467790"/>
          </a:xfrm>
          <a:prstGeom prst="rect">
            <a:avLst/>
          </a:prstGeom>
          <a:noFill/>
          <a:ln>
            <a:noFill/>
          </a:ln>
        </p:spPr>
        <p:txBody>
          <a:bodyPr spcFirstLastPara="1" wrap="square" lIns="91425" tIns="91425" rIns="91425" bIns="91425" anchor="t" anchorCtr="0">
            <a:spAutoFit/>
          </a:bodyPr>
          <a:lstStyle/>
          <a:p>
            <a:pPr lvl="0">
              <a:lnSpc>
                <a:spcPct val="115000"/>
              </a:lnSpc>
            </a:pPr>
            <a:r>
              <a:rPr lang="en-GB" sz="1600" b="1" dirty="0">
                <a:solidFill>
                  <a:schemeClr val="dk1"/>
                </a:solidFill>
              </a:rPr>
              <a:t>In the UK 23 pieces of litter are dropped every second. </a:t>
            </a:r>
            <a:endParaRPr sz="1600" b="1" dirty="0">
              <a:solidFill>
                <a:schemeClr val="dk1"/>
              </a:solidFill>
            </a:endParaRPr>
          </a:p>
        </p:txBody>
      </p:sp>
      <p:sp>
        <p:nvSpPr>
          <p:cNvPr id="237" name="Google Shape;237;p21"/>
          <p:cNvSpPr txBox="1"/>
          <p:nvPr/>
        </p:nvSpPr>
        <p:spPr>
          <a:xfrm>
            <a:off x="5194350" y="4406400"/>
            <a:ext cx="152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solidFill>
                  <a:schemeClr val="dk1"/>
                </a:solidFill>
              </a:rPr>
              <a:t>Total Score</a:t>
            </a:r>
            <a:endParaRPr sz="700" dirty="0">
              <a:solidFill>
                <a:schemeClr val="dk1"/>
              </a:solidFill>
            </a:endParaRPr>
          </a:p>
        </p:txBody>
      </p:sp>
      <p:sp>
        <p:nvSpPr>
          <p:cNvPr id="238" name="Google Shape;238;p21"/>
          <p:cNvSpPr txBox="1"/>
          <p:nvPr/>
        </p:nvSpPr>
        <p:spPr>
          <a:xfrm>
            <a:off x="550800" y="5209050"/>
            <a:ext cx="6458400" cy="2412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a:p>
            <a:pPr marL="0" lvl="0" indent="0" algn="l" rtl="0">
              <a:spcBef>
                <a:spcPts val="0"/>
              </a:spcBef>
              <a:spcAft>
                <a:spcPts val="0"/>
              </a:spcAft>
              <a:buNone/>
            </a:pPr>
            <a:r>
              <a:rPr lang="en-GB" dirty="0">
                <a:highlight>
                  <a:srgbClr val="00FF00"/>
                </a:highlight>
              </a:rPr>
              <a:t>We have litter picking equipment and you have to do this if you are on Playtime Payback. </a:t>
            </a:r>
            <a:r>
              <a:rPr lang="en-GB" dirty="0">
                <a:highlight>
                  <a:srgbClr val="FFFF00"/>
                </a:highlight>
              </a:rPr>
              <a:t>We could appoint litter monitors to do this more regularly.</a:t>
            </a:r>
          </a:p>
          <a:p>
            <a:pPr marL="0" lvl="0" indent="0" algn="l" rtl="0">
              <a:spcBef>
                <a:spcPts val="0"/>
              </a:spcBef>
              <a:spcAft>
                <a:spcPts val="0"/>
              </a:spcAft>
              <a:buNone/>
            </a:pPr>
            <a:r>
              <a:rPr lang="en-GB" dirty="0">
                <a:highlight>
                  <a:srgbClr val="FFFF00"/>
                </a:highlight>
              </a:rPr>
              <a:t>It is annoying because, where our school is, litter blows into the playground especially on bin collection days.  </a:t>
            </a:r>
          </a:p>
          <a:p>
            <a:pPr marL="0" lvl="0" indent="0" algn="l" rtl="0">
              <a:spcBef>
                <a:spcPts val="0"/>
              </a:spcBef>
              <a:spcAft>
                <a:spcPts val="0"/>
              </a:spcAft>
              <a:buNone/>
            </a:pPr>
            <a:r>
              <a:rPr lang="en-GB" dirty="0">
                <a:highlight>
                  <a:srgbClr val="FFFF00"/>
                </a:highlight>
              </a:rPr>
              <a:t>We could make some litter posters or signs for the playground to remind people to put their rubbish in the bins.  In the past, parents have come in to help tidy up certain areas of the playground.  We could ask the headteacher to do this again.</a:t>
            </a:r>
            <a:endParaRPr dirty="0">
              <a:highlight>
                <a:srgbClr val="FFFF00"/>
              </a:highlight>
            </a:endParaRPr>
          </a:p>
        </p:txBody>
      </p:sp>
      <p:grpSp>
        <p:nvGrpSpPr>
          <p:cNvPr id="20" name="Group 19"/>
          <p:cNvGrpSpPr/>
          <p:nvPr/>
        </p:nvGrpSpPr>
        <p:grpSpPr>
          <a:xfrm>
            <a:off x="636875" y="4504312"/>
            <a:ext cx="2343080" cy="722475"/>
            <a:chOff x="695425" y="4850539"/>
            <a:chExt cx="2343080" cy="722475"/>
          </a:xfrm>
        </p:grpSpPr>
        <p:pic>
          <p:nvPicPr>
            <p:cNvPr id="21" name="Google Shape;101;p15"/>
            <p:cNvPicPr preferRelativeResize="0"/>
            <p:nvPr/>
          </p:nvPicPr>
          <p:blipFill>
            <a:blip r:embed="rId5">
              <a:alphaModFix/>
            </a:blip>
            <a:stretch>
              <a:fillRect/>
            </a:stretch>
          </p:blipFill>
          <p:spPr>
            <a:xfrm>
              <a:off x="695425" y="4886925"/>
              <a:ext cx="2143125" cy="653425"/>
            </a:xfrm>
            <a:prstGeom prst="rect">
              <a:avLst/>
            </a:prstGeom>
            <a:noFill/>
            <a:ln>
              <a:noFill/>
            </a:ln>
          </p:spPr>
        </p:pic>
        <p:sp>
          <p:nvSpPr>
            <p:cNvPr id="22" name="Google Shape;102;p15"/>
            <p:cNvSpPr txBox="1"/>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dirty="0">
                  <a:solidFill>
                    <a:schemeClr val="dk1"/>
                  </a:solidFill>
                </a:rPr>
                <a:t>Our Ideas &amp; Thoughts </a:t>
              </a:r>
              <a:endParaRPr sz="1500" b="1" dirty="0"/>
            </a:p>
          </p:txBody>
        </p:sp>
      </p:grpSp>
      <p:sp>
        <p:nvSpPr>
          <p:cNvPr id="224" name="Google Shape;224;p21"/>
          <p:cNvSpPr txBox="1"/>
          <p:nvPr/>
        </p:nvSpPr>
        <p:spPr>
          <a:xfrm>
            <a:off x="1116000" y="1360554"/>
            <a:ext cx="5025900" cy="874825"/>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Have young people in your school created anti-litter posters and signs, or delivered an anti-litter assembly or campaign, in the past twelve months?</a:t>
            </a:r>
            <a:endParaRPr sz="1300" dirty="0">
              <a:solidFill>
                <a:schemeClr val="dk1"/>
              </a:solidFill>
            </a:endParaRPr>
          </a:p>
        </p:txBody>
      </p:sp>
      <p:pic>
        <p:nvPicPr>
          <p:cNvPr id="225" name="Google Shape;225;p21"/>
          <p:cNvPicPr preferRelativeResize="0"/>
          <p:nvPr/>
        </p:nvPicPr>
        <p:blipFill>
          <a:blip r:embed="rId6">
            <a:alphaModFix/>
          </a:blip>
          <a:stretch>
            <a:fillRect/>
          </a:stretch>
        </p:blipFill>
        <p:spPr>
          <a:xfrm>
            <a:off x="561600" y="1584382"/>
            <a:ext cx="422519" cy="427169"/>
          </a:xfrm>
          <a:prstGeom prst="rect">
            <a:avLst/>
          </a:prstGeom>
          <a:noFill/>
          <a:ln>
            <a:noFill/>
          </a:ln>
        </p:spPr>
      </p:pic>
      <p:sp>
        <p:nvSpPr>
          <p:cNvPr id="23" name="TextBox 22"/>
          <p:cNvSpPr txBox="1">
            <a:spLocks/>
          </p:cNvSpPr>
          <p:nvPr/>
        </p:nvSpPr>
        <p:spPr>
          <a:xfrm>
            <a:off x="6346800" y="1505579"/>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27" name="Google Shape;227;p21"/>
          <p:cNvPicPr preferRelativeResize="0"/>
          <p:nvPr/>
        </p:nvPicPr>
        <p:blipFill>
          <a:blip r:embed="rId7">
            <a:alphaModFix/>
          </a:blip>
          <a:stretch>
            <a:fillRect/>
          </a:stretch>
        </p:blipFill>
        <p:spPr>
          <a:xfrm>
            <a:off x="561600" y="3701520"/>
            <a:ext cx="422519" cy="426649"/>
          </a:xfrm>
          <a:prstGeom prst="rect">
            <a:avLst/>
          </a:prstGeom>
          <a:noFill/>
          <a:ln>
            <a:noFill/>
          </a:ln>
        </p:spPr>
      </p:pic>
      <p:sp>
        <p:nvSpPr>
          <p:cNvPr id="24" name="TextBox 23"/>
          <p:cNvSpPr txBox="1">
            <a:spLocks/>
          </p:cNvSpPr>
          <p:nvPr/>
        </p:nvSpPr>
        <p:spPr>
          <a:xfrm>
            <a:off x="6346800" y="3622457"/>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26" name="Google Shape;224;p21"/>
          <p:cNvSpPr txBox="1"/>
          <p:nvPr/>
        </p:nvSpPr>
        <p:spPr>
          <a:xfrm>
            <a:off x="1116000" y="3362400"/>
            <a:ext cx="5025900" cy="1104888"/>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Approach three schoolmates, or members of staff, and ask them, "Why is litter bad?" Did any of them mention one (or more) of the following reasons: it harms wildlife, costs a lot of money to clean up or it can pose a threat to humans?</a:t>
            </a:r>
            <a:endParaRPr sz="1300" dirty="0">
              <a:solidFill>
                <a:schemeClr val="dk1"/>
              </a:solidFill>
            </a:endParaRPr>
          </a:p>
        </p:txBody>
      </p:sp>
      <p:pic>
        <p:nvPicPr>
          <p:cNvPr id="226" name="Google Shape;226;p21"/>
          <p:cNvPicPr preferRelativeResize="0"/>
          <p:nvPr/>
        </p:nvPicPr>
        <p:blipFill>
          <a:blip r:embed="rId8">
            <a:alphaModFix/>
          </a:blip>
          <a:stretch>
            <a:fillRect/>
          </a:stretch>
        </p:blipFill>
        <p:spPr>
          <a:xfrm>
            <a:off x="561600" y="2585566"/>
            <a:ext cx="422519" cy="426649"/>
          </a:xfrm>
          <a:prstGeom prst="rect">
            <a:avLst/>
          </a:prstGeom>
          <a:noFill/>
          <a:ln>
            <a:noFill/>
          </a:ln>
        </p:spPr>
      </p:pic>
      <p:sp>
        <p:nvSpPr>
          <p:cNvPr id="25" name="TextBox 24"/>
          <p:cNvSpPr txBox="1">
            <a:spLocks/>
          </p:cNvSpPr>
          <p:nvPr/>
        </p:nvSpPr>
        <p:spPr>
          <a:xfrm>
            <a:off x="6418311" y="2506502"/>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sp>
        <p:nvSpPr>
          <p:cNvPr id="27" name="Google Shape;224;p21"/>
          <p:cNvSpPr txBox="1"/>
          <p:nvPr/>
        </p:nvSpPr>
        <p:spPr>
          <a:xfrm>
            <a:off x="1116000" y="2476509"/>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Explore your school grounds for a few minutes, are they entirely free of litter (make sure to also look at the perimeters)?</a:t>
            </a:r>
            <a:endParaRPr sz="1300" dirty="0">
              <a:solidFill>
                <a:schemeClr val="dk1"/>
              </a:solidFill>
            </a:endParaRPr>
          </a:p>
        </p:txBody>
      </p:sp>
      <p:sp>
        <p:nvSpPr>
          <p:cNvPr id="31" name="TextBox 30"/>
          <p:cNvSpPr txBox="1">
            <a:spLocks/>
          </p:cNvSpPr>
          <p:nvPr/>
        </p:nvSpPr>
        <p:spPr>
          <a:xfrm>
            <a:off x="6346800" y="4312800"/>
            <a:ext cx="576000" cy="584775"/>
          </a:xfrm>
          <a:prstGeom prst="rect">
            <a:avLst/>
          </a:prstGeom>
          <a:noFill/>
          <a:ln w="38100">
            <a:solidFill>
              <a:srgbClr val="F39200"/>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2023652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45"/>
        <p:cNvGrpSpPr/>
        <p:nvPr/>
      </p:nvGrpSpPr>
      <p:grpSpPr>
        <a:xfrm>
          <a:off x="0" y="0"/>
          <a:ext cx="0" cy="0"/>
          <a:chOff x="0" y="0"/>
          <a:chExt cx="0" cy="0"/>
        </a:xfrm>
      </p:grpSpPr>
      <p:sp>
        <p:nvSpPr>
          <p:cNvPr id="246" name="Google Shape;246;p22"/>
          <p:cNvSpPr txBox="1"/>
          <p:nvPr/>
        </p:nvSpPr>
        <p:spPr>
          <a:xfrm>
            <a:off x="636900" y="1217100"/>
            <a:ext cx="62862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dirty="0"/>
              <a:t>Marine</a:t>
            </a:r>
          </a:p>
        </p:txBody>
      </p:sp>
      <p:cxnSp>
        <p:nvCxnSpPr>
          <p:cNvPr id="261" name="Google Shape;261;p22"/>
          <p:cNvCxnSpPr/>
          <p:nvPr/>
        </p:nvCxnSpPr>
        <p:spPr>
          <a:xfrm rot="10800000">
            <a:off x="666850" y="2362675"/>
            <a:ext cx="5638800" cy="0"/>
          </a:xfrm>
          <a:prstGeom prst="straightConnector1">
            <a:avLst/>
          </a:prstGeom>
          <a:noFill/>
          <a:ln w="19050" cap="flat" cmpd="sng">
            <a:solidFill>
              <a:srgbClr val="EA5A12"/>
            </a:solidFill>
            <a:prstDash val="solid"/>
            <a:round/>
            <a:headEnd type="none" w="med" len="med"/>
            <a:tailEnd type="none" w="med" len="med"/>
          </a:ln>
        </p:spPr>
      </p:cxnSp>
      <p:sp>
        <p:nvSpPr>
          <p:cNvPr id="20" name="TextBox 19"/>
          <p:cNvSpPr txBox="1"/>
          <p:nvPr/>
        </p:nvSpPr>
        <p:spPr>
          <a:xfrm>
            <a:off x="6210000" y="2208786"/>
            <a:ext cx="850113" cy="307777"/>
          </a:xfrm>
          <a:prstGeom prst="rect">
            <a:avLst/>
          </a:prstGeom>
          <a:noFill/>
        </p:spPr>
        <p:txBody>
          <a:bodyPr wrap="square" rtlCol="0">
            <a:spAutoFit/>
          </a:bodyPr>
          <a:lstStyle/>
          <a:p>
            <a:pPr algn="ctr"/>
            <a:r>
              <a:rPr lang="en-GB" dirty="0"/>
              <a:t>Y/N</a:t>
            </a:r>
          </a:p>
        </p:txBody>
      </p:sp>
      <p:sp>
        <p:nvSpPr>
          <p:cNvPr id="247" name="Google Shape;247;p22"/>
          <p:cNvSpPr txBox="1"/>
          <p:nvPr/>
        </p:nvSpPr>
        <p:spPr>
          <a:xfrm>
            <a:off x="1116000" y="2879242"/>
            <a:ext cx="5025900" cy="38469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Has your school placed a ban on balloon releases and glitter?</a:t>
            </a:r>
            <a:endParaRPr sz="1300" dirty="0">
              <a:solidFill>
                <a:schemeClr val="dk1"/>
              </a:solidFill>
            </a:endParaRPr>
          </a:p>
        </p:txBody>
      </p:sp>
      <p:pic>
        <p:nvPicPr>
          <p:cNvPr id="248" name="Google Shape;248;p22"/>
          <p:cNvPicPr preferRelativeResize="0"/>
          <p:nvPr/>
        </p:nvPicPr>
        <p:blipFill>
          <a:blip r:embed="rId4">
            <a:alphaModFix/>
          </a:blip>
          <a:stretch>
            <a:fillRect/>
          </a:stretch>
        </p:blipFill>
        <p:spPr>
          <a:xfrm>
            <a:off x="561600" y="2858260"/>
            <a:ext cx="422519" cy="426654"/>
          </a:xfrm>
          <a:prstGeom prst="rect">
            <a:avLst/>
          </a:prstGeom>
          <a:noFill/>
          <a:ln>
            <a:noFill/>
          </a:ln>
        </p:spPr>
      </p:pic>
      <p:sp>
        <p:nvSpPr>
          <p:cNvPr id="27" name="TextBox 26"/>
          <p:cNvSpPr txBox="1">
            <a:spLocks/>
          </p:cNvSpPr>
          <p:nvPr/>
        </p:nvSpPr>
        <p:spPr>
          <a:xfrm>
            <a:off x="6346800" y="27792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63" name="Google Shape;263;p22"/>
          <p:cNvPicPr preferRelativeResize="0"/>
          <p:nvPr/>
        </p:nvPicPr>
        <p:blipFill>
          <a:blip r:embed="rId5">
            <a:alphaModFix/>
          </a:blip>
          <a:stretch>
            <a:fillRect/>
          </a:stretch>
        </p:blipFill>
        <p:spPr>
          <a:xfrm>
            <a:off x="561600" y="8495603"/>
            <a:ext cx="422519" cy="427169"/>
          </a:xfrm>
          <a:prstGeom prst="rect">
            <a:avLst/>
          </a:prstGeom>
          <a:noFill/>
          <a:ln>
            <a:noFill/>
          </a:ln>
        </p:spPr>
      </p:pic>
      <p:sp>
        <p:nvSpPr>
          <p:cNvPr id="26" name="Google Shape;247;p22"/>
          <p:cNvSpPr txBox="1"/>
          <p:nvPr/>
        </p:nvSpPr>
        <p:spPr>
          <a:xfrm>
            <a:off x="1116000" y="841681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Speak to a member of your school's site team, do they only use environmentally-friendly cleaning products in your school?</a:t>
            </a:r>
            <a:endParaRPr sz="1300" dirty="0">
              <a:solidFill>
                <a:schemeClr val="dk1"/>
              </a:solidFill>
            </a:endParaRPr>
          </a:p>
        </p:txBody>
      </p:sp>
      <p:sp>
        <p:nvSpPr>
          <p:cNvPr id="28" name="TextBox 27"/>
          <p:cNvSpPr txBox="1">
            <a:spLocks/>
          </p:cNvSpPr>
          <p:nvPr/>
        </p:nvSpPr>
        <p:spPr>
          <a:xfrm>
            <a:off x="6346800" y="84168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49" name="Google Shape;249;p22"/>
          <p:cNvPicPr preferRelativeResize="0"/>
          <p:nvPr/>
        </p:nvPicPr>
        <p:blipFill>
          <a:blip r:embed="rId6">
            <a:alphaModFix/>
          </a:blip>
          <a:stretch>
            <a:fillRect/>
          </a:stretch>
        </p:blipFill>
        <p:spPr>
          <a:xfrm>
            <a:off x="561600" y="3797860"/>
            <a:ext cx="422519" cy="426654"/>
          </a:xfrm>
          <a:prstGeom prst="rect">
            <a:avLst/>
          </a:prstGeom>
          <a:noFill/>
          <a:ln>
            <a:noFill/>
          </a:ln>
        </p:spPr>
      </p:pic>
      <p:sp>
        <p:nvSpPr>
          <p:cNvPr id="21" name="Google Shape;247;p22"/>
          <p:cNvSpPr txBox="1"/>
          <p:nvPr/>
        </p:nvSpPr>
        <p:spPr>
          <a:xfrm>
            <a:off x="1116000" y="371881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Has your school banned laminating, or does it have a strict laminating policy?</a:t>
            </a:r>
            <a:endParaRPr sz="1300" dirty="0">
              <a:solidFill>
                <a:schemeClr val="dk1"/>
              </a:solidFill>
            </a:endParaRPr>
          </a:p>
        </p:txBody>
      </p:sp>
      <p:sp>
        <p:nvSpPr>
          <p:cNvPr id="29" name="TextBox 28"/>
          <p:cNvSpPr txBox="1">
            <a:spLocks/>
          </p:cNvSpPr>
          <p:nvPr/>
        </p:nvSpPr>
        <p:spPr>
          <a:xfrm>
            <a:off x="6346800" y="37188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50" name="Google Shape;250;p22"/>
          <p:cNvPicPr preferRelativeResize="0"/>
          <p:nvPr/>
        </p:nvPicPr>
        <p:blipFill>
          <a:blip r:embed="rId7">
            <a:alphaModFix/>
          </a:blip>
          <a:stretch>
            <a:fillRect/>
          </a:stretch>
        </p:blipFill>
        <p:spPr>
          <a:xfrm>
            <a:off x="561600" y="4737460"/>
            <a:ext cx="422519" cy="426654"/>
          </a:xfrm>
          <a:prstGeom prst="rect">
            <a:avLst/>
          </a:prstGeom>
          <a:noFill/>
          <a:ln>
            <a:noFill/>
          </a:ln>
        </p:spPr>
      </p:pic>
      <p:sp>
        <p:nvSpPr>
          <p:cNvPr id="22" name="Google Shape;247;p22"/>
          <p:cNvSpPr txBox="1"/>
          <p:nvPr/>
        </p:nvSpPr>
        <p:spPr>
          <a:xfrm>
            <a:off x="1116000" y="465841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Has your school organised and completed a beach river or canal clean in the last twelve months?</a:t>
            </a:r>
            <a:endParaRPr sz="1300" dirty="0">
              <a:solidFill>
                <a:schemeClr val="dk1"/>
              </a:solidFill>
            </a:endParaRPr>
          </a:p>
        </p:txBody>
      </p:sp>
      <p:sp>
        <p:nvSpPr>
          <p:cNvPr id="30" name="TextBox 29"/>
          <p:cNvSpPr txBox="1">
            <a:spLocks/>
          </p:cNvSpPr>
          <p:nvPr/>
        </p:nvSpPr>
        <p:spPr>
          <a:xfrm>
            <a:off x="6346800" y="46584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51" name="Google Shape;251;p22"/>
          <p:cNvPicPr preferRelativeResize="0"/>
          <p:nvPr/>
        </p:nvPicPr>
        <p:blipFill>
          <a:blip r:embed="rId8">
            <a:alphaModFix/>
          </a:blip>
          <a:stretch>
            <a:fillRect/>
          </a:stretch>
        </p:blipFill>
        <p:spPr>
          <a:xfrm>
            <a:off x="561600" y="5677320"/>
            <a:ext cx="422519" cy="426134"/>
          </a:xfrm>
          <a:prstGeom prst="rect">
            <a:avLst/>
          </a:prstGeom>
          <a:noFill/>
          <a:ln>
            <a:noFill/>
          </a:ln>
        </p:spPr>
      </p:pic>
      <p:sp>
        <p:nvSpPr>
          <p:cNvPr id="23" name="Google Shape;247;p22"/>
          <p:cNvSpPr txBox="1"/>
          <p:nvPr/>
        </p:nvSpPr>
        <p:spPr>
          <a:xfrm>
            <a:off x="1116000" y="559801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In the past twelve months, has your school planned any events to raise funds for, or awareness of, marine life conservation?</a:t>
            </a:r>
            <a:endParaRPr sz="1300" dirty="0">
              <a:solidFill>
                <a:schemeClr val="dk1"/>
              </a:solidFill>
            </a:endParaRPr>
          </a:p>
        </p:txBody>
      </p:sp>
      <p:sp>
        <p:nvSpPr>
          <p:cNvPr id="31" name="TextBox 30"/>
          <p:cNvSpPr txBox="1">
            <a:spLocks/>
          </p:cNvSpPr>
          <p:nvPr/>
        </p:nvSpPr>
        <p:spPr>
          <a:xfrm>
            <a:off x="6346800" y="55980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52" name="Google Shape;252;p22"/>
          <p:cNvPicPr preferRelativeResize="0"/>
          <p:nvPr/>
        </p:nvPicPr>
        <p:blipFill>
          <a:blip r:embed="rId9">
            <a:alphaModFix/>
          </a:blip>
          <a:stretch>
            <a:fillRect/>
          </a:stretch>
        </p:blipFill>
        <p:spPr>
          <a:xfrm>
            <a:off x="561600" y="6616920"/>
            <a:ext cx="422519" cy="426134"/>
          </a:xfrm>
          <a:prstGeom prst="rect">
            <a:avLst/>
          </a:prstGeom>
          <a:noFill/>
          <a:ln>
            <a:noFill/>
          </a:ln>
        </p:spPr>
      </p:pic>
      <p:sp>
        <p:nvSpPr>
          <p:cNvPr id="24" name="Google Shape;247;p22"/>
          <p:cNvSpPr txBox="1"/>
          <p:nvPr/>
        </p:nvSpPr>
        <p:spPr>
          <a:xfrm>
            <a:off x="1116000" y="653761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Has your school created any mural or sculptural artworks, to highlight how single-use plastics can harm marine life?</a:t>
            </a:r>
            <a:endParaRPr sz="1300" dirty="0">
              <a:solidFill>
                <a:schemeClr val="dk1"/>
              </a:solidFill>
            </a:endParaRPr>
          </a:p>
        </p:txBody>
      </p:sp>
      <p:sp>
        <p:nvSpPr>
          <p:cNvPr id="32" name="TextBox 31"/>
          <p:cNvSpPr txBox="1">
            <a:spLocks/>
          </p:cNvSpPr>
          <p:nvPr/>
        </p:nvSpPr>
        <p:spPr>
          <a:xfrm>
            <a:off x="6346800" y="65376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53" name="Google Shape;253;p22"/>
          <p:cNvPicPr preferRelativeResize="0"/>
          <p:nvPr/>
        </p:nvPicPr>
        <p:blipFill>
          <a:blip r:embed="rId10">
            <a:alphaModFix/>
          </a:blip>
          <a:stretch>
            <a:fillRect/>
          </a:stretch>
        </p:blipFill>
        <p:spPr>
          <a:xfrm>
            <a:off x="561600" y="7556003"/>
            <a:ext cx="422519" cy="427169"/>
          </a:xfrm>
          <a:prstGeom prst="rect">
            <a:avLst/>
          </a:prstGeom>
          <a:noFill/>
          <a:ln>
            <a:noFill/>
          </a:ln>
        </p:spPr>
      </p:pic>
      <p:sp>
        <p:nvSpPr>
          <p:cNvPr id="25" name="Google Shape;247;p22"/>
          <p:cNvSpPr txBox="1"/>
          <p:nvPr/>
        </p:nvSpPr>
        <p:spPr>
          <a:xfrm>
            <a:off x="1116000" y="747721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Find a teacher in your school (not the Eco-Coordinator) have they taught any lessons on plastic pollution in the last 12 months?</a:t>
            </a:r>
            <a:endParaRPr sz="1300" dirty="0">
              <a:solidFill>
                <a:schemeClr val="dk1"/>
              </a:solidFill>
            </a:endParaRPr>
          </a:p>
        </p:txBody>
      </p:sp>
      <p:sp>
        <p:nvSpPr>
          <p:cNvPr id="33" name="TextBox 32"/>
          <p:cNvSpPr txBox="1">
            <a:spLocks/>
          </p:cNvSpPr>
          <p:nvPr/>
        </p:nvSpPr>
        <p:spPr>
          <a:xfrm>
            <a:off x="6346800" y="74772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Tree>
    <p:extLst>
      <p:ext uri="{BB962C8B-B14F-4D97-AF65-F5344CB8AC3E}">
        <p14:creationId xmlns:p14="http://schemas.microsoft.com/office/powerpoint/2010/main" val="529821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23"/>
        <p:cNvGrpSpPr/>
        <p:nvPr/>
      </p:nvGrpSpPr>
      <p:grpSpPr>
        <a:xfrm>
          <a:off x="0" y="0"/>
          <a:ext cx="0" cy="0"/>
          <a:chOff x="0" y="0"/>
          <a:chExt cx="0" cy="0"/>
        </a:xfrm>
      </p:grpSpPr>
      <p:sp>
        <p:nvSpPr>
          <p:cNvPr id="231" name="Google Shape;231;p21"/>
          <p:cNvSpPr txBox="1"/>
          <p:nvPr/>
        </p:nvSpPr>
        <p:spPr>
          <a:xfrm>
            <a:off x="550800" y="796455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232" name="Google Shape;232;p21"/>
          <p:cNvGrpSpPr/>
          <p:nvPr/>
        </p:nvGrpSpPr>
        <p:grpSpPr>
          <a:xfrm>
            <a:off x="208325" y="8250150"/>
            <a:ext cx="690900" cy="690900"/>
            <a:chOff x="208325" y="8250150"/>
            <a:chExt cx="690900" cy="690900"/>
          </a:xfrm>
        </p:grpSpPr>
        <p:sp>
          <p:nvSpPr>
            <p:cNvPr id="233" name="Google Shape;233;p2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4" name="Google Shape;234;p21"/>
            <p:cNvPicPr preferRelativeResize="0"/>
            <p:nvPr/>
          </p:nvPicPr>
          <p:blipFill>
            <a:blip r:embed="rId4">
              <a:alphaModFix/>
            </a:blip>
            <a:stretch>
              <a:fillRect/>
            </a:stretch>
          </p:blipFill>
          <p:spPr>
            <a:xfrm>
              <a:off x="335985" y="8324345"/>
              <a:ext cx="435446" cy="542371"/>
            </a:xfrm>
            <a:prstGeom prst="rect">
              <a:avLst/>
            </a:prstGeom>
            <a:noFill/>
            <a:ln>
              <a:noFill/>
            </a:ln>
          </p:spPr>
        </p:pic>
      </p:grpSp>
      <p:sp>
        <p:nvSpPr>
          <p:cNvPr id="235" name="Google Shape;235;p21"/>
          <p:cNvSpPr txBox="1"/>
          <p:nvPr/>
        </p:nvSpPr>
        <p:spPr>
          <a:xfrm>
            <a:off x="1022400" y="8078480"/>
            <a:ext cx="5596800" cy="1034099"/>
          </a:xfrm>
          <a:prstGeom prst="rect">
            <a:avLst/>
          </a:prstGeom>
          <a:noFill/>
          <a:ln>
            <a:noFill/>
          </a:ln>
        </p:spPr>
        <p:txBody>
          <a:bodyPr spcFirstLastPara="1" wrap="square" lIns="91425" tIns="91425" rIns="91425" bIns="91425" anchor="t" anchorCtr="0">
            <a:spAutoFit/>
          </a:bodyPr>
          <a:lstStyle/>
          <a:p>
            <a:pPr lvl="0">
              <a:lnSpc>
                <a:spcPct val="115000"/>
              </a:lnSpc>
            </a:pPr>
            <a:r>
              <a:rPr lang="en-GB" sz="1600" dirty="0">
                <a:solidFill>
                  <a:schemeClr val="dk1"/>
                </a:solidFill>
              </a:rPr>
              <a:t>Seagrass can capture and store carbon </a:t>
            </a:r>
            <a:r>
              <a:rPr lang="en-GB" sz="1600" b="1" dirty="0">
                <a:solidFill>
                  <a:schemeClr val="dk1"/>
                </a:solidFill>
              </a:rPr>
              <a:t>35 times faster</a:t>
            </a:r>
            <a:r>
              <a:rPr lang="en-GB" sz="1600" dirty="0">
                <a:solidFill>
                  <a:schemeClr val="dk1"/>
                </a:solidFill>
              </a:rPr>
              <a:t> than a rainforest – unfortunately </a:t>
            </a:r>
            <a:r>
              <a:rPr lang="en-GB" sz="1600" b="1" dirty="0">
                <a:solidFill>
                  <a:schemeClr val="dk1"/>
                </a:solidFill>
              </a:rPr>
              <a:t>92% </a:t>
            </a:r>
            <a:r>
              <a:rPr lang="en-GB" sz="1600" dirty="0">
                <a:solidFill>
                  <a:schemeClr val="dk1"/>
                </a:solidFill>
              </a:rPr>
              <a:t>of the UK’s seagrass has been lost in the past two centuries. </a:t>
            </a:r>
            <a:endParaRPr sz="1600" dirty="0">
              <a:solidFill>
                <a:schemeClr val="dk1"/>
              </a:solidFill>
            </a:endParaRPr>
          </a:p>
        </p:txBody>
      </p:sp>
      <p:sp>
        <p:nvSpPr>
          <p:cNvPr id="237" name="Google Shape;237;p21"/>
          <p:cNvSpPr txBox="1"/>
          <p:nvPr/>
        </p:nvSpPr>
        <p:spPr>
          <a:xfrm>
            <a:off x="5194350" y="4406400"/>
            <a:ext cx="152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solidFill>
                  <a:schemeClr val="dk1"/>
                </a:solidFill>
              </a:rPr>
              <a:t>Total Score</a:t>
            </a:r>
            <a:endParaRPr sz="700" dirty="0">
              <a:solidFill>
                <a:schemeClr val="dk1"/>
              </a:solidFill>
            </a:endParaRPr>
          </a:p>
        </p:txBody>
      </p:sp>
      <p:sp>
        <p:nvSpPr>
          <p:cNvPr id="238" name="Google Shape;238;p21"/>
          <p:cNvSpPr txBox="1"/>
          <p:nvPr/>
        </p:nvSpPr>
        <p:spPr>
          <a:xfrm>
            <a:off x="550800" y="5209050"/>
            <a:ext cx="6458400" cy="2412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dirty="0">
                <a:highlight>
                  <a:srgbClr val="00FF00"/>
                </a:highlight>
              </a:rPr>
              <a:t>We don’t release balloons in school, so haven’t needed to ban this.  </a:t>
            </a:r>
            <a:r>
              <a:rPr lang="en-GB" dirty="0">
                <a:highlight>
                  <a:srgbClr val="FFFF00"/>
                </a:highlight>
              </a:rPr>
              <a:t>We need to talk to the headteacher who coordinates art to see if we can ban glitter.  </a:t>
            </a:r>
            <a:r>
              <a:rPr lang="en-GB" dirty="0">
                <a:highlight>
                  <a:srgbClr val="00FF00"/>
                </a:highlight>
              </a:rPr>
              <a:t>There isn’t a laminating policy but teachers only laminate things that are going to be reused, like display signs.  </a:t>
            </a:r>
            <a:r>
              <a:rPr lang="en-GB" dirty="0">
                <a:highlight>
                  <a:srgbClr val="FFFF00"/>
                </a:highlight>
              </a:rPr>
              <a:t>We need to have a policy so that this is really clear to everyone.  Our school is near the River Thames, so we could ask the Thames Explorer Trust how to take part in a clean-up.  </a:t>
            </a:r>
            <a:r>
              <a:rPr lang="en-GB" dirty="0">
                <a:highlight>
                  <a:srgbClr val="00FF00"/>
                </a:highlight>
              </a:rPr>
              <a:t>Year 5 have a whole unit of learning based around plastics and marine life.  In KS1 Art Club, they also have a project on plastics. The site team are only allowed to use environmentally friendly products in school.  The canteen staff put ketchup in bowls now so they don’t use sachets any more and everyone in school is encouraged to have a reusable water bottle</a:t>
            </a:r>
            <a:r>
              <a:rPr lang="en-GB" dirty="0"/>
              <a:t>. </a:t>
            </a:r>
            <a:r>
              <a:rPr lang="en-GB" dirty="0">
                <a:highlight>
                  <a:srgbClr val="FFFF00"/>
                </a:highlight>
              </a:rPr>
              <a:t>We could have a campaign to promote this too.</a:t>
            </a:r>
            <a:endParaRPr dirty="0">
              <a:highlight>
                <a:srgbClr val="FFFF00"/>
              </a:highlight>
            </a:endParaRPr>
          </a:p>
        </p:txBody>
      </p:sp>
      <p:grpSp>
        <p:nvGrpSpPr>
          <p:cNvPr id="20" name="Group 19"/>
          <p:cNvGrpSpPr/>
          <p:nvPr/>
        </p:nvGrpSpPr>
        <p:grpSpPr>
          <a:xfrm>
            <a:off x="636875" y="4275024"/>
            <a:ext cx="2343080" cy="722475"/>
            <a:chOff x="695425" y="4850539"/>
            <a:chExt cx="2343080" cy="722475"/>
          </a:xfrm>
        </p:grpSpPr>
        <p:pic>
          <p:nvPicPr>
            <p:cNvPr id="21" name="Google Shape;101;p15"/>
            <p:cNvPicPr preferRelativeResize="0"/>
            <p:nvPr/>
          </p:nvPicPr>
          <p:blipFill>
            <a:blip r:embed="rId5">
              <a:alphaModFix/>
            </a:blip>
            <a:stretch>
              <a:fillRect/>
            </a:stretch>
          </p:blipFill>
          <p:spPr>
            <a:xfrm>
              <a:off x="695425" y="4886925"/>
              <a:ext cx="2143125" cy="653425"/>
            </a:xfrm>
            <a:prstGeom prst="rect">
              <a:avLst/>
            </a:prstGeom>
            <a:noFill/>
            <a:ln>
              <a:noFill/>
            </a:ln>
          </p:spPr>
        </p:pic>
        <p:sp>
          <p:nvSpPr>
            <p:cNvPr id="22" name="Google Shape;102;p15"/>
            <p:cNvSpPr txBox="1"/>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dirty="0">
                  <a:solidFill>
                    <a:schemeClr val="dk1"/>
                  </a:solidFill>
                </a:rPr>
                <a:t>Our Ideas &amp; Thoughts </a:t>
              </a:r>
              <a:endParaRPr sz="1500" b="1" dirty="0"/>
            </a:p>
          </p:txBody>
        </p:sp>
      </p:grpSp>
      <p:sp>
        <p:nvSpPr>
          <p:cNvPr id="224" name="Google Shape;224;p21"/>
          <p:cNvSpPr txBox="1"/>
          <p:nvPr/>
        </p:nvSpPr>
        <p:spPr>
          <a:xfrm>
            <a:off x="1116000" y="1360800"/>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Speak to your school's Art Subject Leader, have they stopped the purchase of single-use plastics to be used in art lessons?</a:t>
            </a:r>
            <a:endParaRPr sz="1300" dirty="0">
              <a:solidFill>
                <a:schemeClr val="dk1"/>
              </a:solidFill>
            </a:endParaRPr>
          </a:p>
        </p:txBody>
      </p:sp>
      <p:pic>
        <p:nvPicPr>
          <p:cNvPr id="225" name="Google Shape;225;p21"/>
          <p:cNvPicPr preferRelativeResize="0"/>
          <p:nvPr/>
        </p:nvPicPr>
        <p:blipFill>
          <a:blip r:embed="rId6">
            <a:alphaModFix/>
          </a:blip>
          <a:stretch>
            <a:fillRect/>
          </a:stretch>
        </p:blipFill>
        <p:spPr>
          <a:xfrm>
            <a:off x="561600" y="1469597"/>
            <a:ext cx="422519" cy="427169"/>
          </a:xfrm>
          <a:prstGeom prst="rect">
            <a:avLst/>
          </a:prstGeom>
          <a:noFill/>
          <a:ln>
            <a:noFill/>
          </a:ln>
        </p:spPr>
      </p:pic>
      <p:sp>
        <p:nvSpPr>
          <p:cNvPr id="23" name="TextBox 22"/>
          <p:cNvSpPr txBox="1">
            <a:spLocks/>
          </p:cNvSpPr>
          <p:nvPr/>
        </p:nvSpPr>
        <p:spPr>
          <a:xfrm>
            <a:off x="6346800" y="1390794"/>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27" name="Google Shape;227;p21"/>
          <p:cNvPicPr preferRelativeResize="0"/>
          <p:nvPr/>
        </p:nvPicPr>
        <p:blipFill>
          <a:blip r:embed="rId7">
            <a:alphaModFix/>
          </a:blip>
          <a:stretch>
            <a:fillRect/>
          </a:stretch>
        </p:blipFill>
        <p:spPr>
          <a:xfrm>
            <a:off x="561600" y="3471457"/>
            <a:ext cx="422519" cy="426649"/>
          </a:xfrm>
          <a:prstGeom prst="rect">
            <a:avLst/>
          </a:prstGeom>
          <a:noFill/>
          <a:ln>
            <a:noFill/>
          </a:ln>
        </p:spPr>
      </p:pic>
      <p:sp>
        <p:nvSpPr>
          <p:cNvPr id="24" name="TextBox 23"/>
          <p:cNvSpPr txBox="1">
            <a:spLocks/>
          </p:cNvSpPr>
          <p:nvPr/>
        </p:nvSpPr>
        <p:spPr>
          <a:xfrm>
            <a:off x="6346800" y="3392394"/>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26" name="Google Shape;224;p21"/>
          <p:cNvSpPr txBox="1"/>
          <p:nvPr/>
        </p:nvSpPr>
        <p:spPr>
          <a:xfrm>
            <a:off x="1116000" y="3362400"/>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Audit three schoolmate’s packed lunches can you find a reusable alternative to single-use plastics in each? </a:t>
            </a:r>
            <a:endParaRPr sz="1300" dirty="0">
              <a:solidFill>
                <a:schemeClr val="dk1"/>
              </a:solidFill>
            </a:endParaRPr>
          </a:p>
        </p:txBody>
      </p:sp>
      <p:pic>
        <p:nvPicPr>
          <p:cNvPr id="226" name="Google Shape;226;p21"/>
          <p:cNvPicPr preferRelativeResize="0"/>
          <p:nvPr/>
        </p:nvPicPr>
        <p:blipFill>
          <a:blip r:embed="rId8">
            <a:alphaModFix/>
          </a:blip>
          <a:stretch>
            <a:fillRect/>
          </a:stretch>
        </p:blipFill>
        <p:spPr>
          <a:xfrm>
            <a:off x="561600" y="2470657"/>
            <a:ext cx="422519" cy="426649"/>
          </a:xfrm>
          <a:prstGeom prst="rect">
            <a:avLst/>
          </a:prstGeom>
          <a:noFill/>
          <a:ln>
            <a:noFill/>
          </a:ln>
        </p:spPr>
      </p:pic>
      <p:sp>
        <p:nvSpPr>
          <p:cNvPr id="25" name="TextBox 24"/>
          <p:cNvSpPr txBox="1">
            <a:spLocks/>
          </p:cNvSpPr>
          <p:nvPr/>
        </p:nvSpPr>
        <p:spPr>
          <a:xfrm>
            <a:off x="6346800" y="2391594"/>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27" name="Google Shape;224;p21"/>
          <p:cNvSpPr txBox="1"/>
          <p:nvPr/>
        </p:nvSpPr>
        <p:spPr>
          <a:xfrm>
            <a:off x="1116000" y="2131537"/>
            <a:ext cx="5025900" cy="1104888"/>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Speak to your school canteen staff, have they reduced their use of any single-use plastics in the previous year (e.g., finding alternatives to bottled water, sauce sachets, plastic cutlery or Clingfilm)?</a:t>
            </a:r>
            <a:endParaRPr sz="1300" dirty="0">
              <a:solidFill>
                <a:schemeClr val="dk1"/>
              </a:solidFill>
            </a:endParaRPr>
          </a:p>
        </p:txBody>
      </p:sp>
      <p:sp>
        <p:nvSpPr>
          <p:cNvPr id="31" name="TextBox 30"/>
          <p:cNvSpPr txBox="1">
            <a:spLocks/>
          </p:cNvSpPr>
          <p:nvPr/>
        </p:nvSpPr>
        <p:spPr>
          <a:xfrm>
            <a:off x="6346800" y="4312800"/>
            <a:ext cx="576000" cy="584775"/>
          </a:xfrm>
          <a:prstGeom prst="rect">
            <a:avLst/>
          </a:prstGeom>
          <a:noFill/>
          <a:ln w="38100">
            <a:solidFill>
              <a:srgbClr val="F39200"/>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1943623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45"/>
        <p:cNvGrpSpPr/>
        <p:nvPr/>
      </p:nvGrpSpPr>
      <p:grpSpPr>
        <a:xfrm>
          <a:off x="0" y="0"/>
          <a:ext cx="0" cy="0"/>
          <a:chOff x="0" y="0"/>
          <a:chExt cx="0" cy="0"/>
        </a:xfrm>
      </p:grpSpPr>
      <p:sp>
        <p:nvSpPr>
          <p:cNvPr id="246" name="Google Shape;246;p22"/>
          <p:cNvSpPr txBox="1"/>
          <p:nvPr/>
        </p:nvSpPr>
        <p:spPr>
          <a:xfrm>
            <a:off x="636900" y="1217100"/>
            <a:ext cx="62862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dirty="0"/>
              <a:t>School Grounds</a:t>
            </a:r>
          </a:p>
        </p:txBody>
      </p:sp>
      <p:cxnSp>
        <p:nvCxnSpPr>
          <p:cNvPr id="261" name="Google Shape;261;p22"/>
          <p:cNvCxnSpPr/>
          <p:nvPr/>
        </p:nvCxnSpPr>
        <p:spPr>
          <a:xfrm rot="10800000">
            <a:off x="666850" y="2362675"/>
            <a:ext cx="5638800" cy="0"/>
          </a:xfrm>
          <a:prstGeom prst="straightConnector1">
            <a:avLst/>
          </a:prstGeom>
          <a:noFill/>
          <a:ln w="19050" cap="flat" cmpd="sng">
            <a:solidFill>
              <a:srgbClr val="EA5A12"/>
            </a:solidFill>
            <a:prstDash val="solid"/>
            <a:round/>
            <a:headEnd type="none" w="med" len="med"/>
            <a:tailEnd type="none" w="med" len="med"/>
          </a:ln>
        </p:spPr>
      </p:cxnSp>
      <p:sp>
        <p:nvSpPr>
          <p:cNvPr id="20" name="TextBox 19"/>
          <p:cNvSpPr txBox="1"/>
          <p:nvPr/>
        </p:nvSpPr>
        <p:spPr>
          <a:xfrm>
            <a:off x="6210000" y="2208786"/>
            <a:ext cx="850113" cy="307777"/>
          </a:xfrm>
          <a:prstGeom prst="rect">
            <a:avLst/>
          </a:prstGeom>
          <a:noFill/>
        </p:spPr>
        <p:txBody>
          <a:bodyPr wrap="square" rtlCol="0">
            <a:spAutoFit/>
          </a:bodyPr>
          <a:lstStyle/>
          <a:p>
            <a:pPr algn="ctr"/>
            <a:r>
              <a:rPr lang="en-GB" dirty="0"/>
              <a:t>Y/N</a:t>
            </a:r>
          </a:p>
        </p:txBody>
      </p:sp>
      <p:sp>
        <p:nvSpPr>
          <p:cNvPr id="247" name="Google Shape;247;p22"/>
          <p:cNvSpPr txBox="1"/>
          <p:nvPr/>
        </p:nvSpPr>
        <p:spPr>
          <a:xfrm>
            <a:off x="1116000" y="277921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each classroom in your school have an indoor plant that young people take responsibility for looking after?</a:t>
            </a:r>
            <a:endParaRPr sz="1300" dirty="0">
              <a:solidFill>
                <a:schemeClr val="dk1"/>
              </a:solidFill>
            </a:endParaRPr>
          </a:p>
        </p:txBody>
      </p:sp>
      <p:pic>
        <p:nvPicPr>
          <p:cNvPr id="248" name="Google Shape;248;p22"/>
          <p:cNvPicPr preferRelativeResize="0"/>
          <p:nvPr/>
        </p:nvPicPr>
        <p:blipFill>
          <a:blip r:embed="rId4">
            <a:alphaModFix/>
          </a:blip>
          <a:stretch>
            <a:fillRect/>
          </a:stretch>
        </p:blipFill>
        <p:spPr>
          <a:xfrm>
            <a:off x="561600" y="2858260"/>
            <a:ext cx="422519" cy="426654"/>
          </a:xfrm>
          <a:prstGeom prst="rect">
            <a:avLst/>
          </a:prstGeom>
          <a:noFill/>
          <a:ln>
            <a:noFill/>
          </a:ln>
        </p:spPr>
      </p:pic>
      <p:sp>
        <p:nvSpPr>
          <p:cNvPr id="27" name="TextBox 26"/>
          <p:cNvSpPr txBox="1">
            <a:spLocks/>
          </p:cNvSpPr>
          <p:nvPr/>
        </p:nvSpPr>
        <p:spPr>
          <a:xfrm>
            <a:off x="6346800" y="27792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63" name="Google Shape;263;p22"/>
          <p:cNvPicPr preferRelativeResize="0"/>
          <p:nvPr/>
        </p:nvPicPr>
        <p:blipFill>
          <a:blip r:embed="rId5">
            <a:alphaModFix/>
          </a:blip>
          <a:stretch>
            <a:fillRect/>
          </a:stretch>
        </p:blipFill>
        <p:spPr>
          <a:xfrm>
            <a:off x="561600" y="8495603"/>
            <a:ext cx="422519" cy="427169"/>
          </a:xfrm>
          <a:prstGeom prst="rect">
            <a:avLst/>
          </a:prstGeom>
          <a:noFill/>
          <a:ln>
            <a:noFill/>
          </a:ln>
        </p:spPr>
      </p:pic>
      <p:sp>
        <p:nvSpPr>
          <p:cNvPr id="26" name="Google Shape;247;p22"/>
          <p:cNvSpPr txBox="1"/>
          <p:nvPr/>
        </p:nvSpPr>
        <p:spPr>
          <a:xfrm>
            <a:off x="1116000" y="841681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participate in No Mow May, or have an area(s) where grass isn’t cut?</a:t>
            </a:r>
            <a:endParaRPr sz="1300" dirty="0">
              <a:solidFill>
                <a:schemeClr val="dk1"/>
              </a:solidFill>
            </a:endParaRPr>
          </a:p>
        </p:txBody>
      </p:sp>
      <p:sp>
        <p:nvSpPr>
          <p:cNvPr id="28" name="TextBox 27"/>
          <p:cNvSpPr txBox="1">
            <a:spLocks/>
          </p:cNvSpPr>
          <p:nvPr/>
        </p:nvSpPr>
        <p:spPr>
          <a:xfrm>
            <a:off x="6346800" y="84168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49" name="Google Shape;249;p22"/>
          <p:cNvPicPr preferRelativeResize="0"/>
          <p:nvPr/>
        </p:nvPicPr>
        <p:blipFill>
          <a:blip r:embed="rId6">
            <a:alphaModFix/>
          </a:blip>
          <a:stretch>
            <a:fillRect/>
          </a:stretch>
        </p:blipFill>
        <p:spPr>
          <a:xfrm>
            <a:off x="561600" y="3864535"/>
            <a:ext cx="422519" cy="426654"/>
          </a:xfrm>
          <a:prstGeom prst="rect">
            <a:avLst/>
          </a:prstGeom>
          <a:noFill/>
          <a:ln>
            <a:noFill/>
          </a:ln>
        </p:spPr>
      </p:pic>
      <p:sp>
        <p:nvSpPr>
          <p:cNvPr id="21" name="Google Shape;247;p22"/>
          <p:cNvSpPr txBox="1"/>
          <p:nvPr/>
        </p:nvSpPr>
        <p:spPr>
          <a:xfrm>
            <a:off x="1116000" y="3685462"/>
            <a:ext cx="5025900" cy="78480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Has your school planted any trees in the last twelve months (this might be in your school grounds, local community, or by donating to a charity who plants trees on your behalf)?</a:t>
            </a:r>
            <a:endParaRPr sz="1300" dirty="0">
              <a:solidFill>
                <a:schemeClr val="dk1"/>
              </a:solidFill>
            </a:endParaRPr>
          </a:p>
        </p:txBody>
      </p:sp>
      <p:sp>
        <p:nvSpPr>
          <p:cNvPr id="29" name="TextBox 28"/>
          <p:cNvSpPr txBox="1">
            <a:spLocks/>
          </p:cNvSpPr>
          <p:nvPr/>
        </p:nvSpPr>
        <p:spPr>
          <a:xfrm>
            <a:off x="6346800" y="3785475"/>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50" name="Google Shape;250;p22"/>
          <p:cNvPicPr preferRelativeResize="0"/>
          <p:nvPr/>
        </p:nvPicPr>
        <p:blipFill>
          <a:blip r:embed="rId7">
            <a:alphaModFix/>
          </a:blip>
          <a:stretch>
            <a:fillRect/>
          </a:stretch>
        </p:blipFill>
        <p:spPr>
          <a:xfrm>
            <a:off x="561600" y="4870810"/>
            <a:ext cx="422519" cy="426654"/>
          </a:xfrm>
          <a:prstGeom prst="rect">
            <a:avLst/>
          </a:prstGeom>
          <a:noFill/>
          <a:ln>
            <a:noFill/>
          </a:ln>
        </p:spPr>
      </p:pic>
      <p:sp>
        <p:nvSpPr>
          <p:cNvPr id="22" name="Google Shape;247;p22"/>
          <p:cNvSpPr txBox="1"/>
          <p:nvPr/>
        </p:nvSpPr>
        <p:spPr>
          <a:xfrm>
            <a:off x="1116000" y="4891792"/>
            <a:ext cx="5025900" cy="38469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have an outdoor learning area?</a:t>
            </a:r>
            <a:endParaRPr sz="1300" dirty="0">
              <a:solidFill>
                <a:schemeClr val="dk1"/>
              </a:solidFill>
            </a:endParaRPr>
          </a:p>
        </p:txBody>
      </p:sp>
      <p:sp>
        <p:nvSpPr>
          <p:cNvPr id="30" name="TextBox 29"/>
          <p:cNvSpPr txBox="1">
            <a:spLocks/>
          </p:cNvSpPr>
          <p:nvPr/>
        </p:nvSpPr>
        <p:spPr>
          <a:xfrm>
            <a:off x="6346800" y="479175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51" name="Google Shape;251;p22"/>
          <p:cNvPicPr preferRelativeResize="0"/>
          <p:nvPr/>
        </p:nvPicPr>
        <p:blipFill>
          <a:blip r:embed="rId8">
            <a:alphaModFix/>
          </a:blip>
          <a:stretch>
            <a:fillRect/>
          </a:stretch>
        </p:blipFill>
        <p:spPr>
          <a:xfrm>
            <a:off x="561600" y="5777333"/>
            <a:ext cx="422519" cy="426134"/>
          </a:xfrm>
          <a:prstGeom prst="rect">
            <a:avLst/>
          </a:prstGeom>
          <a:noFill/>
          <a:ln>
            <a:noFill/>
          </a:ln>
        </p:spPr>
      </p:pic>
      <p:sp>
        <p:nvSpPr>
          <p:cNvPr id="23" name="Google Shape;247;p22"/>
          <p:cNvSpPr txBox="1"/>
          <p:nvPr/>
        </p:nvSpPr>
        <p:spPr>
          <a:xfrm>
            <a:off x="1116000" y="5798055"/>
            <a:ext cx="5025900" cy="38469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have a green roof or living wall?</a:t>
            </a:r>
            <a:endParaRPr sz="1300" dirty="0">
              <a:solidFill>
                <a:schemeClr val="dk1"/>
              </a:solidFill>
            </a:endParaRPr>
          </a:p>
        </p:txBody>
      </p:sp>
      <p:sp>
        <p:nvSpPr>
          <p:cNvPr id="31" name="TextBox 30"/>
          <p:cNvSpPr txBox="1">
            <a:spLocks/>
          </p:cNvSpPr>
          <p:nvPr/>
        </p:nvSpPr>
        <p:spPr>
          <a:xfrm>
            <a:off x="6346800" y="5698013"/>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52" name="Google Shape;252;p22"/>
          <p:cNvPicPr preferRelativeResize="0"/>
          <p:nvPr/>
        </p:nvPicPr>
        <p:blipFill>
          <a:blip r:embed="rId9">
            <a:alphaModFix/>
          </a:blip>
          <a:stretch>
            <a:fillRect/>
          </a:stretch>
        </p:blipFill>
        <p:spPr>
          <a:xfrm>
            <a:off x="561600" y="6683596"/>
            <a:ext cx="422519" cy="426134"/>
          </a:xfrm>
          <a:prstGeom prst="rect">
            <a:avLst/>
          </a:prstGeom>
          <a:noFill/>
          <a:ln>
            <a:noFill/>
          </a:ln>
        </p:spPr>
      </p:pic>
      <p:sp>
        <p:nvSpPr>
          <p:cNvPr id="24" name="Google Shape;247;p22"/>
          <p:cNvSpPr txBox="1"/>
          <p:nvPr/>
        </p:nvSpPr>
        <p:spPr>
          <a:xfrm>
            <a:off x="1116000" y="6604291"/>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have a gardening club, or does it offer gardening lessons?</a:t>
            </a:r>
            <a:endParaRPr sz="1300" dirty="0">
              <a:solidFill>
                <a:schemeClr val="dk1"/>
              </a:solidFill>
            </a:endParaRPr>
          </a:p>
        </p:txBody>
      </p:sp>
      <p:sp>
        <p:nvSpPr>
          <p:cNvPr id="32" name="TextBox 31"/>
          <p:cNvSpPr txBox="1">
            <a:spLocks/>
          </p:cNvSpPr>
          <p:nvPr/>
        </p:nvSpPr>
        <p:spPr>
          <a:xfrm>
            <a:off x="6346800" y="6604276"/>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53" name="Google Shape;253;p22"/>
          <p:cNvPicPr preferRelativeResize="0"/>
          <p:nvPr/>
        </p:nvPicPr>
        <p:blipFill>
          <a:blip r:embed="rId10">
            <a:alphaModFix/>
          </a:blip>
          <a:stretch>
            <a:fillRect/>
          </a:stretch>
        </p:blipFill>
        <p:spPr>
          <a:xfrm>
            <a:off x="561600" y="7589342"/>
            <a:ext cx="422519" cy="427169"/>
          </a:xfrm>
          <a:prstGeom prst="rect">
            <a:avLst/>
          </a:prstGeom>
          <a:noFill/>
          <a:ln>
            <a:noFill/>
          </a:ln>
        </p:spPr>
      </p:pic>
      <p:sp>
        <p:nvSpPr>
          <p:cNvPr id="25" name="Google Shape;247;p22"/>
          <p:cNvSpPr txBox="1"/>
          <p:nvPr/>
        </p:nvSpPr>
        <p:spPr>
          <a:xfrm>
            <a:off x="1116000" y="7610581"/>
            <a:ext cx="5025900" cy="38469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have a greenhouse or </a:t>
            </a:r>
            <a:r>
              <a:rPr lang="en-GB" sz="1300" dirty="0" err="1">
                <a:solidFill>
                  <a:schemeClr val="dk1"/>
                </a:solidFill>
              </a:rPr>
              <a:t>polytunnel</a:t>
            </a:r>
            <a:r>
              <a:rPr lang="en-GB" sz="1300" dirty="0">
                <a:solidFill>
                  <a:schemeClr val="dk1"/>
                </a:solidFill>
              </a:rPr>
              <a:t>?</a:t>
            </a:r>
            <a:endParaRPr sz="1300" dirty="0">
              <a:solidFill>
                <a:schemeClr val="dk1"/>
              </a:solidFill>
            </a:endParaRPr>
          </a:p>
        </p:txBody>
      </p:sp>
      <p:sp>
        <p:nvSpPr>
          <p:cNvPr id="33" name="TextBox 32"/>
          <p:cNvSpPr txBox="1">
            <a:spLocks/>
          </p:cNvSpPr>
          <p:nvPr/>
        </p:nvSpPr>
        <p:spPr>
          <a:xfrm>
            <a:off x="6346800" y="7510539"/>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spTree>
    <p:extLst>
      <p:ext uri="{BB962C8B-B14F-4D97-AF65-F5344CB8AC3E}">
        <p14:creationId xmlns:p14="http://schemas.microsoft.com/office/powerpoint/2010/main" val="4062486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23"/>
        <p:cNvGrpSpPr/>
        <p:nvPr/>
      </p:nvGrpSpPr>
      <p:grpSpPr>
        <a:xfrm>
          <a:off x="0" y="0"/>
          <a:ext cx="0" cy="0"/>
          <a:chOff x="0" y="0"/>
          <a:chExt cx="0" cy="0"/>
        </a:xfrm>
      </p:grpSpPr>
      <p:sp>
        <p:nvSpPr>
          <p:cNvPr id="231" name="Google Shape;231;p21"/>
          <p:cNvSpPr txBox="1"/>
          <p:nvPr/>
        </p:nvSpPr>
        <p:spPr>
          <a:xfrm>
            <a:off x="550800" y="796455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232" name="Google Shape;232;p21"/>
          <p:cNvGrpSpPr/>
          <p:nvPr/>
        </p:nvGrpSpPr>
        <p:grpSpPr>
          <a:xfrm>
            <a:off x="208325" y="8250150"/>
            <a:ext cx="690900" cy="690900"/>
            <a:chOff x="208325" y="8250150"/>
            <a:chExt cx="690900" cy="690900"/>
          </a:xfrm>
        </p:grpSpPr>
        <p:sp>
          <p:nvSpPr>
            <p:cNvPr id="233" name="Google Shape;233;p2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4" name="Google Shape;234;p21"/>
            <p:cNvPicPr preferRelativeResize="0"/>
            <p:nvPr/>
          </p:nvPicPr>
          <p:blipFill>
            <a:blip r:embed="rId4">
              <a:alphaModFix/>
            </a:blip>
            <a:stretch>
              <a:fillRect/>
            </a:stretch>
          </p:blipFill>
          <p:spPr>
            <a:xfrm>
              <a:off x="335985" y="8324345"/>
              <a:ext cx="435446" cy="542371"/>
            </a:xfrm>
            <a:prstGeom prst="rect">
              <a:avLst/>
            </a:prstGeom>
            <a:noFill/>
            <a:ln>
              <a:noFill/>
            </a:ln>
          </p:spPr>
        </p:pic>
      </p:grpSp>
      <p:sp>
        <p:nvSpPr>
          <p:cNvPr id="235" name="Google Shape;235;p21"/>
          <p:cNvSpPr txBox="1"/>
          <p:nvPr/>
        </p:nvSpPr>
        <p:spPr>
          <a:xfrm>
            <a:off x="1022400" y="8078480"/>
            <a:ext cx="5596800" cy="1034099"/>
          </a:xfrm>
          <a:prstGeom prst="rect">
            <a:avLst/>
          </a:prstGeom>
          <a:noFill/>
          <a:ln>
            <a:noFill/>
          </a:ln>
        </p:spPr>
        <p:txBody>
          <a:bodyPr spcFirstLastPara="1" wrap="square" lIns="91425" tIns="91425" rIns="91425" bIns="91425" anchor="t" anchorCtr="0">
            <a:spAutoFit/>
          </a:bodyPr>
          <a:lstStyle/>
          <a:p>
            <a:pPr lvl="0">
              <a:lnSpc>
                <a:spcPct val="115000"/>
              </a:lnSpc>
            </a:pPr>
            <a:r>
              <a:rPr lang="en-GB" sz="1600" dirty="0">
                <a:solidFill>
                  <a:schemeClr val="dk1"/>
                </a:solidFill>
              </a:rPr>
              <a:t>Paris is currently trialling a plan to </a:t>
            </a:r>
            <a:r>
              <a:rPr lang="en-GB" sz="1600" b="1" dirty="0">
                <a:solidFill>
                  <a:schemeClr val="dk1"/>
                </a:solidFill>
              </a:rPr>
              <a:t>make school grounds greener</a:t>
            </a:r>
            <a:r>
              <a:rPr lang="en-GB" sz="1600" dirty="0">
                <a:solidFill>
                  <a:schemeClr val="dk1"/>
                </a:solidFill>
              </a:rPr>
              <a:t> - creating </a:t>
            </a:r>
            <a:r>
              <a:rPr lang="en-GB" sz="1600" b="1" dirty="0">
                <a:solidFill>
                  <a:schemeClr val="dk1"/>
                </a:solidFill>
              </a:rPr>
              <a:t>cool islands</a:t>
            </a:r>
            <a:r>
              <a:rPr lang="en-GB" sz="1600" dirty="0">
                <a:solidFill>
                  <a:schemeClr val="dk1"/>
                </a:solidFill>
              </a:rPr>
              <a:t> </a:t>
            </a:r>
            <a:r>
              <a:rPr lang="en-GB" sz="1600" b="1" dirty="0">
                <a:solidFill>
                  <a:schemeClr val="dk1"/>
                </a:solidFill>
              </a:rPr>
              <a:t>and reducing overall temperatures</a:t>
            </a:r>
            <a:r>
              <a:rPr lang="en-GB" sz="1600" dirty="0">
                <a:solidFill>
                  <a:schemeClr val="dk1"/>
                </a:solidFill>
              </a:rPr>
              <a:t> in the city!</a:t>
            </a:r>
            <a:endParaRPr sz="1600" dirty="0">
              <a:solidFill>
                <a:schemeClr val="dk1"/>
              </a:solidFill>
            </a:endParaRPr>
          </a:p>
        </p:txBody>
      </p:sp>
      <p:sp>
        <p:nvSpPr>
          <p:cNvPr id="237" name="Google Shape;237;p21"/>
          <p:cNvSpPr txBox="1"/>
          <p:nvPr/>
        </p:nvSpPr>
        <p:spPr>
          <a:xfrm>
            <a:off x="5194350" y="4406400"/>
            <a:ext cx="152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solidFill>
                  <a:schemeClr val="dk1"/>
                </a:solidFill>
              </a:rPr>
              <a:t>Total Score</a:t>
            </a:r>
            <a:endParaRPr sz="700" dirty="0">
              <a:solidFill>
                <a:schemeClr val="dk1"/>
              </a:solidFill>
            </a:endParaRPr>
          </a:p>
        </p:txBody>
      </p:sp>
      <p:sp>
        <p:nvSpPr>
          <p:cNvPr id="238" name="Google Shape;238;p21"/>
          <p:cNvSpPr txBox="1"/>
          <p:nvPr/>
        </p:nvSpPr>
        <p:spPr>
          <a:xfrm>
            <a:off x="550800" y="5209050"/>
            <a:ext cx="6458400" cy="2412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a:p>
            <a:pPr marL="0" lvl="0" indent="0" algn="l" rtl="0">
              <a:spcBef>
                <a:spcPts val="0"/>
              </a:spcBef>
              <a:spcAft>
                <a:spcPts val="0"/>
              </a:spcAft>
              <a:buNone/>
            </a:pPr>
            <a:r>
              <a:rPr lang="en-GB" dirty="0">
                <a:highlight>
                  <a:srgbClr val="00FF00"/>
                </a:highlight>
              </a:rPr>
              <a:t>Every classroom has at least 1 large indoor plant.  </a:t>
            </a:r>
            <a:r>
              <a:rPr lang="en-GB" dirty="0"/>
              <a:t>Some teachers are good at getting the children to water them.  </a:t>
            </a:r>
            <a:r>
              <a:rPr lang="en-GB" dirty="0">
                <a:highlight>
                  <a:srgbClr val="00FF00"/>
                </a:highlight>
              </a:rPr>
              <a:t>We have lots of outside space.  Key Stage 1 have a covered area outside where they can learn.  </a:t>
            </a:r>
            <a:r>
              <a:rPr lang="en-GB" dirty="0">
                <a:highlight>
                  <a:srgbClr val="FFFF00"/>
                </a:highlight>
              </a:rPr>
              <a:t>We could improve the learning space outside for other year groups. </a:t>
            </a:r>
            <a:r>
              <a:rPr lang="en-GB" dirty="0"/>
              <a:t> </a:t>
            </a:r>
            <a:r>
              <a:rPr lang="en-GB" dirty="0">
                <a:highlight>
                  <a:srgbClr val="00FF00"/>
                </a:highlight>
              </a:rPr>
              <a:t>Everybody has a gardening lesson half-termly in the allotment as part of the school cooking curriculum.  Early Years have a polytunnel</a:t>
            </a:r>
            <a:r>
              <a:rPr lang="en-GB" dirty="0"/>
              <a:t> </a:t>
            </a:r>
            <a:r>
              <a:rPr lang="en-GB" dirty="0">
                <a:highlight>
                  <a:srgbClr val="FFFF00"/>
                </a:highlight>
              </a:rPr>
              <a:t>but the site team said that they might use leftover plastic bottles to make a school greenhouse with the children.  </a:t>
            </a:r>
            <a:r>
              <a:rPr lang="en-GB" dirty="0">
                <a:highlight>
                  <a:srgbClr val="00FF00"/>
                </a:highlight>
              </a:rPr>
              <a:t>There is a wildlife area outside Year 1 which is not mown or cut because it has miner bees living there.  </a:t>
            </a:r>
            <a:r>
              <a:rPr lang="en-GB" dirty="0">
                <a:highlight>
                  <a:srgbClr val="FFFF00"/>
                </a:highlight>
              </a:rPr>
              <a:t>It would be good to have labels or signs by the plants so that children know what they are called.</a:t>
            </a:r>
            <a:endParaRPr dirty="0">
              <a:highlight>
                <a:srgbClr val="FFFF00"/>
              </a:highlight>
            </a:endParaRPr>
          </a:p>
        </p:txBody>
      </p:sp>
      <p:grpSp>
        <p:nvGrpSpPr>
          <p:cNvPr id="20" name="Group 19"/>
          <p:cNvGrpSpPr/>
          <p:nvPr/>
        </p:nvGrpSpPr>
        <p:grpSpPr>
          <a:xfrm>
            <a:off x="695425" y="4850539"/>
            <a:ext cx="2343080" cy="722475"/>
            <a:chOff x="695425" y="4850539"/>
            <a:chExt cx="2343080" cy="722475"/>
          </a:xfrm>
        </p:grpSpPr>
        <p:pic>
          <p:nvPicPr>
            <p:cNvPr id="21" name="Google Shape;101;p15"/>
            <p:cNvPicPr preferRelativeResize="0"/>
            <p:nvPr/>
          </p:nvPicPr>
          <p:blipFill>
            <a:blip r:embed="rId5">
              <a:alphaModFix/>
            </a:blip>
            <a:stretch>
              <a:fillRect/>
            </a:stretch>
          </p:blipFill>
          <p:spPr>
            <a:xfrm>
              <a:off x="695425" y="4886925"/>
              <a:ext cx="2143125" cy="653425"/>
            </a:xfrm>
            <a:prstGeom prst="rect">
              <a:avLst/>
            </a:prstGeom>
            <a:noFill/>
            <a:ln>
              <a:noFill/>
            </a:ln>
          </p:spPr>
        </p:pic>
        <p:sp>
          <p:nvSpPr>
            <p:cNvPr id="22" name="Google Shape;102;p15"/>
            <p:cNvSpPr txBox="1"/>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dirty="0">
                  <a:solidFill>
                    <a:schemeClr val="dk1"/>
                  </a:solidFill>
                </a:rPr>
                <a:t>Our Ideas &amp; Thoughts </a:t>
              </a:r>
              <a:endParaRPr sz="1500" b="1" dirty="0"/>
            </a:p>
          </p:txBody>
        </p:sp>
      </p:grpSp>
      <p:sp>
        <p:nvSpPr>
          <p:cNvPr id="224" name="Google Shape;224;p21"/>
          <p:cNvSpPr txBox="1"/>
          <p:nvPr/>
        </p:nvSpPr>
        <p:spPr>
          <a:xfrm>
            <a:off x="1116000" y="1360800"/>
            <a:ext cx="5025900" cy="874825"/>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Approach three teachers (not including the Eco-Coordinator), have all three taught a lesson outside in the past twelve months (apart from PE lessons)?</a:t>
            </a:r>
            <a:endParaRPr sz="1300" dirty="0">
              <a:solidFill>
                <a:schemeClr val="dk1"/>
              </a:solidFill>
            </a:endParaRPr>
          </a:p>
        </p:txBody>
      </p:sp>
      <p:pic>
        <p:nvPicPr>
          <p:cNvPr id="225" name="Google Shape;225;p21"/>
          <p:cNvPicPr preferRelativeResize="0"/>
          <p:nvPr/>
        </p:nvPicPr>
        <p:blipFill>
          <a:blip r:embed="rId6">
            <a:alphaModFix/>
          </a:blip>
          <a:stretch>
            <a:fillRect/>
          </a:stretch>
        </p:blipFill>
        <p:spPr>
          <a:xfrm>
            <a:off x="561600" y="1584628"/>
            <a:ext cx="422519" cy="427169"/>
          </a:xfrm>
          <a:prstGeom prst="rect">
            <a:avLst/>
          </a:prstGeom>
          <a:noFill/>
          <a:ln>
            <a:noFill/>
          </a:ln>
        </p:spPr>
      </p:pic>
      <p:sp>
        <p:nvSpPr>
          <p:cNvPr id="23" name="TextBox 22"/>
          <p:cNvSpPr txBox="1">
            <a:spLocks/>
          </p:cNvSpPr>
          <p:nvPr/>
        </p:nvSpPr>
        <p:spPr>
          <a:xfrm>
            <a:off x="6346800" y="1505825"/>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27" name="Google Shape;227;p21"/>
          <p:cNvPicPr preferRelativeResize="0"/>
          <p:nvPr/>
        </p:nvPicPr>
        <p:blipFill>
          <a:blip r:embed="rId7">
            <a:alphaModFix/>
          </a:blip>
          <a:stretch>
            <a:fillRect/>
          </a:stretch>
        </p:blipFill>
        <p:spPr>
          <a:xfrm>
            <a:off x="561600" y="3471457"/>
            <a:ext cx="422519" cy="426649"/>
          </a:xfrm>
          <a:prstGeom prst="rect">
            <a:avLst/>
          </a:prstGeom>
          <a:noFill/>
          <a:ln>
            <a:noFill/>
          </a:ln>
        </p:spPr>
      </p:pic>
      <p:sp>
        <p:nvSpPr>
          <p:cNvPr id="24" name="TextBox 23"/>
          <p:cNvSpPr txBox="1">
            <a:spLocks/>
          </p:cNvSpPr>
          <p:nvPr/>
        </p:nvSpPr>
        <p:spPr>
          <a:xfrm>
            <a:off x="6346800" y="3392394"/>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sp>
        <p:nvSpPr>
          <p:cNvPr id="26" name="Google Shape;224;p21"/>
          <p:cNvSpPr txBox="1"/>
          <p:nvPr/>
        </p:nvSpPr>
        <p:spPr>
          <a:xfrm>
            <a:off x="1116000" y="3362400"/>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Approach 5 schoolmates, can each of them identify and name a species of plant or tree present on your school grounds?</a:t>
            </a:r>
            <a:endParaRPr sz="1300" dirty="0">
              <a:solidFill>
                <a:schemeClr val="dk1"/>
              </a:solidFill>
            </a:endParaRPr>
          </a:p>
        </p:txBody>
      </p:sp>
      <p:pic>
        <p:nvPicPr>
          <p:cNvPr id="226" name="Google Shape;226;p21"/>
          <p:cNvPicPr preferRelativeResize="0"/>
          <p:nvPr/>
        </p:nvPicPr>
        <p:blipFill>
          <a:blip r:embed="rId8">
            <a:alphaModFix/>
          </a:blip>
          <a:stretch>
            <a:fillRect/>
          </a:stretch>
        </p:blipFill>
        <p:spPr>
          <a:xfrm>
            <a:off x="561600" y="2585689"/>
            <a:ext cx="422519" cy="426649"/>
          </a:xfrm>
          <a:prstGeom prst="rect">
            <a:avLst/>
          </a:prstGeom>
          <a:noFill/>
          <a:ln>
            <a:noFill/>
          </a:ln>
        </p:spPr>
      </p:pic>
      <p:sp>
        <p:nvSpPr>
          <p:cNvPr id="25" name="TextBox 24"/>
          <p:cNvSpPr txBox="1">
            <a:spLocks/>
          </p:cNvSpPr>
          <p:nvPr/>
        </p:nvSpPr>
        <p:spPr>
          <a:xfrm>
            <a:off x="6346800" y="2506626"/>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27" name="Google Shape;224;p21"/>
          <p:cNvSpPr txBox="1"/>
          <p:nvPr/>
        </p:nvSpPr>
        <p:spPr>
          <a:xfrm>
            <a:off x="1116000" y="2476632"/>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Speak to your site manager, does their team avoid using herbicides and pesticides?</a:t>
            </a:r>
            <a:endParaRPr sz="1300" dirty="0">
              <a:solidFill>
                <a:schemeClr val="dk1"/>
              </a:solidFill>
            </a:endParaRPr>
          </a:p>
        </p:txBody>
      </p:sp>
      <p:sp>
        <p:nvSpPr>
          <p:cNvPr id="31" name="TextBox 30"/>
          <p:cNvSpPr txBox="1">
            <a:spLocks/>
          </p:cNvSpPr>
          <p:nvPr/>
        </p:nvSpPr>
        <p:spPr>
          <a:xfrm>
            <a:off x="6346800" y="4312800"/>
            <a:ext cx="576000" cy="584775"/>
          </a:xfrm>
          <a:prstGeom prst="rect">
            <a:avLst/>
          </a:prstGeom>
          <a:noFill/>
          <a:ln w="38100">
            <a:solidFill>
              <a:srgbClr val="F39200"/>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1356930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45"/>
        <p:cNvGrpSpPr/>
        <p:nvPr/>
      </p:nvGrpSpPr>
      <p:grpSpPr>
        <a:xfrm>
          <a:off x="0" y="0"/>
          <a:ext cx="0" cy="0"/>
          <a:chOff x="0" y="0"/>
          <a:chExt cx="0" cy="0"/>
        </a:xfrm>
      </p:grpSpPr>
      <p:sp>
        <p:nvSpPr>
          <p:cNvPr id="246" name="Google Shape;246;p22"/>
          <p:cNvSpPr txBox="1"/>
          <p:nvPr/>
        </p:nvSpPr>
        <p:spPr>
          <a:xfrm>
            <a:off x="636900" y="1217100"/>
            <a:ext cx="62862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dirty="0"/>
              <a:t>Transport</a:t>
            </a:r>
          </a:p>
        </p:txBody>
      </p:sp>
      <p:cxnSp>
        <p:nvCxnSpPr>
          <p:cNvPr id="261" name="Google Shape;261;p22"/>
          <p:cNvCxnSpPr/>
          <p:nvPr/>
        </p:nvCxnSpPr>
        <p:spPr>
          <a:xfrm rot="10800000">
            <a:off x="666850" y="2362675"/>
            <a:ext cx="5638800" cy="0"/>
          </a:xfrm>
          <a:prstGeom prst="straightConnector1">
            <a:avLst/>
          </a:prstGeom>
          <a:noFill/>
          <a:ln w="19050" cap="flat" cmpd="sng">
            <a:solidFill>
              <a:srgbClr val="EA5A12"/>
            </a:solidFill>
            <a:prstDash val="solid"/>
            <a:round/>
            <a:headEnd type="none" w="med" len="med"/>
            <a:tailEnd type="none" w="med" len="med"/>
          </a:ln>
        </p:spPr>
      </p:cxnSp>
      <p:sp>
        <p:nvSpPr>
          <p:cNvPr id="20" name="TextBox 19"/>
          <p:cNvSpPr txBox="1"/>
          <p:nvPr/>
        </p:nvSpPr>
        <p:spPr>
          <a:xfrm>
            <a:off x="6210000" y="2208786"/>
            <a:ext cx="850113" cy="307777"/>
          </a:xfrm>
          <a:prstGeom prst="rect">
            <a:avLst/>
          </a:prstGeom>
          <a:noFill/>
        </p:spPr>
        <p:txBody>
          <a:bodyPr wrap="square" rtlCol="0">
            <a:spAutoFit/>
          </a:bodyPr>
          <a:lstStyle/>
          <a:p>
            <a:pPr algn="ctr"/>
            <a:r>
              <a:rPr lang="en-GB" dirty="0"/>
              <a:t>Y/N</a:t>
            </a:r>
          </a:p>
        </p:txBody>
      </p:sp>
      <p:sp>
        <p:nvSpPr>
          <p:cNvPr id="247" name="Google Shape;247;p22"/>
          <p:cNvSpPr txBox="1"/>
          <p:nvPr/>
        </p:nvSpPr>
        <p:spPr>
          <a:xfrm>
            <a:off x="1116000" y="277921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have a safe, dry space to store bicycles and scooters?</a:t>
            </a:r>
            <a:endParaRPr sz="1300" dirty="0">
              <a:solidFill>
                <a:schemeClr val="dk1"/>
              </a:solidFill>
            </a:endParaRPr>
          </a:p>
        </p:txBody>
      </p:sp>
      <p:pic>
        <p:nvPicPr>
          <p:cNvPr id="248" name="Google Shape;248;p22"/>
          <p:cNvPicPr preferRelativeResize="0"/>
          <p:nvPr/>
        </p:nvPicPr>
        <p:blipFill>
          <a:blip r:embed="rId4">
            <a:alphaModFix/>
          </a:blip>
          <a:stretch>
            <a:fillRect/>
          </a:stretch>
        </p:blipFill>
        <p:spPr>
          <a:xfrm>
            <a:off x="561600" y="2858260"/>
            <a:ext cx="422519" cy="426654"/>
          </a:xfrm>
          <a:prstGeom prst="rect">
            <a:avLst/>
          </a:prstGeom>
          <a:noFill/>
          <a:ln>
            <a:noFill/>
          </a:ln>
        </p:spPr>
      </p:pic>
      <p:sp>
        <p:nvSpPr>
          <p:cNvPr id="27" name="TextBox 26"/>
          <p:cNvSpPr txBox="1">
            <a:spLocks/>
          </p:cNvSpPr>
          <p:nvPr/>
        </p:nvSpPr>
        <p:spPr>
          <a:xfrm>
            <a:off x="6346800" y="27792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63" name="Google Shape;263;p22"/>
          <p:cNvPicPr preferRelativeResize="0"/>
          <p:nvPr/>
        </p:nvPicPr>
        <p:blipFill>
          <a:blip r:embed="rId5">
            <a:alphaModFix/>
          </a:blip>
          <a:stretch>
            <a:fillRect/>
          </a:stretch>
        </p:blipFill>
        <p:spPr>
          <a:xfrm>
            <a:off x="561600" y="8495603"/>
            <a:ext cx="422519" cy="427169"/>
          </a:xfrm>
          <a:prstGeom prst="rect">
            <a:avLst/>
          </a:prstGeom>
          <a:noFill/>
          <a:ln>
            <a:noFill/>
          </a:ln>
        </p:spPr>
      </p:pic>
      <p:sp>
        <p:nvSpPr>
          <p:cNvPr id="26" name="Google Shape;247;p22"/>
          <p:cNvSpPr txBox="1"/>
          <p:nvPr/>
        </p:nvSpPr>
        <p:spPr>
          <a:xfrm>
            <a:off x="1116000" y="841681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Is the road outside your school a School Street, or have you enquired with your local council about creating one?</a:t>
            </a:r>
            <a:endParaRPr sz="1300" dirty="0">
              <a:solidFill>
                <a:schemeClr val="dk1"/>
              </a:solidFill>
            </a:endParaRPr>
          </a:p>
        </p:txBody>
      </p:sp>
      <p:sp>
        <p:nvSpPr>
          <p:cNvPr id="28" name="TextBox 27"/>
          <p:cNvSpPr txBox="1">
            <a:spLocks/>
          </p:cNvSpPr>
          <p:nvPr/>
        </p:nvSpPr>
        <p:spPr>
          <a:xfrm>
            <a:off x="6346800" y="84168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49" name="Google Shape;249;p22"/>
          <p:cNvPicPr preferRelativeResize="0"/>
          <p:nvPr/>
        </p:nvPicPr>
        <p:blipFill>
          <a:blip r:embed="rId6">
            <a:alphaModFix/>
          </a:blip>
          <a:stretch>
            <a:fillRect/>
          </a:stretch>
        </p:blipFill>
        <p:spPr>
          <a:xfrm>
            <a:off x="561600" y="3797860"/>
            <a:ext cx="422519" cy="426654"/>
          </a:xfrm>
          <a:prstGeom prst="rect">
            <a:avLst/>
          </a:prstGeom>
          <a:noFill/>
          <a:ln>
            <a:noFill/>
          </a:ln>
        </p:spPr>
      </p:pic>
      <p:sp>
        <p:nvSpPr>
          <p:cNvPr id="21" name="Google Shape;247;p22"/>
          <p:cNvSpPr txBox="1"/>
          <p:nvPr/>
        </p:nvSpPr>
        <p:spPr>
          <a:xfrm>
            <a:off x="1116000" y="371881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car park have an electric vehicle charging point?</a:t>
            </a:r>
            <a:endParaRPr sz="1300" dirty="0">
              <a:solidFill>
                <a:schemeClr val="dk1"/>
              </a:solidFill>
            </a:endParaRPr>
          </a:p>
        </p:txBody>
      </p:sp>
      <p:sp>
        <p:nvSpPr>
          <p:cNvPr id="29" name="TextBox 28"/>
          <p:cNvSpPr txBox="1">
            <a:spLocks/>
          </p:cNvSpPr>
          <p:nvPr/>
        </p:nvSpPr>
        <p:spPr>
          <a:xfrm>
            <a:off x="6346800" y="37188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50" name="Google Shape;250;p22"/>
          <p:cNvPicPr preferRelativeResize="0"/>
          <p:nvPr/>
        </p:nvPicPr>
        <p:blipFill>
          <a:blip r:embed="rId7">
            <a:alphaModFix/>
          </a:blip>
          <a:stretch>
            <a:fillRect/>
          </a:stretch>
        </p:blipFill>
        <p:spPr>
          <a:xfrm>
            <a:off x="561600" y="4737460"/>
            <a:ext cx="422519" cy="426654"/>
          </a:xfrm>
          <a:prstGeom prst="rect">
            <a:avLst/>
          </a:prstGeom>
          <a:noFill/>
          <a:ln>
            <a:noFill/>
          </a:ln>
        </p:spPr>
      </p:pic>
      <p:sp>
        <p:nvSpPr>
          <p:cNvPr id="22" name="Google Shape;247;p22"/>
          <p:cNvSpPr txBox="1"/>
          <p:nvPr/>
        </p:nvSpPr>
        <p:spPr>
          <a:xfrm>
            <a:off x="1116000" y="465841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In the past twelve months has your school completed a walk to school week, or any other similar campaign?</a:t>
            </a:r>
            <a:endParaRPr sz="1300" dirty="0">
              <a:solidFill>
                <a:schemeClr val="dk1"/>
              </a:solidFill>
            </a:endParaRPr>
          </a:p>
        </p:txBody>
      </p:sp>
      <p:sp>
        <p:nvSpPr>
          <p:cNvPr id="30" name="TextBox 29"/>
          <p:cNvSpPr txBox="1">
            <a:spLocks/>
          </p:cNvSpPr>
          <p:nvPr/>
        </p:nvSpPr>
        <p:spPr>
          <a:xfrm>
            <a:off x="6346800" y="46584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51" name="Google Shape;251;p22"/>
          <p:cNvPicPr preferRelativeResize="0"/>
          <p:nvPr/>
        </p:nvPicPr>
        <p:blipFill>
          <a:blip r:embed="rId8">
            <a:alphaModFix/>
          </a:blip>
          <a:stretch>
            <a:fillRect/>
          </a:stretch>
        </p:blipFill>
        <p:spPr>
          <a:xfrm>
            <a:off x="561600" y="5677320"/>
            <a:ext cx="422519" cy="426134"/>
          </a:xfrm>
          <a:prstGeom prst="rect">
            <a:avLst/>
          </a:prstGeom>
          <a:noFill/>
          <a:ln>
            <a:noFill/>
          </a:ln>
        </p:spPr>
      </p:pic>
      <p:sp>
        <p:nvSpPr>
          <p:cNvPr id="23" name="Google Shape;247;p22"/>
          <p:cNvSpPr txBox="1"/>
          <p:nvPr/>
        </p:nvSpPr>
        <p:spPr>
          <a:xfrm>
            <a:off x="1116000" y="559801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have any of the following schemes: park ‘n’ stride, walking bus or staff car share?</a:t>
            </a:r>
            <a:endParaRPr sz="1300" dirty="0">
              <a:solidFill>
                <a:schemeClr val="dk1"/>
              </a:solidFill>
            </a:endParaRPr>
          </a:p>
        </p:txBody>
      </p:sp>
      <p:sp>
        <p:nvSpPr>
          <p:cNvPr id="31" name="TextBox 30"/>
          <p:cNvSpPr txBox="1">
            <a:spLocks/>
          </p:cNvSpPr>
          <p:nvPr/>
        </p:nvSpPr>
        <p:spPr>
          <a:xfrm>
            <a:off x="6346800" y="55980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52" name="Google Shape;252;p22"/>
          <p:cNvPicPr preferRelativeResize="0"/>
          <p:nvPr/>
        </p:nvPicPr>
        <p:blipFill>
          <a:blip r:embed="rId9">
            <a:alphaModFix/>
          </a:blip>
          <a:stretch>
            <a:fillRect/>
          </a:stretch>
        </p:blipFill>
        <p:spPr>
          <a:xfrm>
            <a:off x="561600" y="6616920"/>
            <a:ext cx="422519" cy="426134"/>
          </a:xfrm>
          <a:prstGeom prst="rect">
            <a:avLst/>
          </a:prstGeom>
          <a:noFill/>
          <a:ln>
            <a:noFill/>
          </a:ln>
        </p:spPr>
      </p:pic>
      <p:sp>
        <p:nvSpPr>
          <p:cNvPr id="24" name="Google Shape;247;p22"/>
          <p:cNvSpPr txBox="1"/>
          <p:nvPr/>
        </p:nvSpPr>
        <p:spPr>
          <a:xfrm>
            <a:off x="1116000" y="653761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have a hedge, trees or other vegetation around its boundaries to prevent air pollution in school?</a:t>
            </a:r>
            <a:endParaRPr sz="1300" dirty="0">
              <a:solidFill>
                <a:schemeClr val="dk1"/>
              </a:solidFill>
            </a:endParaRPr>
          </a:p>
        </p:txBody>
      </p:sp>
      <p:sp>
        <p:nvSpPr>
          <p:cNvPr id="32" name="TextBox 31"/>
          <p:cNvSpPr txBox="1">
            <a:spLocks/>
          </p:cNvSpPr>
          <p:nvPr/>
        </p:nvSpPr>
        <p:spPr>
          <a:xfrm>
            <a:off x="6346800" y="65376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53" name="Google Shape;253;p22"/>
          <p:cNvPicPr preferRelativeResize="0"/>
          <p:nvPr/>
        </p:nvPicPr>
        <p:blipFill>
          <a:blip r:embed="rId10">
            <a:alphaModFix/>
          </a:blip>
          <a:stretch>
            <a:fillRect/>
          </a:stretch>
        </p:blipFill>
        <p:spPr>
          <a:xfrm>
            <a:off x="561600" y="7556003"/>
            <a:ext cx="422519" cy="427169"/>
          </a:xfrm>
          <a:prstGeom prst="rect">
            <a:avLst/>
          </a:prstGeom>
          <a:noFill/>
          <a:ln>
            <a:noFill/>
          </a:ln>
        </p:spPr>
      </p:pic>
      <p:sp>
        <p:nvSpPr>
          <p:cNvPr id="25" name="Google Shape;247;p22"/>
          <p:cNvSpPr txBox="1"/>
          <p:nvPr/>
        </p:nvSpPr>
        <p:spPr>
          <a:xfrm>
            <a:off x="1116000" y="747721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provide safety training for cycling, scooting, or walking to school?</a:t>
            </a:r>
            <a:endParaRPr sz="1300" dirty="0">
              <a:solidFill>
                <a:schemeClr val="dk1"/>
              </a:solidFill>
            </a:endParaRPr>
          </a:p>
        </p:txBody>
      </p:sp>
      <p:sp>
        <p:nvSpPr>
          <p:cNvPr id="33" name="TextBox 32"/>
          <p:cNvSpPr txBox="1">
            <a:spLocks/>
          </p:cNvSpPr>
          <p:nvPr/>
        </p:nvSpPr>
        <p:spPr>
          <a:xfrm>
            <a:off x="6346800" y="74772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Tree>
    <p:extLst>
      <p:ext uri="{BB962C8B-B14F-4D97-AF65-F5344CB8AC3E}">
        <p14:creationId xmlns:p14="http://schemas.microsoft.com/office/powerpoint/2010/main" val="2861928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23"/>
        <p:cNvGrpSpPr/>
        <p:nvPr/>
      </p:nvGrpSpPr>
      <p:grpSpPr>
        <a:xfrm>
          <a:off x="0" y="0"/>
          <a:ext cx="0" cy="0"/>
          <a:chOff x="0" y="0"/>
          <a:chExt cx="0" cy="0"/>
        </a:xfrm>
      </p:grpSpPr>
      <p:sp>
        <p:nvSpPr>
          <p:cNvPr id="231" name="Google Shape;231;p21"/>
          <p:cNvSpPr txBox="1"/>
          <p:nvPr/>
        </p:nvSpPr>
        <p:spPr>
          <a:xfrm>
            <a:off x="550800" y="796455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232" name="Google Shape;232;p21"/>
          <p:cNvGrpSpPr/>
          <p:nvPr/>
        </p:nvGrpSpPr>
        <p:grpSpPr>
          <a:xfrm>
            <a:off x="208325" y="8250150"/>
            <a:ext cx="690900" cy="690900"/>
            <a:chOff x="208325" y="8250150"/>
            <a:chExt cx="690900" cy="690900"/>
          </a:xfrm>
        </p:grpSpPr>
        <p:sp>
          <p:nvSpPr>
            <p:cNvPr id="233" name="Google Shape;233;p2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4" name="Google Shape;234;p21"/>
            <p:cNvPicPr preferRelativeResize="0"/>
            <p:nvPr/>
          </p:nvPicPr>
          <p:blipFill>
            <a:blip r:embed="rId4">
              <a:alphaModFix/>
            </a:blip>
            <a:stretch>
              <a:fillRect/>
            </a:stretch>
          </p:blipFill>
          <p:spPr>
            <a:xfrm>
              <a:off x="335985" y="8324345"/>
              <a:ext cx="435446" cy="542371"/>
            </a:xfrm>
            <a:prstGeom prst="rect">
              <a:avLst/>
            </a:prstGeom>
            <a:noFill/>
            <a:ln>
              <a:noFill/>
            </a:ln>
          </p:spPr>
        </p:pic>
      </p:grpSp>
      <p:sp>
        <p:nvSpPr>
          <p:cNvPr id="235" name="Google Shape;235;p21"/>
          <p:cNvSpPr txBox="1"/>
          <p:nvPr/>
        </p:nvSpPr>
        <p:spPr>
          <a:xfrm>
            <a:off x="1022400" y="8220057"/>
            <a:ext cx="5596800" cy="750945"/>
          </a:xfrm>
          <a:prstGeom prst="rect">
            <a:avLst/>
          </a:prstGeom>
          <a:noFill/>
          <a:ln>
            <a:noFill/>
          </a:ln>
        </p:spPr>
        <p:txBody>
          <a:bodyPr spcFirstLastPara="1" wrap="square" lIns="91425" tIns="91425" rIns="91425" bIns="91425" anchor="t" anchorCtr="0">
            <a:spAutoFit/>
          </a:bodyPr>
          <a:lstStyle/>
          <a:p>
            <a:pPr lvl="0">
              <a:lnSpc>
                <a:spcPct val="115000"/>
              </a:lnSpc>
            </a:pPr>
            <a:r>
              <a:rPr lang="en-GB" sz="1600" dirty="0">
                <a:solidFill>
                  <a:schemeClr val="dk1"/>
                </a:solidFill>
              </a:rPr>
              <a:t>The nation that cycles most is </a:t>
            </a:r>
            <a:r>
              <a:rPr lang="en-GB" sz="1600" b="1" dirty="0">
                <a:solidFill>
                  <a:schemeClr val="dk1"/>
                </a:solidFill>
              </a:rPr>
              <a:t>Netherlands</a:t>
            </a:r>
            <a:r>
              <a:rPr lang="en-GB" sz="1600" dirty="0">
                <a:solidFill>
                  <a:schemeClr val="dk1"/>
                </a:solidFill>
              </a:rPr>
              <a:t>, in 2019 Dutch people cycled on average </a:t>
            </a:r>
            <a:r>
              <a:rPr lang="en-GB" sz="1600" b="1" dirty="0">
                <a:solidFill>
                  <a:schemeClr val="dk1"/>
                </a:solidFill>
              </a:rPr>
              <a:t>3km per day</a:t>
            </a:r>
            <a:r>
              <a:rPr lang="en-GB" sz="1600" dirty="0">
                <a:solidFill>
                  <a:schemeClr val="dk1"/>
                </a:solidFill>
              </a:rPr>
              <a:t>!</a:t>
            </a:r>
            <a:endParaRPr sz="1600" dirty="0">
              <a:solidFill>
                <a:schemeClr val="dk1"/>
              </a:solidFill>
            </a:endParaRPr>
          </a:p>
        </p:txBody>
      </p:sp>
      <p:sp>
        <p:nvSpPr>
          <p:cNvPr id="237" name="Google Shape;237;p21"/>
          <p:cNvSpPr txBox="1"/>
          <p:nvPr/>
        </p:nvSpPr>
        <p:spPr>
          <a:xfrm>
            <a:off x="5194350" y="4406400"/>
            <a:ext cx="152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solidFill>
                  <a:schemeClr val="dk1"/>
                </a:solidFill>
              </a:rPr>
              <a:t>Total Score</a:t>
            </a:r>
            <a:endParaRPr sz="700" dirty="0">
              <a:solidFill>
                <a:schemeClr val="dk1"/>
              </a:solidFill>
            </a:endParaRPr>
          </a:p>
        </p:txBody>
      </p:sp>
      <p:sp>
        <p:nvSpPr>
          <p:cNvPr id="238" name="Google Shape;238;p21"/>
          <p:cNvSpPr txBox="1"/>
          <p:nvPr/>
        </p:nvSpPr>
        <p:spPr>
          <a:xfrm>
            <a:off x="550800" y="5209050"/>
            <a:ext cx="6458400" cy="2412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a:p>
            <a:pPr marL="0" lvl="0" indent="0" algn="l" rtl="0">
              <a:spcBef>
                <a:spcPts val="0"/>
              </a:spcBef>
              <a:spcAft>
                <a:spcPts val="0"/>
              </a:spcAft>
              <a:buNone/>
            </a:pPr>
            <a:r>
              <a:rPr lang="en-GB" dirty="0">
                <a:highlight>
                  <a:srgbClr val="00FF00"/>
                </a:highlight>
              </a:rPr>
              <a:t>We have lots of storage space for bikes and scooters and helmets.  We do the Big Wheel and Walk to School Week every year.  We have lots of trees in the school playground </a:t>
            </a:r>
            <a:r>
              <a:rPr lang="en-GB" dirty="0">
                <a:highlight>
                  <a:srgbClr val="FFFF00"/>
                </a:highlight>
              </a:rPr>
              <a:t>but not around the boundary</a:t>
            </a:r>
            <a:r>
              <a:rPr lang="en-GB" dirty="0">
                <a:highlight>
                  <a:srgbClr val="00FF00"/>
                </a:highlight>
              </a:rPr>
              <a:t>.  Year 2 and 4 do pedestrian training.  Year 5 &amp; 6 do cycle training.  Our school is on a school street because Mrs Luciani contacted the council about it.  We do have a ‘No Idling Policy’ and some parents came in to do some training on it.  </a:t>
            </a:r>
            <a:r>
              <a:rPr lang="en-GB" dirty="0">
                <a:highlight>
                  <a:srgbClr val="FFFF00"/>
                </a:highlight>
              </a:rPr>
              <a:t>We need to communicate this to the parents though because we haven’t reminded them last year. </a:t>
            </a:r>
            <a:r>
              <a:rPr lang="en-GB" dirty="0">
                <a:highlight>
                  <a:srgbClr val="00FF00"/>
                </a:highlight>
              </a:rPr>
              <a:t>The Big Walk, Wheel and Scoot showed that we are really good about not using cars to get to school every day and we have our STARS travel award.  Lots of staff use public transport or walk to school</a:t>
            </a:r>
            <a:r>
              <a:rPr lang="en-GB" dirty="0"/>
              <a:t>. </a:t>
            </a:r>
            <a:endParaRPr dirty="0"/>
          </a:p>
        </p:txBody>
      </p:sp>
      <p:grpSp>
        <p:nvGrpSpPr>
          <p:cNvPr id="20" name="Group 19"/>
          <p:cNvGrpSpPr/>
          <p:nvPr/>
        </p:nvGrpSpPr>
        <p:grpSpPr>
          <a:xfrm>
            <a:off x="695425" y="4850539"/>
            <a:ext cx="2343080" cy="722475"/>
            <a:chOff x="695425" y="4850539"/>
            <a:chExt cx="2343080" cy="722475"/>
          </a:xfrm>
        </p:grpSpPr>
        <p:pic>
          <p:nvPicPr>
            <p:cNvPr id="21" name="Google Shape;101;p15"/>
            <p:cNvPicPr preferRelativeResize="0"/>
            <p:nvPr/>
          </p:nvPicPr>
          <p:blipFill>
            <a:blip r:embed="rId5">
              <a:alphaModFix/>
            </a:blip>
            <a:stretch>
              <a:fillRect/>
            </a:stretch>
          </p:blipFill>
          <p:spPr>
            <a:xfrm>
              <a:off x="695425" y="4886925"/>
              <a:ext cx="2143125" cy="653425"/>
            </a:xfrm>
            <a:prstGeom prst="rect">
              <a:avLst/>
            </a:prstGeom>
            <a:noFill/>
            <a:ln>
              <a:noFill/>
            </a:ln>
          </p:spPr>
        </p:pic>
        <p:sp>
          <p:nvSpPr>
            <p:cNvPr id="22" name="Google Shape;102;p15"/>
            <p:cNvSpPr txBox="1"/>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dirty="0">
                  <a:solidFill>
                    <a:schemeClr val="dk1"/>
                  </a:solidFill>
                </a:rPr>
                <a:t>Our Ideas &amp; Thoughts </a:t>
              </a:r>
              <a:endParaRPr sz="1500" b="1" dirty="0"/>
            </a:p>
          </p:txBody>
        </p:sp>
      </p:grpSp>
      <p:sp>
        <p:nvSpPr>
          <p:cNvPr id="224" name="Google Shape;224;p21"/>
          <p:cNvSpPr txBox="1"/>
          <p:nvPr/>
        </p:nvSpPr>
        <p:spPr>
          <a:xfrm>
            <a:off x="1116000" y="1360800"/>
            <a:ext cx="5025900" cy="874825"/>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Does your school have a ‘No Idling’ policy for drop-offs and visitors, and has this been communicated to families, visitors and your wider school community in the previous 12 months? </a:t>
            </a:r>
            <a:endParaRPr sz="1300" dirty="0">
              <a:solidFill>
                <a:schemeClr val="dk1"/>
              </a:solidFill>
            </a:endParaRPr>
          </a:p>
        </p:txBody>
      </p:sp>
      <p:pic>
        <p:nvPicPr>
          <p:cNvPr id="225" name="Google Shape;225;p21"/>
          <p:cNvPicPr preferRelativeResize="0"/>
          <p:nvPr/>
        </p:nvPicPr>
        <p:blipFill>
          <a:blip r:embed="rId6">
            <a:alphaModFix/>
          </a:blip>
          <a:stretch>
            <a:fillRect/>
          </a:stretch>
        </p:blipFill>
        <p:spPr>
          <a:xfrm>
            <a:off x="561600" y="1584628"/>
            <a:ext cx="422519" cy="427169"/>
          </a:xfrm>
          <a:prstGeom prst="rect">
            <a:avLst/>
          </a:prstGeom>
          <a:noFill/>
          <a:ln>
            <a:noFill/>
          </a:ln>
        </p:spPr>
      </p:pic>
      <p:sp>
        <p:nvSpPr>
          <p:cNvPr id="23" name="TextBox 22"/>
          <p:cNvSpPr txBox="1">
            <a:spLocks/>
          </p:cNvSpPr>
          <p:nvPr/>
        </p:nvSpPr>
        <p:spPr>
          <a:xfrm>
            <a:off x="6346800" y="1505825"/>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27" name="Google Shape;227;p21"/>
          <p:cNvPicPr preferRelativeResize="0"/>
          <p:nvPr/>
        </p:nvPicPr>
        <p:blipFill>
          <a:blip r:embed="rId7">
            <a:alphaModFix/>
          </a:blip>
          <a:stretch>
            <a:fillRect/>
          </a:stretch>
        </p:blipFill>
        <p:spPr>
          <a:xfrm>
            <a:off x="561600" y="3471457"/>
            <a:ext cx="422519" cy="426649"/>
          </a:xfrm>
          <a:prstGeom prst="rect">
            <a:avLst/>
          </a:prstGeom>
          <a:noFill/>
          <a:ln>
            <a:noFill/>
          </a:ln>
        </p:spPr>
      </p:pic>
      <p:sp>
        <p:nvSpPr>
          <p:cNvPr id="24" name="TextBox 23"/>
          <p:cNvSpPr txBox="1">
            <a:spLocks/>
          </p:cNvSpPr>
          <p:nvPr/>
        </p:nvSpPr>
        <p:spPr>
          <a:xfrm>
            <a:off x="6346800" y="3392394"/>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26" name="Google Shape;224;p21"/>
          <p:cNvSpPr txBox="1"/>
          <p:nvPr/>
        </p:nvSpPr>
        <p:spPr>
          <a:xfrm>
            <a:off x="1116000" y="3362400"/>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Survey the staffroom, do more than half walk, cycle, scoot or use public transport to get to school?</a:t>
            </a:r>
            <a:endParaRPr sz="1300" dirty="0">
              <a:solidFill>
                <a:schemeClr val="dk1"/>
              </a:solidFill>
            </a:endParaRPr>
          </a:p>
        </p:txBody>
      </p:sp>
      <p:pic>
        <p:nvPicPr>
          <p:cNvPr id="226" name="Google Shape;226;p21"/>
          <p:cNvPicPr preferRelativeResize="0"/>
          <p:nvPr/>
        </p:nvPicPr>
        <p:blipFill>
          <a:blip r:embed="rId8">
            <a:alphaModFix/>
          </a:blip>
          <a:stretch>
            <a:fillRect/>
          </a:stretch>
        </p:blipFill>
        <p:spPr>
          <a:xfrm>
            <a:off x="561600" y="2585688"/>
            <a:ext cx="422519" cy="426649"/>
          </a:xfrm>
          <a:prstGeom prst="rect">
            <a:avLst/>
          </a:prstGeom>
          <a:noFill/>
          <a:ln>
            <a:noFill/>
          </a:ln>
        </p:spPr>
      </p:pic>
      <p:sp>
        <p:nvSpPr>
          <p:cNvPr id="25" name="TextBox 24"/>
          <p:cNvSpPr txBox="1">
            <a:spLocks/>
          </p:cNvSpPr>
          <p:nvPr/>
        </p:nvSpPr>
        <p:spPr>
          <a:xfrm>
            <a:off x="6346800" y="2506625"/>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27" name="Google Shape;224;p21"/>
          <p:cNvSpPr txBox="1"/>
          <p:nvPr/>
        </p:nvSpPr>
        <p:spPr>
          <a:xfrm>
            <a:off x="1116000" y="2476631"/>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Choose a class to survey, do more than half of the class walk, cycle, scoot or use public/school transport to get to school?</a:t>
            </a:r>
            <a:endParaRPr sz="1300" dirty="0">
              <a:solidFill>
                <a:schemeClr val="dk1"/>
              </a:solidFill>
            </a:endParaRPr>
          </a:p>
        </p:txBody>
      </p:sp>
      <p:sp>
        <p:nvSpPr>
          <p:cNvPr id="31" name="TextBox 30"/>
          <p:cNvSpPr txBox="1">
            <a:spLocks/>
          </p:cNvSpPr>
          <p:nvPr/>
        </p:nvSpPr>
        <p:spPr>
          <a:xfrm>
            <a:off x="6346800" y="4312800"/>
            <a:ext cx="576000" cy="584775"/>
          </a:xfrm>
          <a:prstGeom prst="rect">
            <a:avLst/>
          </a:prstGeom>
          <a:noFill/>
          <a:ln w="38100">
            <a:solidFill>
              <a:srgbClr val="F39200"/>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505134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45"/>
        <p:cNvGrpSpPr/>
        <p:nvPr/>
      </p:nvGrpSpPr>
      <p:grpSpPr>
        <a:xfrm>
          <a:off x="0" y="0"/>
          <a:ext cx="0" cy="0"/>
          <a:chOff x="0" y="0"/>
          <a:chExt cx="0" cy="0"/>
        </a:xfrm>
      </p:grpSpPr>
      <p:sp>
        <p:nvSpPr>
          <p:cNvPr id="246" name="Google Shape;246;p22"/>
          <p:cNvSpPr txBox="1"/>
          <p:nvPr/>
        </p:nvSpPr>
        <p:spPr>
          <a:xfrm>
            <a:off x="636900" y="1217100"/>
            <a:ext cx="62862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dirty="0"/>
              <a:t>Waste</a:t>
            </a:r>
          </a:p>
        </p:txBody>
      </p:sp>
      <p:cxnSp>
        <p:nvCxnSpPr>
          <p:cNvPr id="261" name="Google Shape;261;p22"/>
          <p:cNvCxnSpPr/>
          <p:nvPr/>
        </p:nvCxnSpPr>
        <p:spPr>
          <a:xfrm rot="10800000">
            <a:off x="666850" y="2362675"/>
            <a:ext cx="5638800" cy="0"/>
          </a:xfrm>
          <a:prstGeom prst="straightConnector1">
            <a:avLst/>
          </a:prstGeom>
          <a:noFill/>
          <a:ln w="19050" cap="flat" cmpd="sng">
            <a:solidFill>
              <a:srgbClr val="EA5A12"/>
            </a:solidFill>
            <a:prstDash val="solid"/>
            <a:round/>
            <a:headEnd type="none" w="med" len="med"/>
            <a:tailEnd type="none" w="med" len="med"/>
          </a:ln>
        </p:spPr>
      </p:cxnSp>
      <p:sp>
        <p:nvSpPr>
          <p:cNvPr id="20" name="TextBox 19"/>
          <p:cNvSpPr txBox="1"/>
          <p:nvPr/>
        </p:nvSpPr>
        <p:spPr>
          <a:xfrm>
            <a:off x="6210000" y="2208786"/>
            <a:ext cx="850113" cy="307777"/>
          </a:xfrm>
          <a:prstGeom prst="rect">
            <a:avLst/>
          </a:prstGeom>
          <a:noFill/>
        </p:spPr>
        <p:txBody>
          <a:bodyPr wrap="square" rtlCol="0">
            <a:spAutoFit/>
          </a:bodyPr>
          <a:lstStyle/>
          <a:p>
            <a:pPr algn="ctr"/>
            <a:r>
              <a:rPr lang="en-GB" dirty="0"/>
              <a:t>Y/N</a:t>
            </a:r>
          </a:p>
        </p:txBody>
      </p:sp>
      <p:sp>
        <p:nvSpPr>
          <p:cNvPr id="247" name="Google Shape;247;p22"/>
          <p:cNvSpPr txBox="1"/>
          <p:nvPr/>
        </p:nvSpPr>
        <p:spPr>
          <a:xfrm>
            <a:off x="1116000" y="277921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recycle any difficult-to-recycle items like batteries or crisp packets?</a:t>
            </a:r>
            <a:endParaRPr sz="1300" dirty="0">
              <a:solidFill>
                <a:schemeClr val="dk1"/>
              </a:solidFill>
            </a:endParaRPr>
          </a:p>
        </p:txBody>
      </p:sp>
      <p:pic>
        <p:nvPicPr>
          <p:cNvPr id="248" name="Google Shape;248;p22"/>
          <p:cNvPicPr preferRelativeResize="0"/>
          <p:nvPr/>
        </p:nvPicPr>
        <p:blipFill>
          <a:blip r:embed="rId4">
            <a:alphaModFix/>
          </a:blip>
          <a:stretch>
            <a:fillRect/>
          </a:stretch>
        </p:blipFill>
        <p:spPr>
          <a:xfrm>
            <a:off x="561600" y="2858260"/>
            <a:ext cx="422519" cy="426654"/>
          </a:xfrm>
          <a:prstGeom prst="rect">
            <a:avLst/>
          </a:prstGeom>
          <a:noFill/>
          <a:ln>
            <a:noFill/>
          </a:ln>
        </p:spPr>
      </p:pic>
      <p:sp>
        <p:nvSpPr>
          <p:cNvPr id="27" name="TextBox 26"/>
          <p:cNvSpPr txBox="1">
            <a:spLocks/>
          </p:cNvSpPr>
          <p:nvPr/>
        </p:nvSpPr>
        <p:spPr>
          <a:xfrm>
            <a:off x="6346800" y="27792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63" name="Google Shape;263;p22"/>
          <p:cNvPicPr preferRelativeResize="0"/>
          <p:nvPr/>
        </p:nvPicPr>
        <p:blipFill>
          <a:blip r:embed="rId5">
            <a:alphaModFix/>
          </a:blip>
          <a:stretch>
            <a:fillRect/>
          </a:stretch>
        </p:blipFill>
        <p:spPr>
          <a:xfrm>
            <a:off x="561600" y="8495603"/>
            <a:ext cx="422519" cy="427169"/>
          </a:xfrm>
          <a:prstGeom prst="rect">
            <a:avLst/>
          </a:prstGeom>
          <a:noFill/>
          <a:ln>
            <a:noFill/>
          </a:ln>
        </p:spPr>
      </p:pic>
      <p:sp>
        <p:nvSpPr>
          <p:cNvPr id="26" name="Google Shape;247;p22"/>
          <p:cNvSpPr txBox="1"/>
          <p:nvPr/>
        </p:nvSpPr>
        <p:spPr>
          <a:xfrm>
            <a:off x="1116000" y="841681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In the past twelve months, have pupils worked with the school canteen to identify ways to reduce food waste in your school?</a:t>
            </a:r>
            <a:endParaRPr sz="1300" dirty="0">
              <a:solidFill>
                <a:schemeClr val="dk1"/>
              </a:solidFill>
            </a:endParaRPr>
          </a:p>
        </p:txBody>
      </p:sp>
      <p:sp>
        <p:nvSpPr>
          <p:cNvPr id="28" name="TextBox 27"/>
          <p:cNvSpPr txBox="1">
            <a:spLocks/>
          </p:cNvSpPr>
          <p:nvPr/>
        </p:nvSpPr>
        <p:spPr>
          <a:xfrm>
            <a:off x="6346800" y="84168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49" name="Google Shape;249;p22"/>
          <p:cNvPicPr preferRelativeResize="0"/>
          <p:nvPr/>
        </p:nvPicPr>
        <p:blipFill>
          <a:blip r:embed="rId6">
            <a:alphaModFix/>
          </a:blip>
          <a:stretch>
            <a:fillRect/>
          </a:stretch>
        </p:blipFill>
        <p:spPr>
          <a:xfrm>
            <a:off x="561600" y="3797860"/>
            <a:ext cx="422519" cy="426654"/>
          </a:xfrm>
          <a:prstGeom prst="rect">
            <a:avLst/>
          </a:prstGeom>
          <a:noFill/>
          <a:ln>
            <a:noFill/>
          </a:ln>
        </p:spPr>
      </p:pic>
      <p:sp>
        <p:nvSpPr>
          <p:cNvPr id="21" name="Google Shape;247;p22"/>
          <p:cNvSpPr txBox="1"/>
          <p:nvPr/>
        </p:nvSpPr>
        <p:spPr>
          <a:xfrm>
            <a:off x="1116000" y="371881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Is your school's food waste composted and when possible is this compost used in the school grounds?</a:t>
            </a:r>
            <a:endParaRPr sz="1300" dirty="0">
              <a:solidFill>
                <a:schemeClr val="dk1"/>
              </a:solidFill>
            </a:endParaRPr>
          </a:p>
        </p:txBody>
      </p:sp>
      <p:sp>
        <p:nvSpPr>
          <p:cNvPr id="29" name="TextBox 28"/>
          <p:cNvSpPr txBox="1">
            <a:spLocks/>
          </p:cNvSpPr>
          <p:nvPr/>
        </p:nvSpPr>
        <p:spPr>
          <a:xfrm>
            <a:off x="6346800" y="37188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50" name="Google Shape;250;p22"/>
          <p:cNvPicPr preferRelativeResize="0"/>
          <p:nvPr/>
        </p:nvPicPr>
        <p:blipFill>
          <a:blip r:embed="rId7">
            <a:alphaModFix/>
          </a:blip>
          <a:stretch>
            <a:fillRect/>
          </a:stretch>
        </p:blipFill>
        <p:spPr>
          <a:xfrm>
            <a:off x="561600" y="4737460"/>
            <a:ext cx="422519" cy="426654"/>
          </a:xfrm>
          <a:prstGeom prst="rect">
            <a:avLst/>
          </a:prstGeom>
          <a:noFill/>
          <a:ln>
            <a:noFill/>
          </a:ln>
        </p:spPr>
      </p:pic>
      <p:sp>
        <p:nvSpPr>
          <p:cNvPr id="22" name="Google Shape;247;p22"/>
          <p:cNvSpPr txBox="1"/>
          <p:nvPr/>
        </p:nvSpPr>
        <p:spPr>
          <a:xfrm>
            <a:off x="1116000" y="465841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In the past twelve months, has your school organised a second-hand clothes sale?</a:t>
            </a:r>
            <a:endParaRPr sz="1300" dirty="0">
              <a:solidFill>
                <a:schemeClr val="dk1"/>
              </a:solidFill>
            </a:endParaRPr>
          </a:p>
        </p:txBody>
      </p:sp>
      <p:sp>
        <p:nvSpPr>
          <p:cNvPr id="30" name="TextBox 29"/>
          <p:cNvSpPr txBox="1">
            <a:spLocks/>
          </p:cNvSpPr>
          <p:nvPr/>
        </p:nvSpPr>
        <p:spPr>
          <a:xfrm>
            <a:off x="6346800" y="46584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51" name="Google Shape;251;p22"/>
          <p:cNvPicPr preferRelativeResize="0"/>
          <p:nvPr/>
        </p:nvPicPr>
        <p:blipFill>
          <a:blip r:embed="rId8">
            <a:alphaModFix/>
          </a:blip>
          <a:stretch>
            <a:fillRect/>
          </a:stretch>
        </p:blipFill>
        <p:spPr>
          <a:xfrm>
            <a:off x="561600" y="5677320"/>
            <a:ext cx="422519" cy="426134"/>
          </a:xfrm>
          <a:prstGeom prst="rect">
            <a:avLst/>
          </a:prstGeom>
          <a:noFill/>
          <a:ln>
            <a:noFill/>
          </a:ln>
        </p:spPr>
      </p:pic>
      <p:sp>
        <p:nvSpPr>
          <p:cNvPr id="23" name="Google Shape;247;p22"/>
          <p:cNvSpPr txBox="1"/>
          <p:nvPr/>
        </p:nvSpPr>
        <p:spPr>
          <a:xfrm>
            <a:off x="1116000" y="5698042"/>
            <a:ext cx="5025900" cy="38469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collect and redistribute used uniform?</a:t>
            </a:r>
            <a:endParaRPr sz="1300" dirty="0">
              <a:solidFill>
                <a:schemeClr val="dk1"/>
              </a:solidFill>
            </a:endParaRPr>
          </a:p>
        </p:txBody>
      </p:sp>
      <p:sp>
        <p:nvSpPr>
          <p:cNvPr id="31" name="TextBox 30"/>
          <p:cNvSpPr txBox="1">
            <a:spLocks/>
          </p:cNvSpPr>
          <p:nvPr/>
        </p:nvSpPr>
        <p:spPr>
          <a:xfrm>
            <a:off x="6346800" y="55980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52" name="Google Shape;252;p22"/>
          <p:cNvPicPr preferRelativeResize="0"/>
          <p:nvPr/>
        </p:nvPicPr>
        <p:blipFill>
          <a:blip r:embed="rId9">
            <a:alphaModFix/>
          </a:blip>
          <a:stretch>
            <a:fillRect/>
          </a:stretch>
        </p:blipFill>
        <p:spPr>
          <a:xfrm>
            <a:off x="561600" y="6616920"/>
            <a:ext cx="422519" cy="426134"/>
          </a:xfrm>
          <a:prstGeom prst="rect">
            <a:avLst/>
          </a:prstGeom>
          <a:noFill/>
          <a:ln>
            <a:noFill/>
          </a:ln>
        </p:spPr>
      </p:pic>
      <p:sp>
        <p:nvSpPr>
          <p:cNvPr id="24" name="Google Shape;247;p22"/>
          <p:cNvSpPr txBox="1"/>
          <p:nvPr/>
        </p:nvSpPr>
        <p:spPr>
          <a:xfrm>
            <a:off x="1116000" y="653761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have a book, stationery or revision guide exchange? </a:t>
            </a:r>
            <a:endParaRPr sz="1300" dirty="0">
              <a:solidFill>
                <a:schemeClr val="dk1"/>
              </a:solidFill>
            </a:endParaRPr>
          </a:p>
        </p:txBody>
      </p:sp>
      <p:sp>
        <p:nvSpPr>
          <p:cNvPr id="32" name="TextBox 31"/>
          <p:cNvSpPr txBox="1">
            <a:spLocks/>
          </p:cNvSpPr>
          <p:nvPr/>
        </p:nvSpPr>
        <p:spPr>
          <a:xfrm>
            <a:off x="6346800" y="65376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53" name="Google Shape;253;p22"/>
          <p:cNvPicPr preferRelativeResize="0"/>
          <p:nvPr/>
        </p:nvPicPr>
        <p:blipFill>
          <a:blip r:embed="rId10">
            <a:alphaModFix/>
          </a:blip>
          <a:stretch>
            <a:fillRect/>
          </a:stretch>
        </p:blipFill>
        <p:spPr>
          <a:xfrm>
            <a:off x="561600" y="7556003"/>
            <a:ext cx="422519" cy="427169"/>
          </a:xfrm>
          <a:prstGeom prst="rect">
            <a:avLst/>
          </a:prstGeom>
          <a:noFill/>
          <a:ln>
            <a:noFill/>
          </a:ln>
        </p:spPr>
      </p:pic>
      <p:sp>
        <p:nvSpPr>
          <p:cNvPr id="25" name="Google Shape;247;p22"/>
          <p:cNvSpPr txBox="1"/>
          <p:nvPr/>
        </p:nvSpPr>
        <p:spPr>
          <a:xfrm>
            <a:off x="1116000" y="7577242"/>
            <a:ext cx="5025900" cy="38469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send letters home via e-mail or app by default?</a:t>
            </a:r>
            <a:endParaRPr sz="1300" dirty="0">
              <a:solidFill>
                <a:schemeClr val="dk1"/>
              </a:solidFill>
            </a:endParaRPr>
          </a:p>
        </p:txBody>
      </p:sp>
      <p:sp>
        <p:nvSpPr>
          <p:cNvPr id="33" name="TextBox 32"/>
          <p:cNvSpPr txBox="1">
            <a:spLocks/>
          </p:cNvSpPr>
          <p:nvPr/>
        </p:nvSpPr>
        <p:spPr>
          <a:xfrm>
            <a:off x="6346800" y="74772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Tree>
    <p:extLst>
      <p:ext uri="{BB962C8B-B14F-4D97-AF65-F5344CB8AC3E}">
        <p14:creationId xmlns:p14="http://schemas.microsoft.com/office/powerpoint/2010/main" val="1339315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23"/>
        <p:cNvGrpSpPr/>
        <p:nvPr/>
      </p:nvGrpSpPr>
      <p:grpSpPr>
        <a:xfrm>
          <a:off x="0" y="0"/>
          <a:ext cx="0" cy="0"/>
          <a:chOff x="0" y="0"/>
          <a:chExt cx="0" cy="0"/>
        </a:xfrm>
      </p:grpSpPr>
      <p:sp>
        <p:nvSpPr>
          <p:cNvPr id="231" name="Google Shape;231;p21"/>
          <p:cNvSpPr txBox="1"/>
          <p:nvPr/>
        </p:nvSpPr>
        <p:spPr>
          <a:xfrm>
            <a:off x="550800" y="796455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232" name="Google Shape;232;p21"/>
          <p:cNvGrpSpPr/>
          <p:nvPr/>
        </p:nvGrpSpPr>
        <p:grpSpPr>
          <a:xfrm>
            <a:off x="208325" y="8250150"/>
            <a:ext cx="690900" cy="690900"/>
            <a:chOff x="208325" y="8250150"/>
            <a:chExt cx="690900" cy="690900"/>
          </a:xfrm>
        </p:grpSpPr>
        <p:sp>
          <p:nvSpPr>
            <p:cNvPr id="233" name="Google Shape;233;p2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4" name="Google Shape;234;p21"/>
            <p:cNvPicPr preferRelativeResize="0"/>
            <p:nvPr/>
          </p:nvPicPr>
          <p:blipFill>
            <a:blip r:embed="rId4">
              <a:alphaModFix/>
            </a:blip>
            <a:stretch>
              <a:fillRect/>
            </a:stretch>
          </p:blipFill>
          <p:spPr>
            <a:xfrm>
              <a:off x="335985" y="8324345"/>
              <a:ext cx="435446" cy="542371"/>
            </a:xfrm>
            <a:prstGeom prst="rect">
              <a:avLst/>
            </a:prstGeom>
            <a:noFill/>
            <a:ln>
              <a:noFill/>
            </a:ln>
          </p:spPr>
        </p:pic>
      </p:grpSp>
      <p:sp>
        <p:nvSpPr>
          <p:cNvPr id="235" name="Google Shape;235;p21"/>
          <p:cNvSpPr txBox="1"/>
          <p:nvPr/>
        </p:nvSpPr>
        <p:spPr>
          <a:xfrm>
            <a:off x="1022400" y="8220057"/>
            <a:ext cx="5596800" cy="750945"/>
          </a:xfrm>
          <a:prstGeom prst="rect">
            <a:avLst/>
          </a:prstGeom>
          <a:noFill/>
          <a:ln>
            <a:noFill/>
          </a:ln>
        </p:spPr>
        <p:txBody>
          <a:bodyPr spcFirstLastPara="1" wrap="square" lIns="91425" tIns="91425" rIns="91425" bIns="91425" anchor="t" anchorCtr="0">
            <a:spAutoFit/>
          </a:bodyPr>
          <a:lstStyle/>
          <a:p>
            <a:pPr lvl="0">
              <a:lnSpc>
                <a:spcPct val="115000"/>
              </a:lnSpc>
            </a:pPr>
            <a:r>
              <a:rPr lang="en-GB" sz="1600" dirty="0">
                <a:solidFill>
                  <a:schemeClr val="dk1"/>
                </a:solidFill>
              </a:rPr>
              <a:t>The UK generated </a:t>
            </a:r>
            <a:r>
              <a:rPr lang="en-GB" sz="1600" b="1" dirty="0">
                <a:solidFill>
                  <a:schemeClr val="dk1"/>
                </a:solidFill>
              </a:rPr>
              <a:t>222.2 million tonnes </a:t>
            </a:r>
            <a:r>
              <a:rPr lang="en-GB" sz="1600" dirty="0">
                <a:solidFill>
                  <a:schemeClr val="dk1"/>
                </a:solidFill>
              </a:rPr>
              <a:t>of waste in 2018, England was responsible for 84% of this. </a:t>
            </a:r>
            <a:endParaRPr sz="1600" dirty="0">
              <a:solidFill>
                <a:schemeClr val="dk1"/>
              </a:solidFill>
            </a:endParaRPr>
          </a:p>
        </p:txBody>
      </p:sp>
      <p:sp>
        <p:nvSpPr>
          <p:cNvPr id="237" name="Google Shape;237;p21"/>
          <p:cNvSpPr txBox="1"/>
          <p:nvPr/>
        </p:nvSpPr>
        <p:spPr>
          <a:xfrm>
            <a:off x="5194350" y="4406400"/>
            <a:ext cx="152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solidFill>
                  <a:schemeClr val="dk1"/>
                </a:solidFill>
              </a:rPr>
              <a:t>Total Score</a:t>
            </a:r>
            <a:endParaRPr sz="700" dirty="0">
              <a:solidFill>
                <a:schemeClr val="dk1"/>
              </a:solidFill>
            </a:endParaRPr>
          </a:p>
        </p:txBody>
      </p:sp>
      <p:sp>
        <p:nvSpPr>
          <p:cNvPr id="238" name="Google Shape;238;p21"/>
          <p:cNvSpPr txBox="1"/>
          <p:nvPr/>
        </p:nvSpPr>
        <p:spPr>
          <a:xfrm>
            <a:off x="550800" y="5209050"/>
            <a:ext cx="6458400" cy="2412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a:p>
            <a:pPr marL="0" lvl="0" indent="0" algn="l" rtl="0">
              <a:spcBef>
                <a:spcPts val="0"/>
              </a:spcBef>
              <a:spcAft>
                <a:spcPts val="0"/>
              </a:spcAft>
              <a:buNone/>
            </a:pPr>
            <a:r>
              <a:rPr lang="en-GB" dirty="0">
                <a:highlight>
                  <a:srgbClr val="00FF00"/>
                </a:highlight>
              </a:rPr>
              <a:t>We take part in The Big Battery Hunt every year and have a recycling point for batteries in school then.  </a:t>
            </a:r>
            <a:r>
              <a:rPr lang="en-GB" dirty="0">
                <a:highlight>
                  <a:srgbClr val="FFFF00"/>
                </a:highlight>
              </a:rPr>
              <a:t>Perhaps we could extend this to year round.  </a:t>
            </a:r>
            <a:r>
              <a:rPr lang="en-GB" dirty="0">
                <a:highlight>
                  <a:srgbClr val="00FF00"/>
                </a:highlight>
              </a:rPr>
              <a:t>The waste from cooking lessons is recycled </a:t>
            </a:r>
            <a:r>
              <a:rPr lang="en-GB" dirty="0">
                <a:highlight>
                  <a:srgbClr val="FFFF00"/>
                </a:highlight>
              </a:rPr>
              <a:t>but we’re not sure about the canteen.  Perhaps we could talk to the kitchen staff about this</a:t>
            </a:r>
            <a:r>
              <a:rPr lang="en-GB" dirty="0"/>
              <a:t>.  </a:t>
            </a:r>
            <a:r>
              <a:rPr lang="en-GB" dirty="0">
                <a:highlight>
                  <a:srgbClr val="00FF00"/>
                </a:highlight>
              </a:rPr>
              <a:t>We collect and sell second-hand uniform every Friday after our Eco Team meeting.  We are taking part in Plastic 4 Change where everyone donates a bag of old clothes that get weighed and recycled, with money being sent to Ethiopian schools.  We have a school library so we can take out and return books.  We use </a:t>
            </a:r>
            <a:r>
              <a:rPr lang="en-GB" dirty="0" err="1">
                <a:highlight>
                  <a:srgbClr val="00FF00"/>
                </a:highlight>
              </a:rPr>
              <a:t>parentmail</a:t>
            </a:r>
            <a:r>
              <a:rPr lang="en-GB" dirty="0">
                <a:highlight>
                  <a:srgbClr val="00FF00"/>
                </a:highlight>
              </a:rPr>
              <a:t> to communicate with parents and Google Classroom and Learning Ladders.  </a:t>
            </a:r>
            <a:r>
              <a:rPr lang="en-GB" dirty="0">
                <a:highlight>
                  <a:srgbClr val="FFFF00"/>
                </a:highlight>
              </a:rPr>
              <a:t>We need to have recycling bins in all classrooms and the lunch hall. </a:t>
            </a:r>
            <a:endParaRPr dirty="0">
              <a:highlight>
                <a:srgbClr val="FFFF00"/>
              </a:highlight>
            </a:endParaRPr>
          </a:p>
        </p:txBody>
      </p:sp>
      <p:grpSp>
        <p:nvGrpSpPr>
          <p:cNvPr id="20" name="Group 19"/>
          <p:cNvGrpSpPr/>
          <p:nvPr/>
        </p:nvGrpSpPr>
        <p:grpSpPr>
          <a:xfrm>
            <a:off x="695425" y="4850539"/>
            <a:ext cx="2343080" cy="722475"/>
            <a:chOff x="695425" y="4850539"/>
            <a:chExt cx="2343080" cy="722475"/>
          </a:xfrm>
        </p:grpSpPr>
        <p:pic>
          <p:nvPicPr>
            <p:cNvPr id="21" name="Google Shape;101;p15"/>
            <p:cNvPicPr preferRelativeResize="0"/>
            <p:nvPr/>
          </p:nvPicPr>
          <p:blipFill>
            <a:blip r:embed="rId5">
              <a:alphaModFix/>
            </a:blip>
            <a:stretch>
              <a:fillRect/>
            </a:stretch>
          </p:blipFill>
          <p:spPr>
            <a:xfrm>
              <a:off x="695425" y="4886925"/>
              <a:ext cx="2143125" cy="653425"/>
            </a:xfrm>
            <a:prstGeom prst="rect">
              <a:avLst/>
            </a:prstGeom>
            <a:noFill/>
            <a:ln>
              <a:noFill/>
            </a:ln>
          </p:spPr>
        </p:pic>
        <p:sp>
          <p:nvSpPr>
            <p:cNvPr id="22" name="Google Shape;102;p15"/>
            <p:cNvSpPr txBox="1"/>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dirty="0">
                  <a:solidFill>
                    <a:schemeClr val="dk1"/>
                  </a:solidFill>
                </a:rPr>
                <a:t>Our Ideas &amp; Thoughts </a:t>
              </a:r>
              <a:endParaRPr sz="1500" b="1" dirty="0"/>
            </a:p>
          </p:txBody>
        </p:sp>
      </p:grpSp>
      <p:sp>
        <p:nvSpPr>
          <p:cNvPr id="224" name="Google Shape;224;p21"/>
          <p:cNvSpPr txBox="1"/>
          <p:nvPr/>
        </p:nvSpPr>
        <p:spPr>
          <a:xfrm>
            <a:off x="1116000" y="1360800"/>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Are recycling bins clearly labelled with signs or posters showing what can and can’t be recycled in school?</a:t>
            </a:r>
            <a:endParaRPr sz="1300" dirty="0">
              <a:solidFill>
                <a:schemeClr val="dk1"/>
              </a:solidFill>
            </a:endParaRPr>
          </a:p>
        </p:txBody>
      </p:sp>
      <p:pic>
        <p:nvPicPr>
          <p:cNvPr id="225" name="Google Shape;225;p21"/>
          <p:cNvPicPr preferRelativeResize="0"/>
          <p:nvPr/>
        </p:nvPicPr>
        <p:blipFill>
          <a:blip r:embed="rId6">
            <a:alphaModFix/>
          </a:blip>
          <a:stretch>
            <a:fillRect/>
          </a:stretch>
        </p:blipFill>
        <p:spPr>
          <a:xfrm>
            <a:off x="561600" y="1469597"/>
            <a:ext cx="422519" cy="427169"/>
          </a:xfrm>
          <a:prstGeom prst="rect">
            <a:avLst/>
          </a:prstGeom>
          <a:noFill/>
          <a:ln>
            <a:noFill/>
          </a:ln>
        </p:spPr>
      </p:pic>
      <p:sp>
        <p:nvSpPr>
          <p:cNvPr id="23" name="TextBox 22"/>
          <p:cNvSpPr txBox="1">
            <a:spLocks/>
          </p:cNvSpPr>
          <p:nvPr/>
        </p:nvSpPr>
        <p:spPr>
          <a:xfrm>
            <a:off x="6346800" y="1390794"/>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27" name="Google Shape;227;p21"/>
          <p:cNvPicPr preferRelativeResize="0"/>
          <p:nvPr/>
        </p:nvPicPr>
        <p:blipFill>
          <a:blip r:embed="rId7">
            <a:alphaModFix/>
          </a:blip>
          <a:stretch>
            <a:fillRect/>
          </a:stretch>
        </p:blipFill>
        <p:spPr>
          <a:xfrm>
            <a:off x="561600" y="3586488"/>
            <a:ext cx="422519" cy="426649"/>
          </a:xfrm>
          <a:prstGeom prst="rect">
            <a:avLst/>
          </a:prstGeom>
          <a:noFill/>
          <a:ln>
            <a:noFill/>
          </a:ln>
        </p:spPr>
      </p:pic>
      <p:sp>
        <p:nvSpPr>
          <p:cNvPr id="24" name="TextBox 23"/>
          <p:cNvSpPr txBox="1">
            <a:spLocks/>
          </p:cNvSpPr>
          <p:nvPr/>
        </p:nvSpPr>
        <p:spPr>
          <a:xfrm>
            <a:off x="6346800" y="3507425"/>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26" name="Google Shape;224;p21"/>
          <p:cNvSpPr txBox="1"/>
          <p:nvPr/>
        </p:nvSpPr>
        <p:spPr>
          <a:xfrm>
            <a:off x="1116000" y="3362400"/>
            <a:ext cx="5025900" cy="874825"/>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Has your school tried to reduce its use of paper, for example through printing on both sides, tracking photocopying, adding a release code to the photocopier or limiting the use of worksheets?</a:t>
            </a:r>
            <a:endParaRPr sz="1300" dirty="0">
              <a:solidFill>
                <a:schemeClr val="dk1"/>
              </a:solidFill>
            </a:endParaRPr>
          </a:p>
        </p:txBody>
      </p:sp>
      <p:pic>
        <p:nvPicPr>
          <p:cNvPr id="226" name="Google Shape;226;p21"/>
          <p:cNvPicPr preferRelativeResize="0"/>
          <p:nvPr/>
        </p:nvPicPr>
        <p:blipFill>
          <a:blip r:embed="rId8">
            <a:alphaModFix/>
          </a:blip>
          <a:stretch>
            <a:fillRect/>
          </a:stretch>
        </p:blipFill>
        <p:spPr>
          <a:xfrm>
            <a:off x="561600" y="2470657"/>
            <a:ext cx="422519" cy="426649"/>
          </a:xfrm>
          <a:prstGeom prst="rect">
            <a:avLst/>
          </a:prstGeom>
          <a:noFill/>
          <a:ln>
            <a:noFill/>
          </a:ln>
        </p:spPr>
      </p:pic>
      <p:sp>
        <p:nvSpPr>
          <p:cNvPr id="25" name="TextBox 24"/>
          <p:cNvSpPr txBox="1">
            <a:spLocks/>
          </p:cNvSpPr>
          <p:nvPr/>
        </p:nvSpPr>
        <p:spPr>
          <a:xfrm>
            <a:off x="6346800" y="2391594"/>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sp>
        <p:nvSpPr>
          <p:cNvPr id="27" name="Google Shape;224;p21"/>
          <p:cNvSpPr txBox="1"/>
          <p:nvPr/>
        </p:nvSpPr>
        <p:spPr>
          <a:xfrm>
            <a:off x="1116000" y="2361600"/>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Spot check three recycling bins in your school, do all three have the correct items in?</a:t>
            </a:r>
            <a:endParaRPr sz="1300" dirty="0">
              <a:solidFill>
                <a:schemeClr val="dk1"/>
              </a:solidFill>
            </a:endParaRPr>
          </a:p>
        </p:txBody>
      </p:sp>
      <p:sp>
        <p:nvSpPr>
          <p:cNvPr id="31" name="TextBox 30"/>
          <p:cNvSpPr txBox="1">
            <a:spLocks/>
          </p:cNvSpPr>
          <p:nvPr/>
        </p:nvSpPr>
        <p:spPr>
          <a:xfrm>
            <a:off x="6346800" y="4312800"/>
            <a:ext cx="576000" cy="584775"/>
          </a:xfrm>
          <a:prstGeom prst="rect">
            <a:avLst/>
          </a:prstGeom>
          <a:noFill/>
          <a:ln w="38100">
            <a:solidFill>
              <a:srgbClr val="F39200"/>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3617799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9"/>
        <p:cNvGrpSpPr/>
        <p:nvPr/>
      </p:nvGrpSpPr>
      <p:grpSpPr>
        <a:xfrm>
          <a:off x="0" y="0"/>
          <a:ext cx="0" cy="0"/>
          <a:chOff x="0" y="0"/>
          <a:chExt cx="0" cy="0"/>
        </a:xfrm>
      </p:grpSpPr>
      <p:sp>
        <p:nvSpPr>
          <p:cNvPr id="70" name="Google Shape;70;p14"/>
          <p:cNvSpPr txBox="1"/>
          <p:nvPr/>
        </p:nvSpPr>
        <p:spPr>
          <a:xfrm>
            <a:off x="636900" y="1217470"/>
            <a:ext cx="6286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dirty="0"/>
              <a:t>Biodiversity</a:t>
            </a:r>
            <a:endParaRPr sz="4800" dirty="0"/>
          </a:p>
        </p:txBody>
      </p:sp>
      <p:cxnSp>
        <p:nvCxnSpPr>
          <p:cNvPr id="85" name="Google Shape;85;p14"/>
          <p:cNvCxnSpPr/>
          <p:nvPr/>
        </p:nvCxnSpPr>
        <p:spPr>
          <a:xfrm rot="10800000">
            <a:off x="666850" y="2363045"/>
            <a:ext cx="5638800" cy="0"/>
          </a:xfrm>
          <a:prstGeom prst="straightConnector1">
            <a:avLst/>
          </a:prstGeom>
          <a:noFill/>
          <a:ln w="19050" cap="flat" cmpd="sng">
            <a:solidFill>
              <a:srgbClr val="EA5A12"/>
            </a:solidFill>
            <a:prstDash val="solid"/>
            <a:round/>
            <a:headEnd type="none" w="med" len="med"/>
            <a:tailEnd type="none" w="med" len="med"/>
          </a:ln>
        </p:spPr>
      </p:cxnSp>
      <p:sp>
        <p:nvSpPr>
          <p:cNvPr id="71" name="Google Shape;71;p14"/>
          <p:cNvSpPr txBox="1"/>
          <p:nvPr/>
        </p:nvSpPr>
        <p:spPr>
          <a:xfrm>
            <a:off x="1114425" y="277921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 your grounds provide habitats to encourage insect life, for example bug hotels, log piles, rock piles or leaf piles?</a:t>
            </a:r>
            <a:endParaRPr sz="1300" dirty="0">
              <a:solidFill>
                <a:schemeClr val="dk1"/>
              </a:solidFill>
            </a:endParaRPr>
          </a:p>
        </p:txBody>
      </p:sp>
      <p:pic>
        <p:nvPicPr>
          <p:cNvPr id="72" name="Google Shape;72;p14"/>
          <p:cNvPicPr preferRelativeResize="0"/>
          <p:nvPr/>
        </p:nvPicPr>
        <p:blipFill>
          <a:blip r:embed="rId4">
            <a:alphaModFix/>
          </a:blip>
          <a:stretch>
            <a:fillRect/>
          </a:stretch>
        </p:blipFill>
        <p:spPr>
          <a:xfrm>
            <a:off x="561974" y="2858260"/>
            <a:ext cx="422519" cy="426654"/>
          </a:xfrm>
          <a:prstGeom prst="rect">
            <a:avLst/>
          </a:prstGeom>
          <a:noFill/>
          <a:ln>
            <a:noFill/>
          </a:ln>
        </p:spPr>
      </p:pic>
      <p:sp>
        <p:nvSpPr>
          <p:cNvPr id="3" name="TextBox 2"/>
          <p:cNvSpPr txBox="1">
            <a:spLocks/>
          </p:cNvSpPr>
          <p:nvPr/>
        </p:nvSpPr>
        <p:spPr>
          <a:xfrm>
            <a:off x="6347100" y="27792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73" name="Google Shape;73;p14"/>
          <p:cNvPicPr preferRelativeResize="0"/>
          <p:nvPr/>
        </p:nvPicPr>
        <p:blipFill>
          <a:blip r:embed="rId5">
            <a:alphaModFix/>
          </a:blip>
          <a:stretch>
            <a:fillRect/>
          </a:stretch>
        </p:blipFill>
        <p:spPr>
          <a:xfrm>
            <a:off x="561974" y="3864238"/>
            <a:ext cx="422519" cy="426654"/>
          </a:xfrm>
          <a:prstGeom prst="rect">
            <a:avLst/>
          </a:prstGeom>
          <a:noFill/>
          <a:ln>
            <a:noFill/>
          </a:ln>
        </p:spPr>
      </p:pic>
      <p:sp>
        <p:nvSpPr>
          <p:cNvPr id="24" name="Google Shape;71;p14"/>
          <p:cNvSpPr txBox="1"/>
          <p:nvPr/>
        </p:nvSpPr>
        <p:spPr>
          <a:xfrm>
            <a:off x="1114425" y="3685165"/>
            <a:ext cx="5025900" cy="78480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 your grounds provide homes and support for birds and animals, for example bird houses, bat boxes, hedgehog highways or bird baths?</a:t>
            </a:r>
            <a:endParaRPr sz="1300" dirty="0">
              <a:solidFill>
                <a:schemeClr val="dk1"/>
              </a:solidFill>
            </a:endParaRPr>
          </a:p>
        </p:txBody>
      </p:sp>
      <p:sp>
        <p:nvSpPr>
          <p:cNvPr id="30" name="TextBox 29"/>
          <p:cNvSpPr txBox="1">
            <a:spLocks/>
          </p:cNvSpPr>
          <p:nvPr/>
        </p:nvSpPr>
        <p:spPr>
          <a:xfrm>
            <a:off x="6347100" y="3785178"/>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74" name="Google Shape;74;p14"/>
          <p:cNvPicPr preferRelativeResize="0"/>
          <p:nvPr/>
        </p:nvPicPr>
        <p:blipFill>
          <a:blip r:embed="rId6">
            <a:alphaModFix/>
          </a:blip>
          <a:stretch>
            <a:fillRect/>
          </a:stretch>
        </p:blipFill>
        <p:spPr>
          <a:xfrm>
            <a:off x="561974" y="4870215"/>
            <a:ext cx="422519" cy="426654"/>
          </a:xfrm>
          <a:prstGeom prst="rect">
            <a:avLst/>
          </a:prstGeom>
          <a:noFill/>
          <a:ln>
            <a:noFill/>
          </a:ln>
        </p:spPr>
      </p:pic>
      <p:sp>
        <p:nvSpPr>
          <p:cNvPr id="25" name="Google Shape;71;p14"/>
          <p:cNvSpPr txBox="1"/>
          <p:nvPr/>
        </p:nvSpPr>
        <p:spPr>
          <a:xfrm>
            <a:off x="1114425" y="4791170"/>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 your grounds have bird (or other) animal feeders and are they checked and topped up regularly?</a:t>
            </a:r>
            <a:endParaRPr sz="1300" dirty="0">
              <a:solidFill>
                <a:schemeClr val="dk1"/>
              </a:solidFill>
            </a:endParaRPr>
          </a:p>
        </p:txBody>
      </p:sp>
      <p:sp>
        <p:nvSpPr>
          <p:cNvPr id="31" name="TextBox 30"/>
          <p:cNvSpPr txBox="1">
            <a:spLocks/>
          </p:cNvSpPr>
          <p:nvPr/>
        </p:nvSpPr>
        <p:spPr>
          <a:xfrm>
            <a:off x="6347100" y="4791155"/>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75" name="Google Shape;75;p14"/>
          <p:cNvPicPr preferRelativeResize="0"/>
          <p:nvPr/>
        </p:nvPicPr>
        <p:blipFill>
          <a:blip r:embed="rId7">
            <a:alphaModFix/>
          </a:blip>
          <a:stretch>
            <a:fillRect/>
          </a:stretch>
        </p:blipFill>
        <p:spPr>
          <a:xfrm>
            <a:off x="561974" y="5776440"/>
            <a:ext cx="422519" cy="426134"/>
          </a:xfrm>
          <a:prstGeom prst="rect">
            <a:avLst/>
          </a:prstGeom>
          <a:noFill/>
          <a:ln>
            <a:noFill/>
          </a:ln>
        </p:spPr>
      </p:pic>
      <p:sp>
        <p:nvSpPr>
          <p:cNvPr id="26" name="Google Shape;71;p14"/>
          <p:cNvSpPr txBox="1"/>
          <p:nvPr/>
        </p:nvSpPr>
        <p:spPr>
          <a:xfrm>
            <a:off x="1114425" y="569713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 your grounds have any dedicated wildflower, meadow or rewilding areas to support biodiversity?</a:t>
            </a:r>
            <a:endParaRPr sz="1300" dirty="0">
              <a:solidFill>
                <a:schemeClr val="dk1"/>
              </a:solidFill>
            </a:endParaRPr>
          </a:p>
        </p:txBody>
      </p:sp>
      <p:sp>
        <p:nvSpPr>
          <p:cNvPr id="32" name="TextBox 31"/>
          <p:cNvSpPr txBox="1">
            <a:spLocks/>
          </p:cNvSpPr>
          <p:nvPr/>
        </p:nvSpPr>
        <p:spPr>
          <a:xfrm>
            <a:off x="6347100" y="569712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76" name="Google Shape;76;p14"/>
          <p:cNvPicPr preferRelativeResize="0"/>
          <p:nvPr/>
        </p:nvPicPr>
        <p:blipFill>
          <a:blip r:embed="rId8">
            <a:alphaModFix/>
          </a:blip>
          <a:stretch>
            <a:fillRect/>
          </a:stretch>
        </p:blipFill>
        <p:spPr>
          <a:xfrm>
            <a:off x="561974" y="6682405"/>
            <a:ext cx="422519" cy="426134"/>
          </a:xfrm>
          <a:prstGeom prst="rect">
            <a:avLst/>
          </a:prstGeom>
          <a:noFill/>
          <a:ln>
            <a:noFill/>
          </a:ln>
        </p:spPr>
      </p:pic>
      <p:sp>
        <p:nvSpPr>
          <p:cNvPr id="27" name="Google Shape;71;p14"/>
          <p:cNvSpPr txBox="1"/>
          <p:nvPr/>
        </p:nvSpPr>
        <p:spPr>
          <a:xfrm>
            <a:off x="1114425" y="6603100"/>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Are plants in your grounds chosen specifically to support biodiversity, for example bee-friendly lavender?</a:t>
            </a:r>
            <a:endParaRPr sz="1300" dirty="0">
              <a:solidFill>
                <a:schemeClr val="dk1"/>
              </a:solidFill>
            </a:endParaRPr>
          </a:p>
        </p:txBody>
      </p:sp>
      <p:sp>
        <p:nvSpPr>
          <p:cNvPr id="33" name="TextBox 32"/>
          <p:cNvSpPr txBox="1">
            <a:spLocks/>
          </p:cNvSpPr>
          <p:nvPr/>
        </p:nvSpPr>
        <p:spPr>
          <a:xfrm>
            <a:off x="6347100" y="6603085"/>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77" name="Google Shape;77;p14"/>
          <p:cNvPicPr preferRelativeResize="0"/>
          <p:nvPr/>
        </p:nvPicPr>
        <p:blipFill>
          <a:blip r:embed="rId9">
            <a:alphaModFix/>
          </a:blip>
          <a:stretch>
            <a:fillRect/>
          </a:stretch>
        </p:blipFill>
        <p:spPr>
          <a:xfrm>
            <a:off x="561974" y="7587853"/>
            <a:ext cx="422519" cy="427169"/>
          </a:xfrm>
          <a:prstGeom prst="rect">
            <a:avLst/>
          </a:prstGeom>
          <a:noFill/>
          <a:ln>
            <a:noFill/>
          </a:ln>
        </p:spPr>
      </p:pic>
      <p:sp>
        <p:nvSpPr>
          <p:cNvPr id="28" name="Google Shape;71;p14"/>
          <p:cNvSpPr txBox="1"/>
          <p:nvPr/>
        </p:nvSpPr>
        <p:spPr>
          <a:xfrm>
            <a:off x="1114425" y="7609092"/>
            <a:ext cx="5025900" cy="38469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 your grounds have a pond or mini-pond?</a:t>
            </a:r>
            <a:endParaRPr sz="1300" dirty="0">
              <a:solidFill>
                <a:schemeClr val="dk1"/>
              </a:solidFill>
            </a:endParaRPr>
          </a:p>
        </p:txBody>
      </p:sp>
      <p:sp>
        <p:nvSpPr>
          <p:cNvPr id="34" name="TextBox 33"/>
          <p:cNvSpPr txBox="1">
            <a:spLocks/>
          </p:cNvSpPr>
          <p:nvPr/>
        </p:nvSpPr>
        <p:spPr>
          <a:xfrm>
            <a:off x="6347100" y="750905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87" name="Google Shape;87;p14"/>
          <p:cNvPicPr preferRelativeResize="0"/>
          <p:nvPr/>
        </p:nvPicPr>
        <p:blipFill>
          <a:blip r:embed="rId10">
            <a:alphaModFix/>
          </a:blip>
          <a:stretch>
            <a:fillRect/>
          </a:stretch>
        </p:blipFill>
        <p:spPr>
          <a:xfrm>
            <a:off x="561974" y="8693859"/>
            <a:ext cx="422519" cy="427169"/>
          </a:xfrm>
          <a:prstGeom prst="rect">
            <a:avLst/>
          </a:prstGeom>
          <a:noFill/>
          <a:ln>
            <a:noFill/>
          </a:ln>
        </p:spPr>
      </p:pic>
      <p:sp>
        <p:nvSpPr>
          <p:cNvPr id="29" name="Google Shape;71;p14"/>
          <p:cNvSpPr txBox="1"/>
          <p:nvPr/>
        </p:nvSpPr>
        <p:spPr>
          <a:xfrm>
            <a:off x="1114425" y="8415016"/>
            <a:ext cx="5025900" cy="98485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During the last year, has your school provided advice to families on supporting biodiversity at home, for example looking for Rainforest Alliance certified products whilst shopping or instructions for creating homemade bug hotels?</a:t>
            </a:r>
            <a:endParaRPr sz="1300" dirty="0">
              <a:solidFill>
                <a:schemeClr val="dk1"/>
              </a:solidFill>
            </a:endParaRPr>
          </a:p>
        </p:txBody>
      </p:sp>
      <p:sp>
        <p:nvSpPr>
          <p:cNvPr id="35" name="TextBox 34"/>
          <p:cNvSpPr txBox="1">
            <a:spLocks/>
          </p:cNvSpPr>
          <p:nvPr/>
        </p:nvSpPr>
        <p:spPr>
          <a:xfrm>
            <a:off x="6347100" y="8615056"/>
            <a:ext cx="576000" cy="584775"/>
          </a:xfrm>
          <a:prstGeom prst="rect">
            <a:avLst/>
          </a:prstGeom>
          <a:noFill/>
          <a:ln w="12700">
            <a:solidFill>
              <a:schemeClr val="tx1"/>
            </a:solidFill>
          </a:ln>
        </p:spPr>
        <p:txBody>
          <a:bodyPr wrap="square" rtlCol="0" anchor="ctr" anchorCtr="0">
            <a:noAutofit/>
          </a:bodyPr>
          <a:lstStyle/>
          <a:p>
            <a:pPr algn="ctr"/>
            <a:r>
              <a:rPr lang="en-GB" sz="3200" dirty="0">
                <a:latin typeface="Arial" panose="020B0604020202020204" pitchFamily="34" charset="0"/>
                <a:cs typeface="Arial" panose="020B0604020202020204" pitchFamily="34" charset="0"/>
              </a:rPr>
              <a:t>N</a:t>
            </a:r>
          </a:p>
        </p:txBody>
      </p:sp>
      <p:sp>
        <p:nvSpPr>
          <p:cNvPr id="13" name="TextBox 12"/>
          <p:cNvSpPr txBox="1"/>
          <p:nvPr/>
        </p:nvSpPr>
        <p:spPr>
          <a:xfrm>
            <a:off x="6210043" y="2209156"/>
            <a:ext cx="850113" cy="307777"/>
          </a:xfrm>
          <a:prstGeom prst="rect">
            <a:avLst/>
          </a:prstGeom>
          <a:noFill/>
        </p:spPr>
        <p:txBody>
          <a:bodyPr wrap="square" rtlCol="0">
            <a:spAutoFit/>
          </a:bodyPr>
          <a:lstStyle/>
          <a:p>
            <a:pPr algn="ctr"/>
            <a:r>
              <a:rPr lang="en-GB" dirty="0"/>
              <a:t>Y/N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45"/>
        <p:cNvGrpSpPr/>
        <p:nvPr/>
      </p:nvGrpSpPr>
      <p:grpSpPr>
        <a:xfrm>
          <a:off x="0" y="0"/>
          <a:ext cx="0" cy="0"/>
          <a:chOff x="0" y="0"/>
          <a:chExt cx="0" cy="0"/>
        </a:xfrm>
      </p:grpSpPr>
      <p:sp>
        <p:nvSpPr>
          <p:cNvPr id="246" name="Google Shape;246;p22"/>
          <p:cNvSpPr txBox="1"/>
          <p:nvPr/>
        </p:nvSpPr>
        <p:spPr>
          <a:xfrm>
            <a:off x="636900" y="1217100"/>
            <a:ext cx="62862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dirty="0"/>
              <a:t>Water</a:t>
            </a:r>
          </a:p>
        </p:txBody>
      </p:sp>
      <p:cxnSp>
        <p:nvCxnSpPr>
          <p:cNvPr id="261" name="Google Shape;261;p22"/>
          <p:cNvCxnSpPr/>
          <p:nvPr/>
        </p:nvCxnSpPr>
        <p:spPr>
          <a:xfrm rot="10800000">
            <a:off x="666850" y="2362675"/>
            <a:ext cx="5638800" cy="0"/>
          </a:xfrm>
          <a:prstGeom prst="straightConnector1">
            <a:avLst/>
          </a:prstGeom>
          <a:noFill/>
          <a:ln w="19050" cap="flat" cmpd="sng">
            <a:solidFill>
              <a:srgbClr val="EA5A12"/>
            </a:solidFill>
            <a:prstDash val="solid"/>
            <a:round/>
            <a:headEnd type="none" w="med" len="med"/>
            <a:tailEnd type="none" w="med" len="med"/>
          </a:ln>
        </p:spPr>
      </p:cxnSp>
      <p:sp>
        <p:nvSpPr>
          <p:cNvPr id="20" name="TextBox 19"/>
          <p:cNvSpPr txBox="1"/>
          <p:nvPr/>
        </p:nvSpPr>
        <p:spPr>
          <a:xfrm>
            <a:off x="6210000" y="2208786"/>
            <a:ext cx="850113" cy="307777"/>
          </a:xfrm>
          <a:prstGeom prst="rect">
            <a:avLst/>
          </a:prstGeom>
          <a:noFill/>
        </p:spPr>
        <p:txBody>
          <a:bodyPr wrap="square" rtlCol="0">
            <a:spAutoFit/>
          </a:bodyPr>
          <a:lstStyle/>
          <a:p>
            <a:pPr algn="ctr"/>
            <a:r>
              <a:rPr lang="en-GB" dirty="0"/>
              <a:t>Y/N</a:t>
            </a:r>
          </a:p>
        </p:txBody>
      </p:sp>
      <p:sp>
        <p:nvSpPr>
          <p:cNvPr id="247" name="Google Shape;247;p22"/>
          <p:cNvSpPr txBox="1"/>
          <p:nvPr/>
        </p:nvSpPr>
        <p:spPr>
          <a:xfrm>
            <a:off x="1116000" y="2879242"/>
            <a:ext cx="5025900" cy="38469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have a water-butt?</a:t>
            </a:r>
            <a:endParaRPr sz="1300" dirty="0">
              <a:solidFill>
                <a:schemeClr val="dk1"/>
              </a:solidFill>
            </a:endParaRPr>
          </a:p>
        </p:txBody>
      </p:sp>
      <p:pic>
        <p:nvPicPr>
          <p:cNvPr id="248" name="Google Shape;248;p22"/>
          <p:cNvPicPr preferRelativeResize="0"/>
          <p:nvPr/>
        </p:nvPicPr>
        <p:blipFill>
          <a:blip r:embed="rId4">
            <a:alphaModFix/>
          </a:blip>
          <a:stretch>
            <a:fillRect/>
          </a:stretch>
        </p:blipFill>
        <p:spPr>
          <a:xfrm>
            <a:off x="561600" y="2858260"/>
            <a:ext cx="422519" cy="426654"/>
          </a:xfrm>
          <a:prstGeom prst="rect">
            <a:avLst/>
          </a:prstGeom>
          <a:noFill/>
          <a:ln>
            <a:noFill/>
          </a:ln>
        </p:spPr>
      </p:pic>
      <p:sp>
        <p:nvSpPr>
          <p:cNvPr id="27" name="TextBox 26"/>
          <p:cNvSpPr txBox="1">
            <a:spLocks/>
          </p:cNvSpPr>
          <p:nvPr/>
        </p:nvSpPr>
        <p:spPr>
          <a:xfrm>
            <a:off x="6346800" y="2779200"/>
            <a:ext cx="576000" cy="584775"/>
          </a:xfrm>
          <a:prstGeom prst="rect">
            <a:avLst/>
          </a:prstGeom>
          <a:noFill/>
          <a:ln w="12700">
            <a:solidFill>
              <a:schemeClr val="tx1"/>
            </a:solidFill>
          </a:ln>
        </p:spPr>
        <p:txBody>
          <a:bodyPr wrap="square" rtlCol="0" anchor="ctr" anchorCtr="0">
            <a:noAutofit/>
          </a:bodyPr>
          <a:lstStyle/>
          <a:p>
            <a:pPr algn="ctr"/>
            <a:endParaRPr lang="en-GB" sz="2400" dirty="0">
              <a:latin typeface="Arial" panose="020B0604020202020204" pitchFamily="34" charset="0"/>
              <a:cs typeface="Arial" panose="020B0604020202020204" pitchFamily="34" charset="0"/>
            </a:endParaRPr>
          </a:p>
        </p:txBody>
      </p:sp>
      <p:pic>
        <p:nvPicPr>
          <p:cNvPr id="263" name="Google Shape;263;p22"/>
          <p:cNvPicPr preferRelativeResize="0"/>
          <p:nvPr/>
        </p:nvPicPr>
        <p:blipFill>
          <a:blip r:embed="rId5">
            <a:alphaModFix/>
          </a:blip>
          <a:stretch>
            <a:fillRect/>
          </a:stretch>
        </p:blipFill>
        <p:spPr>
          <a:xfrm>
            <a:off x="561600" y="8595623"/>
            <a:ext cx="422519" cy="427169"/>
          </a:xfrm>
          <a:prstGeom prst="rect">
            <a:avLst/>
          </a:prstGeom>
          <a:noFill/>
          <a:ln>
            <a:noFill/>
          </a:ln>
        </p:spPr>
      </p:pic>
      <p:sp>
        <p:nvSpPr>
          <p:cNvPr id="26" name="Google Shape;247;p22"/>
          <p:cNvSpPr txBox="1"/>
          <p:nvPr/>
        </p:nvSpPr>
        <p:spPr>
          <a:xfrm>
            <a:off x="1116000" y="8416807"/>
            <a:ext cx="5025900" cy="78480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Have pupils (or your school's site manager) checked your school site for water leaks in the last three months and have any identified leaks been fixed?</a:t>
            </a:r>
            <a:endParaRPr sz="1300" dirty="0">
              <a:solidFill>
                <a:schemeClr val="dk1"/>
              </a:solidFill>
            </a:endParaRPr>
          </a:p>
        </p:txBody>
      </p:sp>
      <p:sp>
        <p:nvSpPr>
          <p:cNvPr id="28" name="TextBox 27"/>
          <p:cNvSpPr txBox="1">
            <a:spLocks/>
          </p:cNvSpPr>
          <p:nvPr/>
        </p:nvSpPr>
        <p:spPr>
          <a:xfrm>
            <a:off x="6346800" y="8516820"/>
            <a:ext cx="576000" cy="584775"/>
          </a:xfrm>
          <a:prstGeom prst="rect">
            <a:avLst/>
          </a:prstGeom>
          <a:noFill/>
          <a:ln w="12700">
            <a:solidFill>
              <a:schemeClr val="tx1"/>
            </a:solidFill>
          </a:ln>
        </p:spPr>
        <p:txBody>
          <a:bodyPr wrap="square" rtlCol="0" anchor="ctr" anchorCtr="0">
            <a:noAutofit/>
          </a:bodyPr>
          <a:lstStyle/>
          <a:p>
            <a:pPr algn="ctr"/>
            <a:endParaRPr lang="en-GB" sz="2400" dirty="0">
              <a:latin typeface="Arial" panose="020B0604020202020204" pitchFamily="34" charset="0"/>
              <a:cs typeface="Arial" panose="020B0604020202020204" pitchFamily="34" charset="0"/>
            </a:endParaRPr>
          </a:p>
        </p:txBody>
      </p:sp>
      <p:pic>
        <p:nvPicPr>
          <p:cNvPr id="249" name="Google Shape;249;p22"/>
          <p:cNvPicPr preferRelativeResize="0"/>
          <p:nvPr/>
        </p:nvPicPr>
        <p:blipFill>
          <a:blip r:embed="rId6">
            <a:alphaModFix/>
          </a:blip>
          <a:stretch>
            <a:fillRect/>
          </a:stretch>
        </p:blipFill>
        <p:spPr>
          <a:xfrm>
            <a:off x="561600" y="3797862"/>
            <a:ext cx="422519" cy="426654"/>
          </a:xfrm>
          <a:prstGeom prst="rect">
            <a:avLst/>
          </a:prstGeom>
          <a:noFill/>
          <a:ln>
            <a:noFill/>
          </a:ln>
        </p:spPr>
      </p:pic>
      <p:sp>
        <p:nvSpPr>
          <p:cNvPr id="21" name="Google Shape;247;p22"/>
          <p:cNvSpPr txBox="1"/>
          <p:nvPr/>
        </p:nvSpPr>
        <p:spPr>
          <a:xfrm>
            <a:off x="1116000" y="3618789"/>
            <a:ext cx="5025900" cy="78480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have any of the following water-saving devices: reduced flush toilets, water hippos, tap inserts, flush controls, self-closing taps?</a:t>
            </a:r>
            <a:endParaRPr sz="1300" dirty="0">
              <a:solidFill>
                <a:schemeClr val="dk1"/>
              </a:solidFill>
            </a:endParaRPr>
          </a:p>
        </p:txBody>
      </p:sp>
      <p:sp>
        <p:nvSpPr>
          <p:cNvPr id="29" name="TextBox 28"/>
          <p:cNvSpPr txBox="1">
            <a:spLocks/>
          </p:cNvSpPr>
          <p:nvPr/>
        </p:nvSpPr>
        <p:spPr>
          <a:xfrm>
            <a:off x="6346800" y="3718802"/>
            <a:ext cx="576000" cy="584775"/>
          </a:xfrm>
          <a:prstGeom prst="rect">
            <a:avLst/>
          </a:prstGeom>
          <a:noFill/>
          <a:ln w="12700">
            <a:solidFill>
              <a:schemeClr val="tx1"/>
            </a:solidFill>
          </a:ln>
        </p:spPr>
        <p:txBody>
          <a:bodyPr wrap="square" rtlCol="0" anchor="ctr" anchorCtr="0">
            <a:noAutofit/>
          </a:bodyPr>
          <a:lstStyle/>
          <a:p>
            <a:pPr algn="ctr"/>
            <a:endParaRPr lang="en-GB" sz="2400" dirty="0">
              <a:latin typeface="Arial" panose="020B0604020202020204" pitchFamily="34" charset="0"/>
              <a:cs typeface="Arial" panose="020B0604020202020204" pitchFamily="34" charset="0"/>
            </a:endParaRPr>
          </a:p>
        </p:txBody>
      </p:sp>
      <p:pic>
        <p:nvPicPr>
          <p:cNvPr id="250" name="Google Shape;250;p22"/>
          <p:cNvPicPr preferRelativeResize="0"/>
          <p:nvPr/>
        </p:nvPicPr>
        <p:blipFill>
          <a:blip r:embed="rId7">
            <a:alphaModFix/>
          </a:blip>
          <a:stretch>
            <a:fillRect/>
          </a:stretch>
        </p:blipFill>
        <p:spPr>
          <a:xfrm>
            <a:off x="561600" y="4837476"/>
            <a:ext cx="422519" cy="426654"/>
          </a:xfrm>
          <a:prstGeom prst="rect">
            <a:avLst/>
          </a:prstGeom>
          <a:noFill/>
          <a:ln>
            <a:noFill/>
          </a:ln>
        </p:spPr>
      </p:pic>
      <p:sp>
        <p:nvSpPr>
          <p:cNvPr id="22" name="Google Shape;247;p22"/>
          <p:cNvSpPr txBox="1"/>
          <p:nvPr/>
        </p:nvSpPr>
        <p:spPr>
          <a:xfrm>
            <a:off x="1116000" y="4658403"/>
            <a:ext cx="5025900" cy="78480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In the past year has your school been in touch with your water supplier to visit their sites, or invite them to deliver an assembly or online session in your school?</a:t>
            </a:r>
            <a:endParaRPr sz="1300" dirty="0">
              <a:solidFill>
                <a:schemeClr val="dk1"/>
              </a:solidFill>
            </a:endParaRPr>
          </a:p>
        </p:txBody>
      </p:sp>
      <p:sp>
        <p:nvSpPr>
          <p:cNvPr id="30" name="TextBox 29"/>
          <p:cNvSpPr txBox="1">
            <a:spLocks/>
          </p:cNvSpPr>
          <p:nvPr/>
        </p:nvSpPr>
        <p:spPr>
          <a:xfrm>
            <a:off x="6346800" y="4758416"/>
            <a:ext cx="576000" cy="584775"/>
          </a:xfrm>
          <a:prstGeom prst="rect">
            <a:avLst/>
          </a:prstGeom>
          <a:noFill/>
          <a:ln w="12700">
            <a:solidFill>
              <a:schemeClr val="tx1"/>
            </a:solidFill>
          </a:ln>
        </p:spPr>
        <p:txBody>
          <a:bodyPr wrap="square" rtlCol="0" anchor="ctr" anchorCtr="0">
            <a:noAutofit/>
          </a:bodyPr>
          <a:lstStyle/>
          <a:p>
            <a:pPr algn="ctr"/>
            <a:endParaRPr lang="en-GB" sz="2400" dirty="0">
              <a:latin typeface="Arial" panose="020B0604020202020204" pitchFamily="34" charset="0"/>
              <a:cs typeface="Arial" panose="020B0604020202020204" pitchFamily="34" charset="0"/>
            </a:endParaRPr>
          </a:p>
        </p:txBody>
      </p:sp>
      <p:pic>
        <p:nvPicPr>
          <p:cNvPr id="251" name="Google Shape;251;p22"/>
          <p:cNvPicPr preferRelativeResize="0"/>
          <p:nvPr/>
        </p:nvPicPr>
        <p:blipFill>
          <a:blip r:embed="rId8">
            <a:alphaModFix/>
          </a:blip>
          <a:stretch>
            <a:fillRect/>
          </a:stretch>
        </p:blipFill>
        <p:spPr>
          <a:xfrm>
            <a:off x="561600" y="5777337"/>
            <a:ext cx="422519" cy="426134"/>
          </a:xfrm>
          <a:prstGeom prst="rect">
            <a:avLst/>
          </a:prstGeom>
          <a:noFill/>
          <a:ln>
            <a:noFill/>
          </a:ln>
        </p:spPr>
      </p:pic>
      <p:sp>
        <p:nvSpPr>
          <p:cNvPr id="23" name="Google Shape;247;p22"/>
          <p:cNvSpPr txBox="1"/>
          <p:nvPr/>
        </p:nvSpPr>
        <p:spPr>
          <a:xfrm>
            <a:off x="1116000" y="5698032"/>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 your school toilets have posters reminding people to turn off the taps?</a:t>
            </a:r>
            <a:endParaRPr sz="1300" dirty="0">
              <a:solidFill>
                <a:schemeClr val="dk1"/>
              </a:solidFill>
            </a:endParaRPr>
          </a:p>
        </p:txBody>
      </p:sp>
      <p:sp>
        <p:nvSpPr>
          <p:cNvPr id="31" name="TextBox 30"/>
          <p:cNvSpPr txBox="1">
            <a:spLocks/>
          </p:cNvSpPr>
          <p:nvPr/>
        </p:nvSpPr>
        <p:spPr>
          <a:xfrm>
            <a:off x="6346800" y="5698017"/>
            <a:ext cx="576000" cy="584775"/>
          </a:xfrm>
          <a:prstGeom prst="rect">
            <a:avLst/>
          </a:prstGeom>
          <a:noFill/>
          <a:ln w="12700">
            <a:solidFill>
              <a:schemeClr val="tx1"/>
            </a:solidFill>
          </a:ln>
        </p:spPr>
        <p:txBody>
          <a:bodyPr wrap="square" rtlCol="0" anchor="ctr" anchorCtr="0">
            <a:noAutofit/>
          </a:bodyPr>
          <a:lstStyle/>
          <a:p>
            <a:pPr algn="ctr"/>
            <a:endParaRPr lang="en-GB" sz="2400" dirty="0">
              <a:latin typeface="Arial" panose="020B0604020202020204" pitchFamily="34" charset="0"/>
              <a:cs typeface="Arial" panose="020B0604020202020204" pitchFamily="34" charset="0"/>
            </a:endParaRPr>
          </a:p>
        </p:txBody>
      </p:sp>
      <p:pic>
        <p:nvPicPr>
          <p:cNvPr id="252" name="Google Shape;252;p22"/>
          <p:cNvPicPr preferRelativeResize="0"/>
          <p:nvPr/>
        </p:nvPicPr>
        <p:blipFill>
          <a:blip r:embed="rId9">
            <a:alphaModFix/>
          </a:blip>
          <a:stretch>
            <a:fillRect/>
          </a:stretch>
        </p:blipFill>
        <p:spPr>
          <a:xfrm>
            <a:off x="561600" y="6716939"/>
            <a:ext cx="422519" cy="426134"/>
          </a:xfrm>
          <a:prstGeom prst="rect">
            <a:avLst/>
          </a:prstGeom>
          <a:noFill/>
          <a:ln>
            <a:noFill/>
          </a:ln>
        </p:spPr>
      </p:pic>
      <p:sp>
        <p:nvSpPr>
          <p:cNvPr id="24" name="Google Shape;247;p22"/>
          <p:cNvSpPr txBox="1"/>
          <p:nvPr/>
        </p:nvSpPr>
        <p:spPr>
          <a:xfrm>
            <a:off x="1116000" y="6537606"/>
            <a:ext cx="5025900" cy="78480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include water-saving tips in e-newsletters or other communications, so pupils and families can save water at home?</a:t>
            </a:r>
            <a:endParaRPr sz="1300" dirty="0">
              <a:solidFill>
                <a:schemeClr val="dk1"/>
              </a:solidFill>
            </a:endParaRPr>
          </a:p>
        </p:txBody>
      </p:sp>
      <p:sp>
        <p:nvSpPr>
          <p:cNvPr id="32" name="TextBox 31"/>
          <p:cNvSpPr txBox="1">
            <a:spLocks/>
          </p:cNvSpPr>
          <p:nvPr/>
        </p:nvSpPr>
        <p:spPr>
          <a:xfrm>
            <a:off x="6346800" y="6637619"/>
            <a:ext cx="576000" cy="584775"/>
          </a:xfrm>
          <a:prstGeom prst="rect">
            <a:avLst/>
          </a:prstGeom>
          <a:noFill/>
          <a:ln w="12700">
            <a:solidFill>
              <a:schemeClr val="tx1"/>
            </a:solidFill>
          </a:ln>
        </p:spPr>
        <p:txBody>
          <a:bodyPr wrap="square" rtlCol="0" anchor="ctr" anchorCtr="0">
            <a:noAutofit/>
          </a:bodyPr>
          <a:lstStyle/>
          <a:p>
            <a:pPr algn="ctr"/>
            <a:endParaRPr lang="en-GB" sz="2400" dirty="0">
              <a:latin typeface="Arial" panose="020B0604020202020204" pitchFamily="34" charset="0"/>
              <a:cs typeface="Arial" panose="020B0604020202020204" pitchFamily="34" charset="0"/>
            </a:endParaRPr>
          </a:p>
        </p:txBody>
      </p:sp>
      <p:pic>
        <p:nvPicPr>
          <p:cNvPr id="253" name="Google Shape;253;p22"/>
          <p:cNvPicPr preferRelativeResize="0"/>
          <p:nvPr/>
        </p:nvPicPr>
        <p:blipFill>
          <a:blip r:embed="rId10">
            <a:alphaModFix/>
          </a:blip>
          <a:stretch>
            <a:fillRect/>
          </a:stretch>
        </p:blipFill>
        <p:spPr>
          <a:xfrm>
            <a:off x="561600" y="7656023"/>
            <a:ext cx="422519" cy="427169"/>
          </a:xfrm>
          <a:prstGeom prst="rect">
            <a:avLst/>
          </a:prstGeom>
          <a:noFill/>
          <a:ln>
            <a:noFill/>
          </a:ln>
        </p:spPr>
      </p:pic>
      <p:sp>
        <p:nvSpPr>
          <p:cNvPr id="25" name="Google Shape;247;p22"/>
          <p:cNvSpPr txBox="1"/>
          <p:nvPr/>
        </p:nvSpPr>
        <p:spPr>
          <a:xfrm>
            <a:off x="1116000" y="757723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In the past 12 months, has your school ever fundraised for water-based charities like Water Aid?</a:t>
            </a:r>
            <a:endParaRPr sz="1300" dirty="0">
              <a:solidFill>
                <a:schemeClr val="dk1"/>
              </a:solidFill>
            </a:endParaRPr>
          </a:p>
        </p:txBody>
      </p:sp>
      <p:sp>
        <p:nvSpPr>
          <p:cNvPr id="33" name="TextBox 32"/>
          <p:cNvSpPr txBox="1">
            <a:spLocks/>
          </p:cNvSpPr>
          <p:nvPr/>
        </p:nvSpPr>
        <p:spPr>
          <a:xfrm>
            <a:off x="6346800" y="7577220"/>
            <a:ext cx="576000" cy="584775"/>
          </a:xfrm>
          <a:prstGeom prst="rect">
            <a:avLst/>
          </a:prstGeom>
          <a:noFill/>
          <a:ln w="12700">
            <a:solidFill>
              <a:schemeClr val="tx1"/>
            </a:solidFill>
          </a:ln>
        </p:spPr>
        <p:txBody>
          <a:bodyPr wrap="square" rtlCol="0" anchor="ctr" anchorCtr="0">
            <a:noAutofit/>
          </a:bodyPr>
          <a:lstStyle/>
          <a:p>
            <a:pPr algn="ct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4670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23"/>
        <p:cNvGrpSpPr/>
        <p:nvPr/>
      </p:nvGrpSpPr>
      <p:grpSpPr>
        <a:xfrm>
          <a:off x="0" y="0"/>
          <a:ext cx="0" cy="0"/>
          <a:chOff x="0" y="0"/>
          <a:chExt cx="0" cy="0"/>
        </a:xfrm>
      </p:grpSpPr>
      <p:sp>
        <p:nvSpPr>
          <p:cNvPr id="231" name="Google Shape;231;p21"/>
          <p:cNvSpPr txBox="1"/>
          <p:nvPr/>
        </p:nvSpPr>
        <p:spPr>
          <a:xfrm>
            <a:off x="550800" y="796455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232" name="Google Shape;232;p21"/>
          <p:cNvGrpSpPr/>
          <p:nvPr/>
        </p:nvGrpSpPr>
        <p:grpSpPr>
          <a:xfrm>
            <a:off x="208325" y="8250150"/>
            <a:ext cx="690900" cy="690900"/>
            <a:chOff x="208325" y="8250150"/>
            <a:chExt cx="690900" cy="690900"/>
          </a:xfrm>
        </p:grpSpPr>
        <p:sp>
          <p:nvSpPr>
            <p:cNvPr id="233" name="Google Shape;233;p2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4" name="Google Shape;234;p21"/>
            <p:cNvPicPr preferRelativeResize="0"/>
            <p:nvPr/>
          </p:nvPicPr>
          <p:blipFill>
            <a:blip r:embed="rId4">
              <a:alphaModFix/>
            </a:blip>
            <a:stretch>
              <a:fillRect/>
            </a:stretch>
          </p:blipFill>
          <p:spPr>
            <a:xfrm>
              <a:off x="335985" y="8324345"/>
              <a:ext cx="435446" cy="542371"/>
            </a:xfrm>
            <a:prstGeom prst="rect">
              <a:avLst/>
            </a:prstGeom>
            <a:noFill/>
            <a:ln>
              <a:noFill/>
            </a:ln>
          </p:spPr>
        </p:pic>
      </p:grpSp>
      <p:sp>
        <p:nvSpPr>
          <p:cNvPr id="235" name="Google Shape;235;p21"/>
          <p:cNvSpPr txBox="1"/>
          <p:nvPr/>
        </p:nvSpPr>
        <p:spPr>
          <a:xfrm>
            <a:off x="1022400" y="8358980"/>
            <a:ext cx="5596800" cy="467790"/>
          </a:xfrm>
          <a:prstGeom prst="rect">
            <a:avLst/>
          </a:prstGeom>
          <a:noFill/>
          <a:ln>
            <a:noFill/>
          </a:ln>
        </p:spPr>
        <p:txBody>
          <a:bodyPr spcFirstLastPara="1" wrap="square" lIns="91425" tIns="91425" rIns="91425" bIns="91425" anchor="t" anchorCtr="0">
            <a:spAutoFit/>
          </a:bodyPr>
          <a:lstStyle/>
          <a:p>
            <a:pPr lvl="0">
              <a:lnSpc>
                <a:spcPct val="115000"/>
              </a:lnSpc>
            </a:pPr>
            <a:r>
              <a:rPr lang="en-GB" sz="1600" dirty="0">
                <a:solidFill>
                  <a:schemeClr val="dk1"/>
                </a:solidFill>
              </a:rPr>
              <a:t>A dripping tap can waste up to </a:t>
            </a:r>
            <a:r>
              <a:rPr lang="en-GB" sz="1600" b="1" dirty="0">
                <a:solidFill>
                  <a:schemeClr val="dk1"/>
                </a:solidFill>
              </a:rPr>
              <a:t>95 litres </a:t>
            </a:r>
            <a:r>
              <a:rPr lang="en-GB" sz="1600" dirty="0">
                <a:solidFill>
                  <a:schemeClr val="dk1"/>
                </a:solidFill>
              </a:rPr>
              <a:t>of water a day. </a:t>
            </a:r>
            <a:endParaRPr sz="1600" dirty="0">
              <a:solidFill>
                <a:schemeClr val="dk1"/>
              </a:solidFill>
            </a:endParaRPr>
          </a:p>
        </p:txBody>
      </p:sp>
      <p:sp>
        <p:nvSpPr>
          <p:cNvPr id="237" name="Google Shape;237;p21"/>
          <p:cNvSpPr txBox="1"/>
          <p:nvPr/>
        </p:nvSpPr>
        <p:spPr>
          <a:xfrm>
            <a:off x="5194350" y="4406400"/>
            <a:ext cx="152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solidFill>
                  <a:schemeClr val="dk1"/>
                </a:solidFill>
              </a:rPr>
              <a:t>Total Score</a:t>
            </a:r>
            <a:endParaRPr sz="700" dirty="0">
              <a:solidFill>
                <a:schemeClr val="dk1"/>
              </a:solidFill>
            </a:endParaRPr>
          </a:p>
        </p:txBody>
      </p:sp>
      <p:sp>
        <p:nvSpPr>
          <p:cNvPr id="238" name="Google Shape;238;p21"/>
          <p:cNvSpPr txBox="1"/>
          <p:nvPr/>
        </p:nvSpPr>
        <p:spPr>
          <a:xfrm>
            <a:off x="550800" y="5209050"/>
            <a:ext cx="6458400" cy="2412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a:p>
            <a:pPr marL="0" lvl="0" indent="0" algn="l" rtl="0">
              <a:spcBef>
                <a:spcPts val="0"/>
              </a:spcBef>
              <a:spcAft>
                <a:spcPts val="0"/>
              </a:spcAft>
              <a:buNone/>
            </a:pPr>
            <a:endParaRPr dirty="0"/>
          </a:p>
        </p:txBody>
      </p:sp>
      <p:grpSp>
        <p:nvGrpSpPr>
          <p:cNvPr id="20" name="Group 19"/>
          <p:cNvGrpSpPr/>
          <p:nvPr/>
        </p:nvGrpSpPr>
        <p:grpSpPr>
          <a:xfrm>
            <a:off x="695425" y="4850539"/>
            <a:ext cx="2343080" cy="722475"/>
            <a:chOff x="695425" y="4850539"/>
            <a:chExt cx="2343080" cy="722475"/>
          </a:xfrm>
        </p:grpSpPr>
        <p:pic>
          <p:nvPicPr>
            <p:cNvPr id="21" name="Google Shape;101;p15"/>
            <p:cNvPicPr preferRelativeResize="0"/>
            <p:nvPr/>
          </p:nvPicPr>
          <p:blipFill>
            <a:blip r:embed="rId5">
              <a:alphaModFix/>
            </a:blip>
            <a:stretch>
              <a:fillRect/>
            </a:stretch>
          </p:blipFill>
          <p:spPr>
            <a:xfrm>
              <a:off x="695425" y="4886925"/>
              <a:ext cx="2143125" cy="653425"/>
            </a:xfrm>
            <a:prstGeom prst="rect">
              <a:avLst/>
            </a:prstGeom>
            <a:noFill/>
            <a:ln>
              <a:noFill/>
            </a:ln>
          </p:spPr>
        </p:pic>
        <p:sp>
          <p:nvSpPr>
            <p:cNvPr id="22" name="Google Shape;102;p15"/>
            <p:cNvSpPr txBox="1"/>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dirty="0">
                  <a:solidFill>
                    <a:schemeClr val="dk1"/>
                  </a:solidFill>
                </a:rPr>
                <a:t>Our Ideas &amp; Thoughts </a:t>
              </a:r>
              <a:endParaRPr sz="1500" b="1" dirty="0"/>
            </a:p>
          </p:txBody>
        </p:sp>
      </p:grpSp>
      <p:sp>
        <p:nvSpPr>
          <p:cNvPr id="224" name="Google Shape;224;p21"/>
          <p:cNvSpPr txBox="1"/>
          <p:nvPr/>
        </p:nvSpPr>
        <p:spPr>
          <a:xfrm>
            <a:off x="1116000" y="1360800"/>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Do toilets in your school have hand dryers instead of paper towels?</a:t>
            </a:r>
            <a:endParaRPr sz="1300" dirty="0">
              <a:solidFill>
                <a:schemeClr val="dk1"/>
              </a:solidFill>
            </a:endParaRPr>
          </a:p>
        </p:txBody>
      </p:sp>
      <p:pic>
        <p:nvPicPr>
          <p:cNvPr id="225" name="Google Shape;225;p21"/>
          <p:cNvPicPr preferRelativeResize="0"/>
          <p:nvPr/>
        </p:nvPicPr>
        <p:blipFill>
          <a:blip r:embed="rId6">
            <a:alphaModFix/>
          </a:blip>
          <a:stretch>
            <a:fillRect/>
          </a:stretch>
        </p:blipFill>
        <p:spPr>
          <a:xfrm>
            <a:off x="561600" y="1469597"/>
            <a:ext cx="422519" cy="427169"/>
          </a:xfrm>
          <a:prstGeom prst="rect">
            <a:avLst/>
          </a:prstGeom>
          <a:noFill/>
          <a:ln>
            <a:noFill/>
          </a:ln>
        </p:spPr>
      </p:pic>
      <p:sp>
        <p:nvSpPr>
          <p:cNvPr id="23" name="TextBox 22"/>
          <p:cNvSpPr txBox="1">
            <a:spLocks/>
          </p:cNvSpPr>
          <p:nvPr/>
        </p:nvSpPr>
        <p:spPr>
          <a:xfrm>
            <a:off x="6346800" y="1390794"/>
            <a:ext cx="576000" cy="584775"/>
          </a:xfrm>
          <a:prstGeom prst="rect">
            <a:avLst/>
          </a:prstGeom>
          <a:noFill/>
          <a:ln w="12700">
            <a:solidFill>
              <a:schemeClr val="tx1"/>
            </a:solidFill>
          </a:ln>
        </p:spPr>
        <p:txBody>
          <a:bodyPr wrap="square" rtlCol="0" anchor="ctr" anchorCtr="0">
            <a:noAutofit/>
          </a:bodyPr>
          <a:lstStyle/>
          <a:p>
            <a:pPr algn="ctr"/>
            <a:endParaRPr lang="en-GB" sz="2400" dirty="0">
              <a:latin typeface="Arial" panose="020B0604020202020204" pitchFamily="34" charset="0"/>
              <a:cs typeface="Arial" panose="020B0604020202020204" pitchFamily="34" charset="0"/>
            </a:endParaRPr>
          </a:p>
        </p:txBody>
      </p:sp>
      <p:pic>
        <p:nvPicPr>
          <p:cNvPr id="227" name="Google Shape;227;p21"/>
          <p:cNvPicPr preferRelativeResize="0"/>
          <p:nvPr/>
        </p:nvPicPr>
        <p:blipFill>
          <a:blip r:embed="rId7">
            <a:alphaModFix/>
          </a:blip>
          <a:stretch>
            <a:fillRect/>
          </a:stretch>
        </p:blipFill>
        <p:spPr>
          <a:xfrm>
            <a:off x="561600" y="3441463"/>
            <a:ext cx="422519" cy="426649"/>
          </a:xfrm>
          <a:prstGeom prst="rect">
            <a:avLst/>
          </a:prstGeom>
          <a:noFill/>
          <a:ln>
            <a:noFill/>
          </a:ln>
        </p:spPr>
      </p:pic>
      <p:sp>
        <p:nvSpPr>
          <p:cNvPr id="24" name="TextBox 23"/>
          <p:cNvSpPr txBox="1">
            <a:spLocks/>
          </p:cNvSpPr>
          <p:nvPr/>
        </p:nvSpPr>
        <p:spPr>
          <a:xfrm>
            <a:off x="6346800" y="3362400"/>
            <a:ext cx="576000" cy="584775"/>
          </a:xfrm>
          <a:prstGeom prst="rect">
            <a:avLst/>
          </a:prstGeom>
          <a:noFill/>
          <a:ln w="12700">
            <a:solidFill>
              <a:schemeClr val="tx1"/>
            </a:solidFill>
          </a:ln>
        </p:spPr>
        <p:txBody>
          <a:bodyPr wrap="square" rtlCol="0" anchor="ctr" anchorCtr="0">
            <a:noAutofit/>
          </a:bodyPr>
          <a:lstStyle/>
          <a:p>
            <a:pPr algn="ctr"/>
            <a:endParaRPr lang="en-GB" sz="2400" dirty="0">
              <a:latin typeface="Arial" panose="020B0604020202020204" pitchFamily="34" charset="0"/>
              <a:cs typeface="Arial" panose="020B0604020202020204" pitchFamily="34" charset="0"/>
            </a:endParaRPr>
          </a:p>
        </p:txBody>
      </p:sp>
      <p:sp>
        <p:nvSpPr>
          <p:cNvPr id="26" name="Google Shape;224;p21"/>
          <p:cNvSpPr txBox="1"/>
          <p:nvPr/>
        </p:nvSpPr>
        <p:spPr>
          <a:xfrm>
            <a:off x="1116000" y="3447438"/>
            <a:ext cx="5025900" cy="414699"/>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Are reusable water bottles taken on school trips?</a:t>
            </a:r>
            <a:endParaRPr sz="1300" dirty="0">
              <a:solidFill>
                <a:schemeClr val="dk1"/>
              </a:solidFill>
            </a:endParaRPr>
          </a:p>
        </p:txBody>
      </p:sp>
      <p:pic>
        <p:nvPicPr>
          <p:cNvPr id="226" name="Google Shape;226;p21"/>
          <p:cNvPicPr preferRelativeResize="0"/>
          <p:nvPr/>
        </p:nvPicPr>
        <p:blipFill>
          <a:blip r:embed="rId8">
            <a:alphaModFix/>
          </a:blip>
          <a:stretch>
            <a:fillRect/>
          </a:stretch>
        </p:blipFill>
        <p:spPr>
          <a:xfrm>
            <a:off x="561600" y="2470656"/>
            <a:ext cx="422519" cy="426649"/>
          </a:xfrm>
          <a:prstGeom prst="rect">
            <a:avLst/>
          </a:prstGeom>
          <a:noFill/>
          <a:ln>
            <a:noFill/>
          </a:ln>
        </p:spPr>
      </p:pic>
      <p:sp>
        <p:nvSpPr>
          <p:cNvPr id="25" name="TextBox 24"/>
          <p:cNvSpPr txBox="1">
            <a:spLocks/>
          </p:cNvSpPr>
          <p:nvPr/>
        </p:nvSpPr>
        <p:spPr>
          <a:xfrm>
            <a:off x="6346800" y="2391593"/>
            <a:ext cx="576000" cy="584775"/>
          </a:xfrm>
          <a:prstGeom prst="rect">
            <a:avLst/>
          </a:prstGeom>
          <a:noFill/>
          <a:ln w="12700">
            <a:solidFill>
              <a:schemeClr val="tx1"/>
            </a:solidFill>
          </a:ln>
        </p:spPr>
        <p:txBody>
          <a:bodyPr wrap="square" rtlCol="0" anchor="ctr" anchorCtr="0">
            <a:noAutofit/>
          </a:bodyPr>
          <a:lstStyle/>
          <a:p>
            <a:pPr algn="ctr"/>
            <a:endParaRPr lang="en-GB" sz="2400" dirty="0">
              <a:latin typeface="Arial" panose="020B0604020202020204" pitchFamily="34" charset="0"/>
              <a:cs typeface="Arial" panose="020B0604020202020204" pitchFamily="34" charset="0"/>
            </a:endParaRPr>
          </a:p>
        </p:txBody>
      </p:sp>
      <p:sp>
        <p:nvSpPr>
          <p:cNvPr id="27" name="Google Shape;224;p21"/>
          <p:cNvSpPr txBox="1"/>
          <p:nvPr/>
        </p:nvSpPr>
        <p:spPr>
          <a:xfrm>
            <a:off x="1116000" y="2246568"/>
            <a:ext cx="5025900" cy="874825"/>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Choose a class to survey, do more than three quarters of the class have a reusable water bottle in school with them at the time of survey?</a:t>
            </a:r>
            <a:endParaRPr sz="1300" dirty="0">
              <a:solidFill>
                <a:schemeClr val="dk1"/>
              </a:solidFill>
            </a:endParaRPr>
          </a:p>
        </p:txBody>
      </p:sp>
      <p:sp>
        <p:nvSpPr>
          <p:cNvPr id="31" name="TextBox 30"/>
          <p:cNvSpPr txBox="1">
            <a:spLocks/>
          </p:cNvSpPr>
          <p:nvPr/>
        </p:nvSpPr>
        <p:spPr>
          <a:xfrm>
            <a:off x="6346800" y="4312800"/>
            <a:ext cx="576000" cy="584775"/>
          </a:xfrm>
          <a:prstGeom prst="rect">
            <a:avLst/>
          </a:prstGeom>
          <a:noFill/>
          <a:ln w="38100">
            <a:solidFill>
              <a:srgbClr val="F39200"/>
            </a:solidFill>
          </a:ln>
        </p:spPr>
        <p:txBody>
          <a:bodyPr wrap="square" rtlCol="0" anchor="ctr" anchorCtr="0">
            <a:noAutofit/>
          </a:bodyPr>
          <a:lstStyle/>
          <a:p>
            <a:pPr algn="ct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2911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45"/>
        <p:cNvGrpSpPr/>
        <p:nvPr/>
      </p:nvGrpSpPr>
      <p:grpSpPr>
        <a:xfrm>
          <a:off x="0" y="0"/>
          <a:ext cx="0" cy="0"/>
          <a:chOff x="0" y="0"/>
          <a:chExt cx="0" cy="0"/>
        </a:xfrm>
      </p:grpSpPr>
      <p:sp>
        <p:nvSpPr>
          <p:cNvPr id="246" name="Google Shape;246;p22"/>
          <p:cNvSpPr txBox="1"/>
          <p:nvPr/>
        </p:nvSpPr>
        <p:spPr>
          <a:xfrm>
            <a:off x="636900" y="1217100"/>
            <a:ext cx="62862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dirty="0"/>
              <a:t>Additional Questions</a:t>
            </a:r>
          </a:p>
        </p:txBody>
      </p:sp>
      <p:cxnSp>
        <p:nvCxnSpPr>
          <p:cNvPr id="261" name="Google Shape;261;p22"/>
          <p:cNvCxnSpPr/>
          <p:nvPr/>
        </p:nvCxnSpPr>
        <p:spPr>
          <a:xfrm rot="10800000">
            <a:off x="666850" y="2362675"/>
            <a:ext cx="5638800" cy="0"/>
          </a:xfrm>
          <a:prstGeom prst="straightConnector1">
            <a:avLst/>
          </a:prstGeom>
          <a:noFill/>
          <a:ln w="19050" cap="flat" cmpd="sng">
            <a:solidFill>
              <a:srgbClr val="EA5A12"/>
            </a:solidFill>
            <a:prstDash val="solid"/>
            <a:round/>
            <a:headEnd type="none" w="med" len="med"/>
            <a:tailEnd type="none" w="med" len="med"/>
          </a:ln>
        </p:spPr>
      </p:cxnSp>
      <p:sp>
        <p:nvSpPr>
          <p:cNvPr id="20" name="TextBox 19"/>
          <p:cNvSpPr txBox="1"/>
          <p:nvPr/>
        </p:nvSpPr>
        <p:spPr>
          <a:xfrm>
            <a:off x="6210000" y="2208786"/>
            <a:ext cx="850113" cy="307777"/>
          </a:xfrm>
          <a:prstGeom prst="rect">
            <a:avLst/>
          </a:prstGeom>
          <a:noFill/>
        </p:spPr>
        <p:txBody>
          <a:bodyPr wrap="square" rtlCol="0">
            <a:spAutoFit/>
          </a:bodyPr>
          <a:lstStyle/>
          <a:p>
            <a:pPr algn="ctr"/>
            <a:r>
              <a:rPr lang="en-GB" dirty="0"/>
              <a:t>Y/N</a:t>
            </a:r>
          </a:p>
        </p:txBody>
      </p:sp>
      <p:sp>
        <p:nvSpPr>
          <p:cNvPr id="247" name="Google Shape;247;p22"/>
          <p:cNvSpPr txBox="1"/>
          <p:nvPr/>
        </p:nvSpPr>
        <p:spPr>
          <a:xfrm>
            <a:off x="1116000" y="277921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Have any classes or year groups in your school been on an environmentally-themed trip in the previous 12 months?</a:t>
            </a:r>
            <a:endParaRPr sz="1300" dirty="0">
              <a:solidFill>
                <a:schemeClr val="dk1"/>
              </a:solidFill>
            </a:endParaRPr>
          </a:p>
        </p:txBody>
      </p:sp>
      <p:pic>
        <p:nvPicPr>
          <p:cNvPr id="248" name="Google Shape;248;p22"/>
          <p:cNvPicPr preferRelativeResize="0"/>
          <p:nvPr/>
        </p:nvPicPr>
        <p:blipFill>
          <a:blip r:embed="rId4">
            <a:alphaModFix/>
          </a:blip>
          <a:stretch>
            <a:fillRect/>
          </a:stretch>
        </p:blipFill>
        <p:spPr>
          <a:xfrm>
            <a:off x="561600" y="2858260"/>
            <a:ext cx="422519" cy="426654"/>
          </a:xfrm>
          <a:prstGeom prst="rect">
            <a:avLst/>
          </a:prstGeom>
          <a:noFill/>
          <a:ln>
            <a:noFill/>
          </a:ln>
        </p:spPr>
      </p:pic>
      <p:sp>
        <p:nvSpPr>
          <p:cNvPr id="27" name="TextBox 26"/>
          <p:cNvSpPr txBox="1">
            <a:spLocks/>
          </p:cNvSpPr>
          <p:nvPr/>
        </p:nvSpPr>
        <p:spPr>
          <a:xfrm>
            <a:off x="6346800" y="2779200"/>
            <a:ext cx="576000" cy="584775"/>
          </a:xfrm>
          <a:prstGeom prst="rect">
            <a:avLst/>
          </a:prstGeom>
          <a:noFill/>
          <a:ln w="12700">
            <a:solidFill>
              <a:schemeClr val="tx1"/>
            </a:solidFill>
          </a:ln>
        </p:spPr>
        <p:txBody>
          <a:bodyPr wrap="square" rtlCol="0" anchor="ctr" anchorCtr="0">
            <a:noAutofit/>
          </a:bodyPr>
          <a:lstStyle/>
          <a:p>
            <a:pPr algn="ctr"/>
            <a:endParaRPr lang="en-GB" sz="2400" dirty="0">
              <a:latin typeface="Arial" panose="020B0604020202020204" pitchFamily="34" charset="0"/>
              <a:cs typeface="Arial" panose="020B0604020202020204" pitchFamily="34" charset="0"/>
            </a:endParaRPr>
          </a:p>
        </p:txBody>
      </p:sp>
      <p:pic>
        <p:nvPicPr>
          <p:cNvPr id="263" name="Google Shape;263;p22"/>
          <p:cNvPicPr preferRelativeResize="0"/>
          <p:nvPr/>
        </p:nvPicPr>
        <p:blipFill>
          <a:blip r:embed="rId5">
            <a:alphaModFix/>
          </a:blip>
          <a:stretch>
            <a:fillRect/>
          </a:stretch>
        </p:blipFill>
        <p:spPr>
          <a:xfrm>
            <a:off x="561600" y="8495603"/>
            <a:ext cx="422519" cy="427169"/>
          </a:xfrm>
          <a:prstGeom prst="rect">
            <a:avLst/>
          </a:prstGeom>
          <a:noFill/>
          <a:ln>
            <a:noFill/>
          </a:ln>
        </p:spPr>
      </p:pic>
      <p:sp>
        <p:nvSpPr>
          <p:cNvPr id="26" name="Google Shape;247;p22"/>
          <p:cNvSpPr txBox="1"/>
          <p:nvPr/>
        </p:nvSpPr>
        <p:spPr>
          <a:xfrm>
            <a:off x="1116000" y="841681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During the previous summer holiday, did your school send home environmental challenges or activities to complete?</a:t>
            </a:r>
            <a:endParaRPr sz="1300" dirty="0">
              <a:solidFill>
                <a:schemeClr val="dk1"/>
              </a:solidFill>
            </a:endParaRPr>
          </a:p>
        </p:txBody>
      </p:sp>
      <p:sp>
        <p:nvSpPr>
          <p:cNvPr id="28" name="TextBox 27"/>
          <p:cNvSpPr txBox="1">
            <a:spLocks/>
          </p:cNvSpPr>
          <p:nvPr/>
        </p:nvSpPr>
        <p:spPr>
          <a:xfrm>
            <a:off x="6346800" y="8416800"/>
            <a:ext cx="576000" cy="584775"/>
          </a:xfrm>
          <a:prstGeom prst="rect">
            <a:avLst/>
          </a:prstGeom>
          <a:noFill/>
          <a:ln w="12700">
            <a:solidFill>
              <a:schemeClr val="tx1"/>
            </a:solidFill>
          </a:ln>
        </p:spPr>
        <p:txBody>
          <a:bodyPr wrap="square" rtlCol="0" anchor="ctr" anchorCtr="0">
            <a:noAutofit/>
          </a:bodyPr>
          <a:lstStyle/>
          <a:p>
            <a:pPr algn="ctr"/>
            <a:endParaRPr lang="en-GB" sz="2400" dirty="0">
              <a:latin typeface="Arial" panose="020B0604020202020204" pitchFamily="34" charset="0"/>
              <a:cs typeface="Arial" panose="020B0604020202020204" pitchFamily="34" charset="0"/>
            </a:endParaRPr>
          </a:p>
        </p:txBody>
      </p:sp>
      <p:pic>
        <p:nvPicPr>
          <p:cNvPr id="249" name="Google Shape;249;p22"/>
          <p:cNvPicPr preferRelativeResize="0"/>
          <p:nvPr/>
        </p:nvPicPr>
        <p:blipFill>
          <a:blip r:embed="rId6">
            <a:alphaModFix/>
          </a:blip>
          <a:stretch>
            <a:fillRect/>
          </a:stretch>
        </p:blipFill>
        <p:spPr>
          <a:xfrm>
            <a:off x="561600" y="3864536"/>
            <a:ext cx="422519" cy="426654"/>
          </a:xfrm>
          <a:prstGeom prst="rect">
            <a:avLst/>
          </a:prstGeom>
          <a:noFill/>
          <a:ln>
            <a:noFill/>
          </a:ln>
        </p:spPr>
      </p:pic>
      <p:sp>
        <p:nvSpPr>
          <p:cNvPr id="21" name="Google Shape;247;p22"/>
          <p:cNvSpPr txBox="1"/>
          <p:nvPr/>
        </p:nvSpPr>
        <p:spPr>
          <a:xfrm>
            <a:off x="1116000" y="3685463"/>
            <a:ext cx="5025900" cy="78480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Have any charities, experts or eco-authors visited your school to deliver a talk about environmental issues in the previous 12 months?</a:t>
            </a:r>
            <a:endParaRPr sz="1300" dirty="0">
              <a:solidFill>
                <a:schemeClr val="dk1"/>
              </a:solidFill>
            </a:endParaRPr>
          </a:p>
        </p:txBody>
      </p:sp>
      <p:sp>
        <p:nvSpPr>
          <p:cNvPr id="29" name="TextBox 28"/>
          <p:cNvSpPr txBox="1">
            <a:spLocks/>
          </p:cNvSpPr>
          <p:nvPr/>
        </p:nvSpPr>
        <p:spPr>
          <a:xfrm>
            <a:off x="6346800" y="3785476"/>
            <a:ext cx="576000" cy="584775"/>
          </a:xfrm>
          <a:prstGeom prst="rect">
            <a:avLst/>
          </a:prstGeom>
          <a:noFill/>
          <a:ln w="12700">
            <a:solidFill>
              <a:schemeClr val="tx1"/>
            </a:solidFill>
          </a:ln>
        </p:spPr>
        <p:txBody>
          <a:bodyPr wrap="square" rtlCol="0" anchor="ctr" anchorCtr="0">
            <a:noAutofit/>
          </a:bodyPr>
          <a:lstStyle/>
          <a:p>
            <a:pPr algn="ctr"/>
            <a:endParaRPr lang="en-GB" sz="2400" dirty="0">
              <a:latin typeface="Arial" panose="020B0604020202020204" pitchFamily="34" charset="0"/>
              <a:cs typeface="Arial" panose="020B0604020202020204" pitchFamily="34" charset="0"/>
            </a:endParaRPr>
          </a:p>
        </p:txBody>
      </p:sp>
      <p:pic>
        <p:nvPicPr>
          <p:cNvPr id="250" name="Google Shape;250;p22"/>
          <p:cNvPicPr preferRelativeResize="0"/>
          <p:nvPr/>
        </p:nvPicPr>
        <p:blipFill>
          <a:blip r:embed="rId7">
            <a:alphaModFix/>
          </a:blip>
          <a:stretch>
            <a:fillRect/>
          </a:stretch>
        </p:blipFill>
        <p:spPr>
          <a:xfrm>
            <a:off x="561600" y="4870811"/>
            <a:ext cx="422519" cy="426654"/>
          </a:xfrm>
          <a:prstGeom prst="rect">
            <a:avLst/>
          </a:prstGeom>
          <a:noFill/>
          <a:ln>
            <a:noFill/>
          </a:ln>
        </p:spPr>
      </p:pic>
      <p:sp>
        <p:nvSpPr>
          <p:cNvPr id="22" name="Google Shape;247;p22"/>
          <p:cNvSpPr txBox="1"/>
          <p:nvPr/>
        </p:nvSpPr>
        <p:spPr>
          <a:xfrm>
            <a:off x="1116000" y="4791766"/>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Have young people in your school planned and delivered an environmentally-themed assembly in the previous 12 months?</a:t>
            </a:r>
            <a:endParaRPr sz="1300" dirty="0">
              <a:solidFill>
                <a:schemeClr val="dk1"/>
              </a:solidFill>
            </a:endParaRPr>
          </a:p>
        </p:txBody>
      </p:sp>
      <p:sp>
        <p:nvSpPr>
          <p:cNvPr id="30" name="TextBox 29"/>
          <p:cNvSpPr txBox="1">
            <a:spLocks/>
          </p:cNvSpPr>
          <p:nvPr/>
        </p:nvSpPr>
        <p:spPr>
          <a:xfrm>
            <a:off x="6346800" y="4791751"/>
            <a:ext cx="576000" cy="584775"/>
          </a:xfrm>
          <a:prstGeom prst="rect">
            <a:avLst/>
          </a:prstGeom>
          <a:noFill/>
          <a:ln w="12700">
            <a:solidFill>
              <a:schemeClr val="tx1"/>
            </a:solidFill>
          </a:ln>
        </p:spPr>
        <p:txBody>
          <a:bodyPr wrap="square" rtlCol="0" anchor="ctr" anchorCtr="0">
            <a:noAutofit/>
          </a:bodyPr>
          <a:lstStyle/>
          <a:p>
            <a:pPr algn="ctr"/>
            <a:endParaRPr lang="en-GB" sz="2400" dirty="0">
              <a:latin typeface="Arial" panose="020B0604020202020204" pitchFamily="34" charset="0"/>
              <a:cs typeface="Arial" panose="020B0604020202020204" pitchFamily="34" charset="0"/>
            </a:endParaRPr>
          </a:p>
        </p:txBody>
      </p:sp>
      <p:pic>
        <p:nvPicPr>
          <p:cNvPr id="251" name="Google Shape;251;p22"/>
          <p:cNvPicPr preferRelativeResize="0"/>
          <p:nvPr/>
        </p:nvPicPr>
        <p:blipFill>
          <a:blip r:embed="rId8">
            <a:alphaModFix/>
          </a:blip>
          <a:stretch>
            <a:fillRect/>
          </a:stretch>
        </p:blipFill>
        <p:spPr>
          <a:xfrm>
            <a:off x="561600" y="5777333"/>
            <a:ext cx="422519" cy="426134"/>
          </a:xfrm>
          <a:prstGeom prst="rect">
            <a:avLst/>
          </a:prstGeom>
          <a:noFill/>
          <a:ln>
            <a:noFill/>
          </a:ln>
        </p:spPr>
      </p:pic>
      <p:sp>
        <p:nvSpPr>
          <p:cNvPr id="23" name="Google Shape;247;p22"/>
          <p:cNvSpPr txBox="1"/>
          <p:nvPr/>
        </p:nvSpPr>
        <p:spPr>
          <a:xfrm>
            <a:off x="1116000" y="5798055"/>
            <a:ext cx="5025900" cy="38469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school’s e-newsletter have a dedicated eco-section?</a:t>
            </a:r>
            <a:endParaRPr sz="1300" dirty="0">
              <a:solidFill>
                <a:schemeClr val="dk1"/>
              </a:solidFill>
            </a:endParaRPr>
          </a:p>
        </p:txBody>
      </p:sp>
      <p:sp>
        <p:nvSpPr>
          <p:cNvPr id="31" name="TextBox 30"/>
          <p:cNvSpPr txBox="1">
            <a:spLocks/>
          </p:cNvSpPr>
          <p:nvPr/>
        </p:nvSpPr>
        <p:spPr>
          <a:xfrm>
            <a:off x="6346800" y="5698013"/>
            <a:ext cx="576000" cy="584775"/>
          </a:xfrm>
          <a:prstGeom prst="rect">
            <a:avLst/>
          </a:prstGeom>
          <a:noFill/>
          <a:ln w="12700">
            <a:solidFill>
              <a:schemeClr val="tx1"/>
            </a:solidFill>
          </a:ln>
        </p:spPr>
        <p:txBody>
          <a:bodyPr wrap="square" rtlCol="0" anchor="ctr" anchorCtr="0">
            <a:noAutofit/>
          </a:bodyPr>
          <a:lstStyle/>
          <a:p>
            <a:pPr algn="ctr"/>
            <a:endParaRPr lang="en-GB" sz="2400" dirty="0">
              <a:latin typeface="Arial" panose="020B0604020202020204" pitchFamily="34" charset="0"/>
              <a:cs typeface="Arial" panose="020B0604020202020204" pitchFamily="34" charset="0"/>
            </a:endParaRPr>
          </a:p>
        </p:txBody>
      </p:sp>
      <p:pic>
        <p:nvPicPr>
          <p:cNvPr id="252" name="Google Shape;252;p22"/>
          <p:cNvPicPr preferRelativeResize="0"/>
          <p:nvPr/>
        </p:nvPicPr>
        <p:blipFill>
          <a:blip r:embed="rId9">
            <a:alphaModFix/>
          </a:blip>
          <a:stretch>
            <a:fillRect/>
          </a:stretch>
        </p:blipFill>
        <p:spPr>
          <a:xfrm>
            <a:off x="561600" y="6683596"/>
            <a:ext cx="422519" cy="426134"/>
          </a:xfrm>
          <a:prstGeom prst="rect">
            <a:avLst/>
          </a:prstGeom>
          <a:noFill/>
          <a:ln>
            <a:noFill/>
          </a:ln>
        </p:spPr>
      </p:pic>
      <p:sp>
        <p:nvSpPr>
          <p:cNvPr id="24" name="Google Shape;247;p22"/>
          <p:cNvSpPr txBox="1"/>
          <p:nvPr/>
        </p:nvSpPr>
        <p:spPr>
          <a:xfrm>
            <a:off x="1116000" y="6604291"/>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Has your school worked with any other schools on an environmental project in the previous twelve months?</a:t>
            </a:r>
            <a:endParaRPr sz="1300" dirty="0">
              <a:solidFill>
                <a:schemeClr val="dk1"/>
              </a:solidFill>
            </a:endParaRPr>
          </a:p>
        </p:txBody>
      </p:sp>
      <p:sp>
        <p:nvSpPr>
          <p:cNvPr id="32" name="TextBox 31"/>
          <p:cNvSpPr txBox="1">
            <a:spLocks/>
          </p:cNvSpPr>
          <p:nvPr/>
        </p:nvSpPr>
        <p:spPr>
          <a:xfrm>
            <a:off x="6346800" y="6604276"/>
            <a:ext cx="576000" cy="584775"/>
          </a:xfrm>
          <a:prstGeom prst="rect">
            <a:avLst/>
          </a:prstGeom>
          <a:noFill/>
          <a:ln w="12700">
            <a:solidFill>
              <a:schemeClr val="tx1"/>
            </a:solidFill>
          </a:ln>
        </p:spPr>
        <p:txBody>
          <a:bodyPr wrap="square" rtlCol="0" anchor="ctr" anchorCtr="0">
            <a:noAutofit/>
          </a:bodyPr>
          <a:lstStyle/>
          <a:p>
            <a:pPr algn="ctr"/>
            <a:endParaRPr lang="en-GB" sz="2400" dirty="0">
              <a:latin typeface="Arial" panose="020B0604020202020204" pitchFamily="34" charset="0"/>
              <a:cs typeface="Arial" panose="020B0604020202020204" pitchFamily="34" charset="0"/>
            </a:endParaRPr>
          </a:p>
        </p:txBody>
      </p:sp>
      <p:pic>
        <p:nvPicPr>
          <p:cNvPr id="253" name="Google Shape;253;p22"/>
          <p:cNvPicPr preferRelativeResize="0"/>
          <p:nvPr/>
        </p:nvPicPr>
        <p:blipFill>
          <a:blip r:embed="rId10">
            <a:alphaModFix/>
          </a:blip>
          <a:stretch>
            <a:fillRect/>
          </a:stretch>
        </p:blipFill>
        <p:spPr>
          <a:xfrm>
            <a:off x="561600" y="7589341"/>
            <a:ext cx="422519" cy="427169"/>
          </a:xfrm>
          <a:prstGeom prst="rect">
            <a:avLst/>
          </a:prstGeom>
          <a:noFill/>
          <a:ln>
            <a:noFill/>
          </a:ln>
        </p:spPr>
      </p:pic>
      <p:sp>
        <p:nvSpPr>
          <p:cNvPr id="25" name="Google Shape;247;p22"/>
          <p:cNvSpPr txBox="1"/>
          <p:nvPr/>
        </p:nvSpPr>
        <p:spPr>
          <a:xfrm>
            <a:off x="1116000" y="7510553"/>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hold an annual environmentally-themed day or week of learning?</a:t>
            </a:r>
            <a:endParaRPr sz="1300" dirty="0">
              <a:solidFill>
                <a:schemeClr val="dk1"/>
              </a:solidFill>
            </a:endParaRPr>
          </a:p>
        </p:txBody>
      </p:sp>
      <p:sp>
        <p:nvSpPr>
          <p:cNvPr id="33" name="TextBox 32"/>
          <p:cNvSpPr txBox="1">
            <a:spLocks/>
          </p:cNvSpPr>
          <p:nvPr/>
        </p:nvSpPr>
        <p:spPr>
          <a:xfrm>
            <a:off x="6346800" y="7510538"/>
            <a:ext cx="576000" cy="584775"/>
          </a:xfrm>
          <a:prstGeom prst="rect">
            <a:avLst/>
          </a:prstGeom>
          <a:noFill/>
          <a:ln w="12700">
            <a:solidFill>
              <a:schemeClr val="tx1"/>
            </a:solidFill>
          </a:ln>
        </p:spPr>
        <p:txBody>
          <a:bodyPr wrap="square" rtlCol="0" anchor="ctr" anchorCtr="0">
            <a:noAutofit/>
          </a:bodyPr>
          <a:lstStyle/>
          <a:p>
            <a:pPr algn="ct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0508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23"/>
        <p:cNvGrpSpPr/>
        <p:nvPr/>
      </p:nvGrpSpPr>
      <p:grpSpPr>
        <a:xfrm>
          <a:off x="0" y="0"/>
          <a:ext cx="0" cy="0"/>
          <a:chOff x="0" y="0"/>
          <a:chExt cx="0" cy="0"/>
        </a:xfrm>
      </p:grpSpPr>
      <p:sp>
        <p:nvSpPr>
          <p:cNvPr id="231" name="Google Shape;231;p21"/>
          <p:cNvSpPr txBox="1"/>
          <p:nvPr/>
        </p:nvSpPr>
        <p:spPr>
          <a:xfrm>
            <a:off x="550800" y="796455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232" name="Google Shape;232;p21"/>
          <p:cNvGrpSpPr/>
          <p:nvPr/>
        </p:nvGrpSpPr>
        <p:grpSpPr>
          <a:xfrm>
            <a:off x="208325" y="8250150"/>
            <a:ext cx="690900" cy="690900"/>
            <a:chOff x="208325" y="8250150"/>
            <a:chExt cx="690900" cy="690900"/>
          </a:xfrm>
        </p:grpSpPr>
        <p:sp>
          <p:nvSpPr>
            <p:cNvPr id="233" name="Google Shape;233;p2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4" name="Google Shape;234;p21"/>
            <p:cNvPicPr preferRelativeResize="0"/>
            <p:nvPr/>
          </p:nvPicPr>
          <p:blipFill>
            <a:blip r:embed="rId4">
              <a:alphaModFix/>
            </a:blip>
            <a:stretch>
              <a:fillRect/>
            </a:stretch>
          </p:blipFill>
          <p:spPr>
            <a:xfrm>
              <a:off x="335985" y="8324345"/>
              <a:ext cx="435446" cy="542371"/>
            </a:xfrm>
            <a:prstGeom prst="rect">
              <a:avLst/>
            </a:prstGeom>
            <a:noFill/>
            <a:ln>
              <a:noFill/>
            </a:ln>
          </p:spPr>
        </p:pic>
      </p:grpSp>
      <p:sp>
        <p:nvSpPr>
          <p:cNvPr id="235" name="Google Shape;235;p21"/>
          <p:cNvSpPr txBox="1"/>
          <p:nvPr/>
        </p:nvSpPr>
        <p:spPr>
          <a:xfrm>
            <a:off x="1022400" y="8078480"/>
            <a:ext cx="5596800" cy="1034099"/>
          </a:xfrm>
          <a:prstGeom prst="rect">
            <a:avLst/>
          </a:prstGeom>
          <a:noFill/>
          <a:ln>
            <a:noFill/>
          </a:ln>
        </p:spPr>
        <p:txBody>
          <a:bodyPr spcFirstLastPara="1" wrap="square" lIns="91425" tIns="91425" rIns="91425" bIns="91425" anchor="t" anchorCtr="0">
            <a:spAutoFit/>
          </a:bodyPr>
          <a:lstStyle/>
          <a:p>
            <a:pPr lvl="0">
              <a:lnSpc>
                <a:spcPct val="115000"/>
              </a:lnSpc>
            </a:pPr>
            <a:r>
              <a:rPr lang="en-GB" sz="1600" dirty="0">
                <a:solidFill>
                  <a:schemeClr val="dk1"/>
                </a:solidFill>
              </a:rPr>
              <a:t>In July 2022, temperatures in the UK reached over </a:t>
            </a:r>
            <a:r>
              <a:rPr lang="en-GB" sz="1600" b="1" dirty="0">
                <a:solidFill>
                  <a:schemeClr val="dk1"/>
                </a:solidFill>
              </a:rPr>
              <a:t>40C</a:t>
            </a:r>
            <a:r>
              <a:rPr lang="en-GB" sz="1600" dirty="0">
                <a:solidFill>
                  <a:schemeClr val="dk1"/>
                </a:solidFill>
              </a:rPr>
              <a:t> for the </a:t>
            </a:r>
            <a:r>
              <a:rPr lang="en-GB" sz="1600" b="1" dirty="0">
                <a:solidFill>
                  <a:schemeClr val="dk1"/>
                </a:solidFill>
              </a:rPr>
              <a:t>first time </a:t>
            </a:r>
            <a:r>
              <a:rPr lang="en-GB" sz="1600" dirty="0">
                <a:solidFill>
                  <a:schemeClr val="dk1"/>
                </a:solidFill>
              </a:rPr>
              <a:t>– which is why the work </a:t>
            </a:r>
            <a:r>
              <a:rPr lang="en-GB" sz="1600">
                <a:solidFill>
                  <a:schemeClr val="dk1"/>
                </a:solidFill>
              </a:rPr>
              <a:t>of every Eco-School </a:t>
            </a:r>
            <a:r>
              <a:rPr lang="en-GB" sz="1600" dirty="0">
                <a:solidFill>
                  <a:schemeClr val="dk1"/>
                </a:solidFill>
              </a:rPr>
              <a:t>is so </a:t>
            </a:r>
            <a:r>
              <a:rPr lang="en-GB" sz="1600" b="1" dirty="0">
                <a:solidFill>
                  <a:schemeClr val="dk1"/>
                </a:solidFill>
              </a:rPr>
              <a:t>important</a:t>
            </a:r>
            <a:r>
              <a:rPr lang="en-GB" sz="1600" dirty="0">
                <a:solidFill>
                  <a:schemeClr val="dk1"/>
                </a:solidFill>
              </a:rPr>
              <a:t>. </a:t>
            </a:r>
            <a:endParaRPr sz="1600" dirty="0">
              <a:solidFill>
                <a:schemeClr val="dk1"/>
              </a:solidFill>
            </a:endParaRPr>
          </a:p>
        </p:txBody>
      </p:sp>
      <p:sp>
        <p:nvSpPr>
          <p:cNvPr id="237" name="Google Shape;237;p21"/>
          <p:cNvSpPr txBox="1"/>
          <p:nvPr/>
        </p:nvSpPr>
        <p:spPr>
          <a:xfrm>
            <a:off x="5194350" y="4406400"/>
            <a:ext cx="152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solidFill>
                  <a:schemeClr val="dk1"/>
                </a:solidFill>
              </a:rPr>
              <a:t>Total Score</a:t>
            </a:r>
            <a:endParaRPr sz="700" dirty="0">
              <a:solidFill>
                <a:schemeClr val="dk1"/>
              </a:solidFill>
            </a:endParaRPr>
          </a:p>
        </p:txBody>
      </p:sp>
      <p:sp>
        <p:nvSpPr>
          <p:cNvPr id="238" name="Google Shape;238;p21"/>
          <p:cNvSpPr txBox="1"/>
          <p:nvPr/>
        </p:nvSpPr>
        <p:spPr>
          <a:xfrm>
            <a:off x="550800" y="5209050"/>
            <a:ext cx="6458400" cy="2412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a:p>
            <a:pPr marL="0" lvl="0" indent="0" algn="l" rtl="0">
              <a:spcBef>
                <a:spcPts val="0"/>
              </a:spcBef>
              <a:spcAft>
                <a:spcPts val="0"/>
              </a:spcAft>
              <a:buNone/>
            </a:pPr>
            <a:r>
              <a:rPr lang="en-GB" dirty="0">
                <a:highlight>
                  <a:srgbClr val="00FF00"/>
                </a:highlight>
              </a:rPr>
              <a:t>We have a ‘Green Reading’ spine.  There are books for every year group from Nursery to Year 6.  The books are kept in our class reading areas.</a:t>
            </a:r>
          </a:p>
          <a:p>
            <a:pPr marL="0" lvl="0" indent="0" algn="l" rtl="0">
              <a:spcBef>
                <a:spcPts val="0"/>
              </a:spcBef>
              <a:spcAft>
                <a:spcPts val="0"/>
              </a:spcAft>
              <a:buNone/>
            </a:pPr>
            <a:r>
              <a:rPr lang="en-GB" dirty="0">
                <a:highlight>
                  <a:srgbClr val="FFFF00"/>
                </a:highlight>
              </a:rPr>
              <a:t>Mr Harpley, who is in charge of the library, is going to separate out a dedicated area for books relating to the environment.</a:t>
            </a:r>
          </a:p>
          <a:p>
            <a:pPr marL="0" lvl="0" indent="0" algn="l" rtl="0">
              <a:spcBef>
                <a:spcPts val="0"/>
              </a:spcBef>
              <a:spcAft>
                <a:spcPts val="0"/>
              </a:spcAft>
              <a:buNone/>
            </a:pPr>
            <a:endParaRPr lang="en-GB" dirty="0">
              <a:highlight>
                <a:srgbClr val="FFFF00"/>
              </a:highlight>
            </a:endParaRPr>
          </a:p>
          <a:p>
            <a:pPr marL="0" lvl="0" indent="0" algn="l" rtl="0">
              <a:spcBef>
                <a:spcPts val="0"/>
              </a:spcBef>
              <a:spcAft>
                <a:spcPts val="0"/>
              </a:spcAft>
              <a:buNone/>
            </a:pPr>
            <a:r>
              <a:rPr lang="en-GB" dirty="0">
                <a:highlight>
                  <a:srgbClr val="00FF00"/>
                </a:highlight>
              </a:rPr>
              <a:t>We carry out Fruit Picking with Abundance London every year.  We post about this on Twitter.</a:t>
            </a:r>
          </a:p>
          <a:p>
            <a:pPr marL="0" lvl="0" indent="0" algn="l" rtl="0">
              <a:spcBef>
                <a:spcPts val="0"/>
              </a:spcBef>
              <a:spcAft>
                <a:spcPts val="0"/>
              </a:spcAft>
              <a:buNone/>
            </a:pPr>
            <a:r>
              <a:rPr lang="en-GB" dirty="0">
                <a:highlight>
                  <a:srgbClr val="FFFF00"/>
                </a:highlight>
              </a:rPr>
              <a:t>We need to investigate how we can get this included in Local Press.</a:t>
            </a:r>
          </a:p>
          <a:p>
            <a:pPr marL="0" lvl="0" indent="0" algn="l" rtl="0">
              <a:spcBef>
                <a:spcPts val="0"/>
              </a:spcBef>
              <a:spcAft>
                <a:spcPts val="0"/>
              </a:spcAft>
              <a:buNone/>
            </a:pPr>
            <a:r>
              <a:rPr lang="en-GB" dirty="0">
                <a:highlight>
                  <a:srgbClr val="FFFF00"/>
                </a:highlight>
              </a:rPr>
              <a:t>We need to investigate how to include our solar panels and renewable energy sources in the local press as well.</a:t>
            </a:r>
            <a:endParaRPr dirty="0">
              <a:highlight>
                <a:srgbClr val="FFFF00"/>
              </a:highlight>
            </a:endParaRPr>
          </a:p>
        </p:txBody>
      </p:sp>
      <p:grpSp>
        <p:nvGrpSpPr>
          <p:cNvPr id="20" name="Group 19"/>
          <p:cNvGrpSpPr/>
          <p:nvPr/>
        </p:nvGrpSpPr>
        <p:grpSpPr>
          <a:xfrm>
            <a:off x="695425" y="4850539"/>
            <a:ext cx="2343080" cy="722475"/>
            <a:chOff x="695425" y="4850539"/>
            <a:chExt cx="2343080" cy="722475"/>
          </a:xfrm>
        </p:grpSpPr>
        <p:pic>
          <p:nvPicPr>
            <p:cNvPr id="21" name="Google Shape;101;p15"/>
            <p:cNvPicPr preferRelativeResize="0"/>
            <p:nvPr/>
          </p:nvPicPr>
          <p:blipFill>
            <a:blip r:embed="rId5">
              <a:alphaModFix/>
            </a:blip>
            <a:stretch>
              <a:fillRect/>
            </a:stretch>
          </p:blipFill>
          <p:spPr>
            <a:xfrm>
              <a:off x="695425" y="4886925"/>
              <a:ext cx="2143125" cy="653425"/>
            </a:xfrm>
            <a:prstGeom prst="rect">
              <a:avLst/>
            </a:prstGeom>
            <a:noFill/>
            <a:ln>
              <a:noFill/>
            </a:ln>
          </p:spPr>
        </p:pic>
        <p:sp>
          <p:nvSpPr>
            <p:cNvPr id="22" name="Google Shape;102;p15"/>
            <p:cNvSpPr txBox="1"/>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dirty="0">
                  <a:solidFill>
                    <a:schemeClr val="dk1"/>
                  </a:solidFill>
                </a:rPr>
                <a:t>Our Ideas &amp; Thoughts </a:t>
              </a:r>
              <a:endParaRPr sz="1500" b="1" dirty="0"/>
            </a:p>
          </p:txBody>
        </p:sp>
      </p:grpSp>
      <p:sp>
        <p:nvSpPr>
          <p:cNvPr id="224" name="Google Shape;224;p21"/>
          <p:cNvSpPr txBox="1"/>
          <p:nvPr/>
        </p:nvSpPr>
        <p:spPr>
          <a:xfrm>
            <a:off x="1116000" y="1445838"/>
            <a:ext cx="5025900" cy="414699"/>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Do you have an environmental section in your school library?</a:t>
            </a:r>
            <a:endParaRPr sz="1300" dirty="0">
              <a:solidFill>
                <a:schemeClr val="dk1"/>
              </a:solidFill>
            </a:endParaRPr>
          </a:p>
        </p:txBody>
      </p:sp>
      <p:pic>
        <p:nvPicPr>
          <p:cNvPr id="225" name="Google Shape;225;p21"/>
          <p:cNvPicPr preferRelativeResize="0"/>
          <p:nvPr/>
        </p:nvPicPr>
        <p:blipFill>
          <a:blip r:embed="rId6">
            <a:alphaModFix/>
          </a:blip>
          <a:stretch>
            <a:fillRect/>
          </a:stretch>
        </p:blipFill>
        <p:spPr>
          <a:xfrm>
            <a:off x="561600" y="1439603"/>
            <a:ext cx="422519" cy="427169"/>
          </a:xfrm>
          <a:prstGeom prst="rect">
            <a:avLst/>
          </a:prstGeom>
          <a:noFill/>
          <a:ln>
            <a:noFill/>
          </a:ln>
        </p:spPr>
      </p:pic>
      <p:sp>
        <p:nvSpPr>
          <p:cNvPr id="23" name="TextBox 22"/>
          <p:cNvSpPr txBox="1">
            <a:spLocks/>
          </p:cNvSpPr>
          <p:nvPr/>
        </p:nvSpPr>
        <p:spPr>
          <a:xfrm>
            <a:off x="6346800" y="13608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27" name="Google Shape;227;p21"/>
          <p:cNvPicPr preferRelativeResize="0"/>
          <p:nvPr/>
        </p:nvPicPr>
        <p:blipFill>
          <a:blip r:embed="rId7">
            <a:alphaModFix/>
          </a:blip>
          <a:stretch>
            <a:fillRect/>
          </a:stretch>
        </p:blipFill>
        <p:spPr>
          <a:xfrm>
            <a:off x="561600" y="3513976"/>
            <a:ext cx="422519" cy="426649"/>
          </a:xfrm>
          <a:prstGeom prst="rect">
            <a:avLst/>
          </a:prstGeom>
          <a:noFill/>
          <a:ln>
            <a:noFill/>
          </a:ln>
        </p:spPr>
      </p:pic>
      <p:sp>
        <p:nvSpPr>
          <p:cNvPr id="24" name="TextBox 23"/>
          <p:cNvSpPr txBox="1">
            <a:spLocks/>
          </p:cNvSpPr>
          <p:nvPr/>
        </p:nvSpPr>
        <p:spPr>
          <a:xfrm>
            <a:off x="6346800" y="3434913"/>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sp>
        <p:nvSpPr>
          <p:cNvPr id="26" name="Google Shape;224;p21"/>
          <p:cNvSpPr txBox="1"/>
          <p:nvPr/>
        </p:nvSpPr>
        <p:spPr>
          <a:xfrm>
            <a:off x="1116000" y="3404919"/>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Has your school’s environmental work featured in local press in the past year?</a:t>
            </a:r>
            <a:endParaRPr sz="1300" dirty="0">
              <a:solidFill>
                <a:schemeClr val="dk1"/>
              </a:solidFill>
            </a:endParaRPr>
          </a:p>
        </p:txBody>
      </p:sp>
      <p:pic>
        <p:nvPicPr>
          <p:cNvPr id="226" name="Google Shape;226;p21"/>
          <p:cNvPicPr preferRelativeResize="0"/>
          <p:nvPr/>
        </p:nvPicPr>
        <p:blipFill>
          <a:blip r:embed="rId8">
            <a:alphaModFix/>
          </a:blip>
          <a:stretch>
            <a:fillRect/>
          </a:stretch>
        </p:blipFill>
        <p:spPr>
          <a:xfrm>
            <a:off x="561600" y="2398144"/>
            <a:ext cx="422519" cy="426649"/>
          </a:xfrm>
          <a:prstGeom prst="rect">
            <a:avLst/>
          </a:prstGeom>
          <a:noFill/>
          <a:ln>
            <a:noFill/>
          </a:ln>
        </p:spPr>
      </p:pic>
      <p:sp>
        <p:nvSpPr>
          <p:cNvPr id="25" name="TextBox 24"/>
          <p:cNvSpPr txBox="1">
            <a:spLocks/>
          </p:cNvSpPr>
          <p:nvPr/>
        </p:nvSpPr>
        <p:spPr>
          <a:xfrm>
            <a:off x="6346800" y="2319081"/>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27" name="Google Shape;224;p21"/>
          <p:cNvSpPr txBox="1"/>
          <p:nvPr/>
        </p:nvSpPr>
        <p:spPr>
          <a:xfrm>
            <a:off x="1116000" y="2289087"/>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Has your school worked with a local community group on an environmental product in the last twelve months?</a:t>
            </a:r>
            <a:endParaRPr sz="1300" dirty="0">
              <a:solidFill>
                <a:schemeClr val="dk1"/>
              </a:solidFill>
            </a:endParaRPr>
          </a:p>
        </p:txBody>
      </p:sp>
      <p:sp>
        <p:nvSpPr>
          <p:cNvPr id="31" name="TextBox 30"/>
          <p:cNvSpPr txBox="1">
            <a:spLocks/>
          </p:cNvSpPr>
          <p:nvPr/>
        </p:nvSpPr>
        <p:spPr>
          <a:xfrm>
            <a:off x="6346800" y="4312800"/>
            <a:ext cx="576000" cy="584775"/>
          </a:xfrm>
          <a:prstGeom prst="rect">
            <a:avLst/>
          </a:prstGeom>
          <a:noFill/>
          <a:ln w="38100">
            <a:solidFill>
              <a:srgbClr val="F39200"/>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4024469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09"/>
        <p:cNvGrpSpPr/>
        <p:nvPr/>
      </p:nvGrpSpPr>
      <p:grpSpPr>
        <a:xfrm>
          <a:off x="0" y="0"/>
          <a:ext cx="0" cy="0"/>
          <a:chOff x="0" y="0"/>
          <a:chExt cx="0" cy="0"/>
        </a:xfrm>
      </p:grpSpPr>
      <p:sp>
        <p:nvSpPr>
          <p:cNvPr id="510" name="Google Shape;510;p34"/>
          <p:cNvSpPr txBox="1"/>
          <p:nvPr/>
        </p:nvSpPr>
        <p:spPr>
          <a:xfrm>
            <a:off x="513075" y="445575"/>
            <a:ext cx="3468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600"/>
              <a:t>Our </a:t>
            </a:r>
            <a:r>
              <a:rPr lang="en-GB" sz="3600" b="1"/>
              <a:t>RESULTS</a:t>
            </a:r>
            <a:endParaRPr sz="3600" b="1"/>
          </a:p>
        </p:txBody>
      </p:sp>
      <p:cxnSp>
        <p:nvCxnSpPr>
          <p:cNvPr id="511" name="Google Shape;511;p34"/>
          <p:cNvCxnSpPr/>
          <p:nvPr/>
        </p:nvCxnSpPr>
        <p:spPr>
          <a:xfrm rot="10800000">
            <a:off x="3780000" y="815025"/>
            <a:ext cx="3240000" cy="0"/>
          </a:xfrm>
          <a:prstGeom prst="straightConnector1">
            <a:avLst/>
          </a:prstGeom>
          <a:noFill/>
          <a:ln w="19050" cap="flat" cmpd="sng">
            <a:solidFill>
              <a:srgbClr val="EA5A12"/>
            </a:solidFill>
            <a:prstDash val="solid"/>
            <a:round/>
            <a:headEnd type="none" w="med" len="med"/>
            <a:tailEnd type="none" w="med" len="med"/>
          </a:ln>
        </p:spPr>
      </p:cxnSp>
      <p:sp>
        <p:nvSpPr>
          <p:cNvPr id="512" name="Google Shape;512;p34"/>
          <p:cNvSpPr txBox="1"/>
          <p:nvPr/>
        </p:nvSpPr>
        <p:spPr>
          <a:xfrm>
            <a:off x="589275" y="1870875"/>
            <a:ext cx="6458400" cy="2339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GB" b="1">
                <a:solidFill>
                  <a:srgbClr val="EFEFEF"/>
                </a:solidFill>
              </a:rPr>
              <a:t>  </a:t>
            </a:r>
            <a:r>
              <a:rPr lang="en-GB" b="1">
                <a:solidFill>
                  <a:srgbClr val="D9D9D9"/>
                </a:solidFill>
              </a:rPr>
              <a:t>  </a:t>
            </a:r>
            <a:endParaRPr b="1">
              <a:solidFill>
                <a:srgbClr val="D9D9D9"/>
              </a:solidFill>
            </a:endParaRPr>
          </a:p>
          <a:p>
            <a:pPr marL="0" lvl="0" indent="0" algn="l" rtl="0">
              <a:spcBef>
                <a:spcPts val="0"/>
              </a:spcBef>
              <a:spcAft>
                <a:spcPts val="0"/>
              </a:spcAft>
              <a:buNone/>
            </a:pPr>
            <a:endParaRPr b="1">
              <a:solidFill>
                <a:srgbClr val="D9D9D9"/>
              </a:solidFill>
            </a:endParaRPr>
          </a:p>
          <a:p>
            <a:pPr marL="0" lvl="0" indent="0" algn="l" rtl="0">
              <a:spcBef>
                <a:spcPts val="0"/>
              </a:spcBef>
              <a:spcAft>
                <a:spcPts val="0"/>
              </a:spcAft>
              <a:buNone/>
            </a:pPr>
            <a:endParaRPr b="1">
              <a:solidFill>
                <a:srgbClr val="D9D9D9"/>
              </a:solidFill>
            </a:endParaRPr>
          </a:p>
          <a:p>
            <a:pPr marL="0" lvl="0" indent="0" algn="l" rtl="0">
              <a:spcBef>
                <a:spcPts val="0"/>
              </a:spcBef>
              <a:spcAft>
                <a:spcPts val="0"/>
              </a:spcAft>
              <a:buNone/>
            </a:pPr>
            <a:r>
              <a:rPr lang="en-GB" b="1">
                <a:solidFill>
                  <a:srgbClr val="D9D9D9"/>
                </a:solidFill>
              </a:rPr>
              <a:t>   </a:t>
            </a:r>
            <a:endParaRPr b="1">
              <a:solidFill>
                <a:srgbClr val="D9D9D9"/>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16" name="Google Shape;516;p34"/>
          <p:cNvSpPr txBox="1"/>
          <p:nvPr/>
        </p:nvSpPr>
        <p:spPr>
          <a:xfrm>
            <a:off x="589275" y="4563180"/>
            <a:ext cx="6458400" cy="2339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GB" b="1">
                <a:solidFill>
                  <a:srgbClr val="EFEFEF"/>
                </a:solidFill>
              </a:rPr>
              <a:t>  </a:t>
            </a:r>
            <a:r>
              <a:rPr lang="en-GB" b="1">
                <a:solidFill>
                  <a:srgbClr val="D9D9D9"/>
                </a:solidFill>
              </a:rPr>
              <a:t>  </a:t>
            </a:r>
            <a:endParaRPr b="1">
              <a:solidFill>
                <a:srgbClr val="D9D9D9"/>
              </a:solidFill>
            </a:endParaRPr>
          </a:p>
          <a:p>
            <a:pPr marL="0" lvl="0" indent="0" algn="l" rtl="0">
              <a:spcBef>
                <a:spcPts val="0"/>
              </a:spcBef>
              <a:spcAft>
                <a:spcPts val="0"/>
              </a:spcAft>
              <a:buNone/>
            </a:pPr>
            <a:endParaRPr b="1">
              <a:solidFill>
                <a:srgbClr val="D9D9D9"/>
              </a:solidFill>
            </a:endParaRPr>
          </a:p>
          <a:p>
            <a:pPr marL="0" lvl="0" indent="0" algn="l" rtl="0">
              <a:spcBef>
                <a:spcPts val="0"/>
              </a:spcBef>
              <a:spcAft>
                <a:spcPts val="0"/>
              </a:spcAft>
              <a:buNone/>
            </a:pPr>
            <a:endParaRPr b="1">
              <a:solidFill>
                <a:srgbClr val="D9D9D9"/>
              </a:solidFill>
            </a:endParaRPr>
          </a:p>
          <a:p>
            <a:pPr marL="0" lvl="0" indent="0" algn="l" rtl="0">
              <a:spcBef>
                <a:spcPts val="0"/>
              </a:spcBef>
              <a:spcAft>
                <a:spcPts val="0"/>
              </a:spcAft>
              <a:buNone/>
            </a:pPr>
            <a:r>
              <a:rPr lang="en-GB" b="1">
                <a:solidFill>
                  <a:srgbClr val="D9D9D9"/>
                </a:solidFill>
              </a:rPr>
              <a:t>   </a:t>
            </a:r>
            <a:endParaRPr b="1">
              <a:solidFill>
                <a:srgbClr val="D9D9D9"/>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20" name="Google Shape;520;p34"/>
          <p:cNvSpPr txBox="1"/>
          <p:nvPr/>
        </p:nvSpPr>
        <p:spPr>
          <a:xfrm>
            <a:off x="589275" y="7256299"/>
            <a:ext cx="6458400" cy="2339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GB" b="1">
                <a:solidFill>
                  <a:srgbClr val="EFEFEF"/>
                </a:solidFill>
              </a:rPr>
              <a:t>  </a:t>
            </a:r>
            <a:r>
              <a:rPr lang="en-GB" b="1">
                <a:solidFill>
                  <a:srgbClr val="D9D9D9"/>
                </a:solidFill>
              </a:rPr>
              <a:t>  </a:t>
            </a:r>
            <a:endParaRPr b="1">
              <a:solidFill>
                <a:srgbClr val="D9D9D9"/>
              </a:solidFill>
            </a:endParaRPr>
          </a:p>
          <a:p>
            <a:pPr marL="0" lvl="0" indent="0" algn="l" rtl="0">
              <a:spcBef>
                <a:spcPts val="0"/>
              </a:spcBef>
              <a:spcAft>
                <a:spcPts val="0"/>
              </a:spcAft>
              <a:buNone/>
            </a:pPr>
            <a:endParaRPr b="1">
              <a:solidFill>
                <a:srgbClr val="D9D9D9"/>
              </a:solidFill>
            </a:endParaRPr>
          </a:p>
          <a:p>
            <a:pPr marL="0" lvl="0" indent="0" algn="l" rtl="0">
              <a:spcBef>
                <a:spcPts val="0"/>
              </a:spcBef>
              <a:spcAft>
                <a:spcPts val="0"/>
              </a:spcAft>
              <a:buNone/>
            </a:pPr>
            <a:endParaRPr b="1">
              <a:solidFill>
                <a:srgbClr val="D9D9D9"/>
              </a:solidFill>
            </a:endParaRPr>
          </a:p>
          <a:p>
            <a:pPr marL="0" lvl="0" indent="0" algn="l" rtl="0">
              <a:spcBef>
                <a:spcPts val="0"/>
              </a:spcBef>
              <a:spcAft>
                <a:spcPts val="0"/>
              </a:spcAft>
              <a:buNone/>
            </a:pPr>
            <a:r>
              <a:rPr lang="en-GB" b="1">
                <a:solidFill>
                  <a:srgbClr val="D9D9D9"/>
                </a:solidFill>
              </a:rPr>
              <a:t>   </a:t>
            </a:r>
            <a:endParaRPr b="1">
              <a:solidFill>
                <a:srgbClr val="D9D9D9"/>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25" name="Google Shape;525;p34"/>
          <p:cNvSpPr txBox="1"/>
          <p:nvPr/>
        </p:nvSpPr>
        <p:spPr>
          <a:xfrm>
            <a:off x="4776716" y="1144858"/>
            <a:ext cx="1570084"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dirty="0">
                <a:solidFill>
                  <a:schemeClr val="dk1"/>
                </a:solidFill>
              </a:rPr>
              <a:t>TOTAL SCORE</a:t>
            </a:r>
            <a:endParaRPr sz="700" dirty="0">
              <a:solidFill>
                <a:schemeClr val="dk1"/>
              </a:solidFill>
            </a:endParaRPr>
          </a:p>
        </p:txBody>
      </p:sp>
      <p:sp>
        <p:nvSpPr>
          <p:cNvPr id="18" name="TextBox 17"/>
          <p:cNvSpPr txBox="1">
            <a:spLocks/>
          </p:cNvSpPr>
          <p:nvPr/>
        </p:nvSpPr>
        <p:spPr>
          <a:xfrm>
            <a:off x="6346800" y="1052510"/>
            <a:ext cx="576000" cy="584775"/>
          </a:xfrm>
          <a:prstGeom prst="rect">
            <a:avLst/>
          </a:prstGeom>
          <a:noFill/>
          <a:ln w="38100">
            <a:solidFill>
              <a:srgbClr val="F39200"/>
            </a:solidFill>
          </a:ln>
        </p:spPr>
        <p:txBody>
          <a:bodyPr wrap="square" rtlCol="0" anchor="ctr" anchorCtr="0">
            <a:noAutofit/>
          </a:bodyPr>
          <a:lstStyle/>
          <a:p>
            <a:pPr algn="ctr"/>
            <a:endParaRPr lang="en-GB" b="1" dirty="0">
              <a:latin typeface="Arial" panose="020B0604020202020204" pitchFamily="34" charset="0"/>
              <a:cs typeface="Arial" panose="020B0604020202020204" pitchFamily="34" charset="0"/>
            </a:endParaRPr>
          </a:p>
        </p:txBody>
      </p:sp>
      <p:grpSp>
        <p:nvGrpSpPr>
          <p:cNvPr id="2" name="Group 1"/>
          <p:cNvGrpSpPr/>
          <p:nvPr/>
        </p:nvGrpSpPr>
        <p:grpSpPr>
          <a:xfrm>
            <a:off x="810000" y="1509637"/>
            <a:ext cx="2226900" cy="722475"/>
            <a:chOff x="868090" y="1509637"/>
            <a:chExt cx="2226900" cy="722475"/>
          </a:xfrm>
        </p:grpSpPr>
        <p:pic>
          <p:nvPicPr>
            <p:cNvPr id="21" name="Google Shape;101;p15"/>
            <p:cNvPicPr preferRelativeResize="0"/>
            <p:nvPr/>
          </p:nvPicPr>
          <p:blipFill>
            <a:blip r:embed="rId4">
              <a:alphaModFix/>
            </a:blip>
            <a:stretch>
              <a:fillRect/>
            </a:stretch>
          </p:blipFill>
          <p:spPr>
            <a:xfrm>
              <a:off x="909978" y="1546023"/>
              <a:ext cx="2143125" cy="653425"/>
            </a:xfrm>
            <a:prstGeom prst="rect">
              <a:avLst/>
            </a:prstGeom>
            <a:noFill/>
            <a:ln>
              <a:noFill/>
            </a:ln>
          </p:spPr>
        </p:pic>
        <p:sp>
          <p:nvSpPr>
            <p:cNvPr id="22" name="Google Shape;102;p15"/>
            <p:cNvSpPr txBox="1"/>
            <p:nvPr/>
          </p:nvSpPr>
          <p:spPr>
            <a:xfrm>
              <a:off x="868090" y="1509637"/>
              <a:ext cx="2226900" cy="722475"/>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n-GB" sz="1300" b="1" dirty="0">
                  <a:solidFill>
                    <a:schemeClr val="dk1"/>
                  </a:solidFill>
                </a:rPr>
                <a:t>Positives</a:t>
              </a:r>
              <a:endParaRPr sz="1500" b="1" dirty="0"/>
            </a:p>
          </p:txBody>
        </p:sp>
      </p:grpSp>
      <p:grpSp>
        <p:nvGrpSpPr>
          <p:cNvPr id="24" name="Group 23"/>
          <p:cNvGrpSpPr/>
          <p:nvPr/>
        </p:nvGrpSpPr>
        <p:grpSpPr>
          <a:xfrm>
            <a:off x="810000" y="4210575"/>
            <a:ext cx="2226900" cy="722475"/>
            <a:chOff x="868090" y="1509637"/>
            <a:chExt cx="2226900" cy="722475"/>
          </a:xfrm>
        </p:grpSpPr>
        <p:pic>
          <p:nvPicPr>
            <p:cNvPr id="25" name="Google Shape;101;p15"/>
            <p:cNvPicPr preferRelativeResize="0"/>
            <p:nvPr/>
          </p:nvPicPr>
          <p:blipFill>
            <a:blip r:embed="rId4">
              <a:alphaModFix/>
            </a:blip>
            <a:stretch>
              <a:fillRect/>
            </a:stretch>
          </p:blipFill>
          <p:spPr>
            <a:xfrm>
              <a:off x="909978" y="1546023"/>
              <a:ext cx="2143125" cy="653425"/>
            </a:xfrm>
            <a:prstGeom prst="rect">
              <a:avLst/>
            </a:prstGeom>
            <a:noFill/>
            <a:ln>
              <a:noFill/>
            </a:ln>
          </p:spPr>
        </p:pic>
        <p:sp>
          <p:nvSpPr>
            <p:cNvPr id="26" name="Google Shape;102;p15"/>
            <p:cNvSpPr txBox="1"/>
            <p:nvPr/>
          </p:nvSpPr>
          <p:spPr>
            <a:xfrm>
              <a:off x="868090" y="1509637"/>
              <a:ext cx="2226900" cy="722475"/>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n-GB" sz="1300" b="1" dirty="0">
                  <a:solidFill>
                    <a:schemeClr val="dk1"/>
                  </a:solidFill>
                </a:rPr>
                <a:t>Negatives</a:t>
              </a:r>
              <a:endParaRPr sz="1500" b="1" dirty="0"/>
            </a:p>
          </p:txBody>
        </p:sp>
      </p:grpSp>
      <p:grpSp>
        <p:nvGrpSpPr>
          <p:cNvPr id="27" name="Group 26"/>
          <p:cNvGrpSpPr/>
          <p:nvPr/>
        </p:nvGrpSpPr>
        <p:grpSpPr>
          <a:xfrm>
            <a:off x="810000" y="6930469"/>
            <a:ext cx="2226900" cy="722475"/>
            <a:chOff x="871380" y="1509637"/>
            <a:chExt cx="2226900" cy="722475"/>
          </a:xfrm>
        </p:grpSpPr>
        <p:pic>
          <p:nvPicPr>
            <p:cNvPr id="28" name="Google Shape;101;p15"/>
            <p:cNvPicPr preferRelativeResize="0"/>
            <p:nvPr/>
          </p:nvPicPr>
          <p:blipFill>
            <a:blip r:embed="rId4">
              <a:alphaModFix/>
            </a:blip>
            <a:stretch>
              <a:fillRect/>
            </a:stretch>
          </p:blipFill>
          <p:spPr>
            <a:xfrm>
              <a:off x="909978" y="1546023"/>
              <a:ext cx="2143125" cy="653425"/>
            </a:xfrm>
            <a:prstGeom prst="rect">
              <a:avLst/>
            </a:prstGeom>
            <a:noFill/>
            <a:ln>
              <a:noFill/>
            </a:ln>
          </p:spPr>
        </p:pic>
        <p:sp>
          <p:nvSpPr>
            <p:cNvPr id="29" name="Google Shape;102;p15"/>
            <p:cNvSpPr txBox="1"/>
            <p:nvPr/>
          </p:nvSpPr>
          <p:spPr>
            <a:xfrm>
              <a:off x="871380" y="1509637"/>
              <a:ext cx="2226900" cy="722475"/>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n-GB" sz="1300" b="1" dirty="0">
                  <a:solidFill>
                    <a:schemeClr val="dk1"/>
                  </a:solidFill>
                </a:rPr>
                <a:t>More Thoughts</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1"/>
        <p:cNvGrpSpPr/>
        <p:nvPr/>
      </p:nvGrpSpPr>
      <p:grpSpPr>
        <a:xfrm>
          <a:off x="0" y="0"/>
          <a:ext cx="0" cy="0"/>
          <a:chOff x="0" y="0"/>
          <a:chExt cx="0" cy="0"/>
        </a:xfrm>
      </p:grpSpPr>
      <p:sp>
        <p:nvSpPr>
          <p:cNvPr id="99" name="Google Shape;99;p15"/>
          <p:cNvSpPr txBox="1"/>
          <p:nvPr/>
        </p:nvSpPr>
        <p:spPr>
          <a:xfrm>
            <a:off x="550800" y="4974405"/>
            <a:ext cx="6458400" cy="2646644"/>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dirty="0">
                <a:highlight>
                  <a:srgbClr val="00FF00"/>
                </a:highlight>
              </a:rPr>
              <a:t>We have leaf piles in the Wildlife Garden.  We have swift boxes in the front playground.  We have a bug hotel and wormery in the KS1 playground.  We took part in the RSPB’s Big Schools’ Birdwatch last year.  Year 2 visit Chiswick Eyot and go on a bird hunt there.  Year 6 residential is on a working farm (Home Farm in Beaulieu).  Reception and Year 1 had a visit from a reptile and bird specialist.</a:t>
            </a:r>
          </a:p>
          <a:p>
            <a:pPr marL="0" lvl="0" indent="0" algn="l" rtl="0">
              <a:spcBef>
                <a:spcPts val="0"/>
              </a:spcBef>
              <a:spcAft>
                <a:spcPts val="0"/>
              </a:spcAft>
              <a:buNone/>
            </a:pPr>
            <a:r>
              <a:rPr lang="en-GB" dirty="0">
                <a:highlight>
                  <a:srgbClr val="FFFF00"/>
                </a:highlight>
              </a:rPr>
              <a:t>We are going to identify some people to top up the bird feeders.  We are going to look at the science and humanities topics that each year group study to see if they would be good for trips and visits.  As an Eco Committee we are going to investigate charities that support endangered animals and conservation that we can fund-raise for as a school.  We are going to ask teachers to include a project on building a bug hotel as part of their termly family learning projects.</a:t>
            </a:r>
          </a:p>
        </p:txBody>
      </p:sp>
      <p:grpSp>
        <p:nvGrpSpPr>
          <p:cNvPr id="2" name="Group 1"/>
          <p:cNvGrpSpPr/>
          <p:nvPr/>
        </p:nvGrpSpPr>
        <p:grpSpPr>
          <a:xfrm>
            <a:off x="771431" y="4397659"/>
            <a:ext cx="2354694" cy="722475"/>
            <a:chOff x="771431" y="4623431"/>
            <a:chExt cx="2354694" cy="722475"/>
          </a:xfrm>
        </p:grpSpPr>
        <p:pic>
          <p:nvPicPr>
            <p:cNvPr id="101" name="Google Shape;101;p15"/>
            <p:cNvPicPr preferRelativeResize="0"/>
            <p:nvPr/>
          </p:nvPicPr>
          <p:blipFill>
            <a:blip r:embed="rId4">
              <a:alphaModFix/>
            </a:blip>
            <a:stretch>
              <a:fillRect/>
            </a:stretch>
          </p:blipFill>
          <p:spPr>
            <a:xfrm>
              <a:off x="771431" y="4630904"/>
              <a:ext cx="2143125" cy="653425"/>
            </a:xfrm>
            <a:prstGeom prst="rect">
              <a:avLst/>
            </a:prstGeom>
            <a:noFill/>
            <a:ln>
              <a:noFill/>
            </a:ln>
          </p:spPr>
        </p:pic>
        <p:sp>
          <p:nvSpPr>
            <p:cNvPr id="102" name="Google Shape;102;p15"/>
            <p:cNvSpPr txBox="1"/>
            <p:nvPr/>
          </p:nvSpPr>
          <p:spPr>
            <a:xfrm>
              <a:off x="899225" y="4623431"/>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dirty="0">
                  <a:solidFill>
                    <a:schemeClr val="dk1"/>
                  </a:solidFill>
                </a:rPr>
                <a:t>Our Ideas &amp; Thoughts </a:t>
              </a:r>
              <a:endParaRPr sz="1500" b="1" dirty="0"/>
            </a:p>
          </p:txBody>
        </p:sp>
      </p:grpSp>
      <p:sp>
        <p:nvSpPr>
          <p:cNvPr id="103" name="Google Shape;103;p15"/>
          <p:cNvSpPr txBox="1"/>
          <p:nvPr/>
        </p:nvSpPr>
        <p:spPr>
          <a:xfrm>
            <a:off x="550800" y="796455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104" name="Google Shape;104;p15"/>
          <p:cNvGrpSpPr/>
          <p:nvPr/>
        </p:nvGrpSpPr>
        <p:grpSpPr>
          <a:xfrm>
            <a:off x="208325" y="8250150"/>
            <a:ext cx="690900" cy="690900"/>
            <a:chOff x="208325" y="8250150"/>
            <a:chExt cx="690900" cy="690900"/>
          </a:xfrm>
        </p:grpSpPr>
        <p:sp>
          <p:nvSpPr>
            <p:cNvPr id="105" name="Google Shape;105;p15"/>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6" name="Google Shape;106;p15"/>
            <p:cNvPicPr preferRelativeResize="0"/>
            <p:nvPr/>
          </p:nvPicPr>
          <p:blipFill>
            <a:blip r:embed="rId5">
              <a:alphaModFix/>
            </a:blip>
            <a:stretch>
              <a:fillRect/>
            </a:stretch>
          </p:blipFill>
          <p:spPr>
            <a:xfrm>
              <a:off x="335985" y="8324345"/>
              <a:ext cx="435446" cy="542371"/>
            </a:xfrm>
            <a:prstGeom prst="rect">
              <a:avLst/>
            </a:prstGeom>
            <a:noFill/>
            <a:ln>
              <a:noFill/>
            </a:ln>
          </p:spPr>
        </p:pic>
      </p:grpSp>
      <p:sp>
        <p:nvSpPr>
          <p:cNvPr id="107" name="Google Shape;107;p15"/>
          <p:cNvSpPr txBox="1"/>
          <p:nvPr/>
        </p:nvSpPr>
        <p:spPr>
          <a:xfrm>
            <a:off x="1022400" y="8133880"/>
            <a:ext cx="5635200" cy="923299"/>
          </a:xfrm>
          <a:prstGeom prst="rect">
            <a:avLst/>
          </a:prstGeom>
          <a:noFill/>
          <a:ln>
            <a:noFill/>
          </a:ln>
        </p:spPr>
        <p:txBody>
          <a:bodyPr spcFirstLastPara="1" wrap="square" lIns="91425" tIns="91425" rIns="91425" bIns="91425" anchor="t" anchorCtr="0">
            <a:spAutoFit/>
          </a:bodyPr>
          <a:lstStyle/>
          <a:p>
            <a:pPr lvl="0"/>
            <a:r>
              <a:rPr lang="en-GB" sz="1600" dirty="0">
                <a:solidFill>
                  <a:schemeClr val="dk1"/>
                </a:solidFill>
              </a:rPr>
              <a:t>WWF’s 2020 Living Planet Report found that global wildlife populations have declined by an alarming </a:t>
            </a:r>
            <a:r>
              <a:rPr lang="en-GB" sz="1600" b="1" dirty="0">
                <a:solidFill>
                  <a:schemeClr val="dk1"/>
                </a:solidFill>
              </a:rPr>
              <a:t>68% </a:t>
            </a:r>
            <a:r>
              <a:rPr lang="en-GB" sz="1600" dirty="0">
                <a:solidFill>
                  <a:schemeClr val="dk1"/>
                </a:solidFill>
              </a:rPr>
              <a:t>since 1970, WWF’s next Living Planet report is due in </a:t>
            </a:r>
            <a:r>
              <a:rPr lang="en-GB" sz="1600" b="1" dirty="0">
                <a:solidFill>
                  <a:schemeClr val="dk1"/>
                </a:solidFill>
              </a:rPr>
              <a:t>2022</a:t>
            </a:r>
            <a:r>
              <a:rPr lang="en-GB" sz="1600" dirty="0">
                <a:solidFill>
                  <a:schemeClr val="dk1"/>
                </a:solidFill>
              </a:rPr>
              <a:t>.</a:t>
            </a:r>
            <a:endParaRPr sz="1600" dirty="0">
              <a:solidFill>
                <a:schemeClr val="dk1"/>
              </a:solidFill>
            </a:endParaRPr>
          </a:p>
        </p:txBody>
      </p:sp>
      <p:sp>
        <p:nvSpPr>
          <p:cNvPr id="109" name="Google Shape;109;p15"/>
          <p:cNvSpPr txBox="1"/>
          <p:nvPr/>
        </p:nvSpPr>
        <p:spPr>
          <a:xfrm>
            <a:off x="5194351" y="4404875"/>
            <a:ext cx="115245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solidFill>
                  <a:schemeClr val="dk1"/>
                </a:solidFill>
              </a:rPr>
              <a:t>Total Score</a:t>
            </a:r>
            <a:endParaRPr sz="700" dirty="0">
              <a:solidFill>
                <a:schemeClr val="dk1"/>
              </a:solidFill>
            </a:endParaRPr>
          </a:p>
        </p:txBody>
      </p:sp>
      <p:sp>
        <p:nvSpPr>
          <p:cNvPr id="92" name="Google Shape;92;p15"/>
          <p:cNvSpPr txBox="1"/>
          <p:nvPr/>
        </p:nvSpPr>
        <p:spPr>
          <a:xfrm>
            <a:off x="1116000" y="1362075"/>
            <a:ext cx="5025900" cy="784800"/>
          </a:xfrm>
          <a:prstGeom prst="rect">
            <a:avLst/>
          </a:prstGeom>
          <a:noFill/>
          <a:ln>
            <a:noFill/>
          </a:ln>
        </p:spPr>
        <p:txBody>
          <a:bodyPr spcFirstLastPara="1" wrap="square" lIns="91425" tIns="91425" rIns="91425" bIns="91425" anchor="t" anchorCtr="0">
            <a:spAutoFit/>
          </a:bodyPr>
          <a:lstStyle/>
          <a:p>
            <a:r>
              <a:rPr lang="en-GB" sz="1300" dirty="0"/>
              <a:t>Did any young people in your school observe and record nature in your school grounds during the last year (this might as part of a scheme like RSPB’s Big Schools’ Birdwatch)?</a:t>
            </a:r>
          </a:p>
        </p:txBody>
      </p:sp>
      <p:pic>
        <p:nvPicPr>
          <p:cNvPr id="93" name="Google Shape;93;p15"/>
          <p:cNvPicPr preferRelativeResize="0"/>
          <p:nvPr/>
        </p:nvPicPr>
        <p:blipFill>
          <a:blip r:embed="rId6">
            <a:alphaModFix/>
          </a:blip>
          <a:stretch>
            <a:fillRect/>
          </a:stretch>
        </p:blipFill>
        <p:spPr>
          <a:xfrm>
            <a:off x="561600" y="1540891"/>
            <a:ext cx="422519" cy="427169"/>
          </a:xfrm>
          <a:prstGeom prst="rect">
            <a:avLst/>
          </a:prstGeom>
          <a:noFill/>
          <a:ln>
            <a:noFill/>
          </a:ln>
        </p:spPr>
      </p:pic>
      <p:sp>
        <p:nvSpPr>
          <p:cNvPr id="20" name="TextBox 19"/>
          <p:cNvSpPr txBox="1">
            <a:spLocks/>
          </p:cNvSpPr>
          <p:nvPr/>
        </p:nvSpPr>
        <p:spPr>
          <a:xfrm>
            <a:off x="6346800" y="1462088"/>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94" name="Google Shape;94;p15"/>
          <p:cNvPicPr preferRelativeResize="0"/>
          <p:nvPr/>
        </p:nvPicPr>
        <p:blipFill>
          <a:blip r:embed="rId7">
            <a:alphaModFix/>
          </a:blip>
          <a:stretch>
            <a:fillRect/>
          </a:stretch>
        </p:blipFill>
        <p:spPr>
          <a:xfrm>
            <a:off x="561600" y="2540979"/>
            <a:ext cx="422519" cy="426649"/>
          </a:xfrm>
          <a:prstGeom prst="rect">
            <a:avLst/>
          </a:prstGeom>
          <a:noFill/>
          <a:ln>
            <a:noFill/>
          </a:ln>
        </p:spPr>
      </p:pic>
      <p:sp>
        <p:nvSpPr>
          <p:cNvPr id="21" name="Google Shape;92;p15"/>
          <p:cNvSpPr txBox="1"/>
          <p:nvPr/>
        </p:nvSpPr>
        <p:spPr>
          <a:xfrm>
            <a:off x="1116000" y="2461931"/>
            <a:ext cx="5025900" cy="584745"/>
          </a:xfrm>
          <a:prstGeom prst="rect">
            <a:avLst/>
          </a:prstGeom>
          <a:noFill/>
          <a:ln>
            <a:noFill/>
          </a:ln>
        </p:spPr>
        <p:txBody>
          <a:bodyPr spcFirstLastPara="1" wrap="square" lIns="91425" tIns="91425" rIns="91425" bIns="91425" anchor="t" anchorCtr="0">
            <a:spAutoFit/>
          </a:bodyPr>
          <a:lstStyle/>
          <a:p>
            <a:r>
              <a:rPr lang="en-GB" sz="1300" dirty="0"/>
              <a:t>In the previous twelve months has your school fundraised for endangered animals or conservation projects? </a:t>
            </a:r>
          </a:p>
        </p:txBody>
      </p:sp>
      <p:sp>
        <p:nvSpPr>
          <p:cNvPr id="24" name="TextBox 23"/>
          <p:cNvSpPr txBox="1">
            <a:spLocks/>
          </p:cNvSpPr>
          <p:nvPr/>
        </p:nvSpPr>
        <p:spPr>
          <a:xfrm>
            <a:off x="6346800" y="2461916"/>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95" name="Google Shape;95;p15"/>
          <p:cNvPicPr preferRelativeResize="0"/>
          <p:nvPr/>
        </p:nvPicPr>
        <p:blipFill>
          <a:blip r:embed="rId8">
            <a:alphaModFix/>
          </a:blip>
          <a:stretch>
            <a:fillRect/>
          </a:stretch>
        </p:blipFill>
        <p:spPr>
          <a:xfrm>
            <a:off x="561600" y="3440795"/>
            <a:ext cx="422519" cy="426649"/>
          </a:xfrm>
          <a:prstGeom prst="rect">
            <a:avLst/>
          </a:prstGeom>
          <a:noFill/>
          <a:ln>
            <a:noFill/>
          </a:ln>
        </p:spPr>
      </p:pic>
      <p:sp>
        <p:nvSpPr>
          <p:cNvPr id="22" name="Google Shape;92;p15"/>
          <p:cNvSpPr txBox="1"/>
          <p:nvPr/>
        </p:nvSpPr>
        <p:spPr>
          <a:xfrm>
            <a:off x="1116000" y="3361747"/>
            <a:ext cx="5025900" cy="584745"/>
          </a:xfrm>
          <a:prstGeom prst="rect">
            <a:avLst/>
          </a:prstGeom>
          <a:noFill/>
          <a:ln>
            <a:noFill/>
          </a:ln>
        </p:spPr>
        <p:txBody>
          <a:bodyPr spcFirstLastPara="1" wrap="square" lIns="91425" tIns="91425" rIns="91425" bIns="91425" anchor="t" anchorCtr="0">
            <a:spAutoFit/>
          </a:bodyPr>
          <a:lstStyle/>
          <a:p>
            <a:r>
              <a:rPr lang="en-GB" sz="1300" dirty="0"/>
              <a:t>Did any classes in your school visit a nature reserve during the last year? </a:t>
            </a:r>
          </a:p>
        </p:txBody>
      </p:sp>
      <p:sp>
        <p:nvSpPr>
          <p:cNvPr id="25" name="TextBox 24"/>
          <p:cNvSpPr txBox="1">
            <a:spLocks/>
          </p:cNvSpPr>
          <p:nvPr/>
        </p:nvSpPr>
        <p:spPr>
          <a:xfrm>
            <a:off x="6346800" y="3361732"/>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29" name="TextBox 28"/>
          <p:cNvSpPr txBox="1">
            <a:spLocks/>
          </p:cNvSpPr>
          <p:nvPr/>
        </p:nvSpPr>
        <p:spPr>
          <a:xfrm>
            <a:off x="6346800" y="4312587"/>
            <a:ext cx="576000" cy="584775"/>
          </a:xfrm>
          <a:prstGeom prst="rect">
            <a:avLst/>
          </a:prstGeom>
          <a:noFill/>
          <a:ln w="38100">
            <a:solidFill>
              <a:srgbClr val="F39200"/>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3"/>
        <p:cNvGrpSpPr/>
        <p:nvPr/>
      </p:nvGrpSpPr>
      <p:grpSpPr>
        <a:xfrm>
          <a:off x="0" y="0"/>
          <a:ext cx="0" cy="0"/>
          <a:chOff x="0" y="0"/>
          <a:chExt cx="0" cy="0"/>
        </a:xfrm>
      </p:grpSpPr>
      <p:sp>
        <p:nvSpPr>
          <p:cNvPr id="20" name="TextBox 19"/>
          <p:cNvSpPr txBox="1"/>
          <p:nvPr/>
        </p:nvSpPr>
        <p:spPr>
          <a:xfrm>
            <a:off x="6210000" y="2208786"/>
            <a:ext cx="850113" cy="307777"/>
          </a:xfrm>
          <a:prstGeom prst="rect">
            <a:avLst/>
          </a:prstGeom>
          <a:noFill/>
        </p:spPr>
        <p:txBody>
          <a:bodyPr wrap="square" rtlCol="0">
            <a:spAutoFit/>
          </a:bodyPr>
          <a:lstStyle/>
          <a:p>
            <a:pPr algn="ctr"/>
            <a:r>
              <a:rPr lang="en-GB" dirty="0"/>
              <a:t>Y/N</a:t>
            </a:r>
          </a:p>
        </p:txBody>
      </p:sp>
      <p:sp>
        <p:nvSpPr>
          <p:cNvPr id="114" name="Google Shape;114;p16"/>
          <p:cNvSpPr txBox="1"/>
          <p:nvPr/>
        </p:nvSpPr>
        <p:spPr>
          <a:xfrm>
            <a:off x="636900" y="1217100"/>
            <a:ext cx="6286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dirty="0"/>
              <a:t>Energy</a:t>
            </a:r>
            <a:endParaRPr sz="4800" dirty="0"/>
          </a:p>
        </p:txBody>
      </p:sp>
      <p:sp>
        <p:nvSpPr>
          <p:cNvPr id="21" name="TextBox 20"/>
          <p:cNvSpPr txBox="1">
            <a:spLocks/>
          </p:cNvSpPr>
          <p:nvPr/>
        </p:nvSpPr>
        <p:spPr>
          <a:xfrm>
            <a:off x="6346800" y="2737298"/>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sp>
        <p:nvSpPr>
          <p:cNvPr id="115" name="Google Shape;115;p16"/>
          <p:cNvSpPr txBox="1"/>
          <p:nvPr/>
        </p:nvSpPr>
        <p:spPr>
          <a:xfrm>
            <a:off x="1114425" y="2737313"/>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have energy monitors, who check lights and other electronic devices are switched off when not in use?</a:t>
            </a:r>
            <a:endParaRPr sz="1300" dirty="0">
              <a:solidFill>
                <a:schemeClr val="dk1"/>
              </a:solidFill>
            </a:endParaRPr>
          </a:p>
        </p:txBody>
      </p:sp>
      <p:pic>
        <p:nvPicPr>
          <p:cNvPr id="116" name="Google Shape;116;p16"/>
          <p:cNvPicPr preferRelativeResize="0"/>
          <p:nvPr/>
        </p:nvPicPr>
        <p:blipFill>
          <a:blip r:embed="rId4">
            <a:alphaModFix/>
          </a:blip>
          <a:stretch>
            <a:fillRect/>
          </a:stretch>
        </p:blipFill>
        <p:spPr>
          <a:xfrm>
            <a:off x="561975" y="2816358"/>
            <a:ext cx="422519" cy="426654"/>
          </a:xfrm>
          <a:prstGeom prst="rect">
            <a:avLst/>
          </a:prstGeom>
          <a:noFill/>
          <a:ln>
            <a:noFill/>
          </a:ln>
        </p:spPr>
      </p:pic>
      <p:cxnSp>
        <p:nvCxnSpPr>
          <p:cNvPr id="129" name="Google Shape;129;p16"/>
          <p:cNvCxnSpPr/>
          <p:nvPr/>
        </p:nvCxnSpPr>
        <p:spPr>
          <a:xfrm rot="10800000">
            <a:off x="666850" y="2362675"/>
            <a:ext cx="5638800" cy="0"/>
          </a:xfrm>
          <a:prstGeom prst="straightConnector1">
            <a:avLst/>
          </a:prstGeom>
          <a:noFill/>
          <a:ln w="19050" cap="flat" cmpd="sng">
            <a:solidFill>
              <a:srgbClr val="EA5A12"/>
            </a:solidFill>
            <a:prstDash val="solid"/>
            <a:round/>
            <a:headEnd type="none" w="med" len="med"/>
            <a:tailEnd type="none" w="med" len="med"/>
          </a:ln>
        </p:spPr>
      </p:cxnSp>
      <p:pic>
        <p:nvPicPr>
          <p:cNvPr id="117" name="Google Shape;117;p16"/>
          <p:cNvPicPr preferRelativeResize="0"/>
          <p:nvPr/>
        </p:nvPicPr>
        <p:blipFill>
          <a:blip r:embed="rId5">
            <a:alphaModFix/>
          </a:blip>
          <a:stretch>
            <a:fillRect/>
          </a:stretch>
        </p:blipFill>
        <p:spPr>
          <a:xfrm>
            <a:off x="561975" y="3658667"/>
            <a:ext cx="422519" cy="426654"/>
          </a:xfrm>
          <a:prstGeom prst="rect">
            <a:avLst/>
          </a:prstGeom>
          <a:noFill/>
          <a:ln>
            <a:noFill/>
          </a:ln>
        </p:spPr>
      </p:pic>
      <p:sp>
        <p:nvSpPr>
          <p:cNvPr id="23" name="TextBox 22"/>
          <p:cNvSpPr txBox="1">
            <a:spLocks/>
          </p:cNvSpPr>
          <p:nvPr/>
        </p:nvSpPr>
        <p:spPr>
          <a:xfrm>
            <a:off x="6346800" y="3579607"/>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sp>
        <p:nvSpPr>
          <p:cNvPr id="28" name="Google Shape;115;p16"/>
          <p:cNvSpPr txBox="1"/>
          <p:nvPr/>
        </p:nvSpPr>
        <p:spPr>
          <a:xfrm>
            <a:off x="1114425" y="3579622"/>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 classrooms in your school have posters and signs reminding pupils and staff to turn off electrical devices when not in use?</a:t>
            </a:r>
            <a:endParaRPr sz="1300" dirty="0">
              <a:solidFill>
                <a:schemeClr val="dk1"/>
              </a:solidFill>
            </a:endParaRPr>
          </a:p>
        </p:txBody>
      </p:sp>
      <p:pic>
        <p:nvPicPr>
          <p:cNvPr id="118" name="Google Shape;118;p16"/>
          <p:cNvPicPr preferRelativeResize="0"/>
          <p:nvPr/>
        </p:nvPicPr>
        <p:blipFill>
          <a:blip r:embed="rId6">
            <a:alphaModFix/>
          </a:blip>
          <a:stretch>
            <a:fillRect/>
          </a:stretch>
        </p:blipFill>
        <p:spPr>
          <a:xfrm>
            <a:off x="561975" y="4701016"/>
            <a:ext cx="422519" cy="426654"/>
          </a:xfrm>
          <a:prstGeom prst="rect">
            <a:avLst/>
          </a:prstGeom>
          <a:noFill/>
          <a:ln>
            <a:noFill/>
          </a:ln>
        </p:spPr>
      </p:pic>
      <p:sp>
        <p:nvSpPr>
          <p:cNvPr id="24" name="TextBox 23"/>
          <p:cNvSpPr txBox="1">
            <a:spLocks/>
          </p:cNvSpPr>
          <p:nvPr/>
        </p:nvSpPr>
        <p:spPr>
          <a:xfrm>
            <a:off x="6346800" y="4621956"/>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29" name="Google Shape;115;p16"/>
          <p:cNvSpPr txBox="1"/>
          <p:nvPr/>
        </p:nvSpPr>
        <p:spPr>
          <a:xfrm>
            <a:off x="1114425" y="4421916"/>
            <a:ext cx="5025900" cy="98485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have any renewable energy sources on site (solar panels, wind turbine, heat pump, biomass heating), or if not does your school purchase energy from a renewable energy supplier?</a:t>
            </a:r>
            <a:endParaRPr sz="1300" dirty="0">
              <a:solidFill>
                <a:schemeClr val="dk1"/>
              </a:solidFill>
            </a:endParaRPr>
          </a:p>
        </p:txBody>
      </p:sp>
      <p:pic>
        <p:nvPicPr>
          <p:cNvPr id="119" name="Google Shape;119;p16"/>
          <p:cNvPicPr preferRelativeResize="0"/>
          <p:nvPr/>
        </p:nvPicPr>
        <p:blipFill>
          <a:blip r:embed="rId7">
            <a:alphaModFix/>
          </a:blip>
          <a:stretch>
            <a:fillRect/>
          </a:stretch>
        </p:blipFill>
        <p:spPr>
          <a:xfrm>
            <a:off x="561975" y="5743625"/>
            <a:ext cx="422519" cy="426134"/>
          </a:xfrm>
          <a:prstGeom prst="rect">
            <a:avLst/>
          </a:prstGeom>
          <a:noFill/>
          <a:ln>
            <a:noFill/>
          </a:ln>
        </p:spPr>
      </p:pic>
      <p:sp>
        <p:nvSpPr>
          <p:cNvPr id="25" name="TextBox 24"/>
          <p:cNvSpPr txBox="1">
            <a:spLocks/>
          </p:cNvSpPr>
          <p:nvPr/>
        </p:nvSpPr>
        <p:spPr>
          <a:xfrm>
            <a:off x="6346800" y="5664305"/>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30" name="Google Shape;115;p16"/>
          <p:cNvSpPr txBox="1"/>
          <p:nvPr/>
        </p:nvSpPr>
        <p:spPr>
          <a:xfrm>
            <a:off x="1114425" y="5664320"/>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Are windows kept free of displays and blinds drawn back during the daytime to maximise natural light?</a:t>
            </a:r>
            <a:endParaRPr sz="1300" dirty="0">
              <a:solidFill>
                <a:schemeClr val="dk1"/>
              </a:solidFill>
            </a:endParaRPr>
          </a:p>
        </p:txBody>
      </p:sp>
      <p:pic>
        <p:nvPicPr>
          <p:cNvPr id="120" name="Google Shape;120;p16"/>
          <p:cNvPicPr preferRelativeResize="0"/>
          <p:nvPr/>
        </p:nvPicPr>
        <p:blipFill>
          <a:blip r:embed="rId8">
            <a:alphaModFix/>
          </a:blip>
          <a:stretch>
            <a:fillRect/>
          </a:stretch>
        </p:blipFill>
        <p:spPr>
          <a:xfrm>
            <a:off x="561975" y="6585934"/>
            <a:ext cx="422519" cy="426134"/>
          </a:xfrm>
          <a:prstGeom prst="rect">
            <a:avLst/>
          </a:prstGeom>
          <a:noFill/>
          <a:ln>
            <a:noFill/>
          </a:ln>
        </p:spPr>
      </p:pic>
      <p:sp>
        <p:nvSpPr>
          <p:cNvPr id="26" name="TextBox 25"/>
          <p:cNvSpPr txBox="1">
            <a:spLocks/>
          </p:cNvSpPr>
          <p:nvPr/>
        </p:nvSpPr>
        <p:spPr>
          <a:xfrm>
            <a:off x="6346800" y="6506614"/>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31" name="Google Shape;115;p16"/>
          <p:cNvSpPr txBox="1"/>
          <p:nvPr/>
        </p:nvSpPr>
        <p:spPr>
          <a:xfrm>
            <a:off x="1114425" y="6506629"/>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use any energy-saving equipment like, motion-sensing lights, energy efficient lightbulbs or electricity timers?</a:t>
            </a:r>
            <a:endParaRPr sz="1300" dirty="0">
              <a:solidFill>
                <a:schemeClr val="dk1"/>
              </a:solidFill>
            </a:endParaRPr>
          </a:p>
        </p:txBody>
      </p:sp>
      <p:pic>
        <p:nvPicPr>
          <p:cNvPr id="121" name="Google Shape;121;p16"/>
          <p:cNvPicPr preferRelativeResize="0"/>
          <p:nvPr/>
        </p:nvPicPr>
        <p:blipFill>
          <a:blip r:embed="rId9">
            <a:alphaModFix/>
          </a:blip>
          <a:stretch>
            <a:fillRect/>
          </a:stretch>
        </p:blipFill>
        <p:spPr>
          <a:xfrm>
            <a:off x="561975" y="7527739"/>
            <a:ext cx="422519" cy="427169"/>
          </a:xfrm>
          <a:prstGeom prst="rect">
            <a:avLst/>
          </a:prstGeom>
          <a:noFill/>
          <a:ln>
            <a:noFill/>
          </a:ln>
        </p:spPr>
      </p:pic>
      <p:sp>
        <p:nvSpPr>
          <p:cNvPr id="27" name="TextBox 26"/>
          <p:cNvSpPr txBox="1">
            <a:spLocks/>
          </p:cNvSpPr>
          <p:nvPr/>
        </p:nvSpPr>
        <p:spPr>
          <a:xfrm>
            <a:off x="6346800" y="7448936"/>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sp>
        <p:nvSpPr>
          <p:cNvPr id="32" name="Google Shape;115;p16"/>
          <p:cNvSpPr txBox="1"/>
          <p:nvPr/>
        </p:nvSpPr>
        <p:spPr>
          <a:xfrm>
            <a:off x="1114425" y="7348923"/>
            <a:ext cx="5025900" cy="78480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ever include energy-saving tips in its e-newsletters, or other communications, so parents and young people can save energy at home?</a:t>
            </a:r>
            <a:endParaRPr sz="1300" dirty="0">
              <a:solidFill>
                <a:schemeClr val="dk1"/>
              </a:solidFill>
            </a:endParaRPr>
          </a:p>
        </p:txBody>
      </p:sp>
      <p:sp>
        <p:nvSpPr>
          <p:cNvPr id="22" name="TextBox 21"/>
          <p:cNvSpPr txBox="1">
            <a:spLocks/>
          </p:cNvSpPr>
          <p:nvPr/>
        </p:nvSpPr>
        <p:spPr>
          <a:xfrm>
            <a:off x="6346800" y="8391259"/>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131" name="Google Shape;131;p16"/>
          <p:cNvPicPr preferRelativeResize="0"/>
          <p:nvPr/>
        </p:nvPicPr>
        <p:blipFill>
          <a:blip r:embed="rId10">
            <a:alphaModFix/>
          </a:blip>
          <a:stretch>
            <a:fillRect/>
          </a:stretch>
        </p:blipFill>
        <p:spPr>
          <a:xfrm>
            <a:off x="561975" y="8470062"/>
            <a:ext cx="422519" cy="427169"/>
          </a:xfrm>
          <a:prstGeom prst="rect">
            <a:avLst/>
          </a:prstGeom>
          <a:noFill/>
          <a:ln>
            <a:noFill/>
          </a:ln>
        </p:spPr>
      </p:pic>
      <p:sp>
        <p:nvSpPr>
          <p:cNvPr id="33" name="Google Shape;115;p16"/>
          <p:cNvSpPr txBox="1"/>
          <p:nvPr/>
        </p:nvSpPr>
        <p:spPr>
          <a:xfrm>
            <a:off x="1114425" y="8391274"/>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In the last twelve months, has your school planned an energy-free day, energy-saving week or something similar?</a:t>
            </a:r>
            <a:endParaRPr sz="1300" dirty="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35"/>
        <p:cNvGrpSpPr/>
        <p:nvPr/>
      </p:nvGrpSpPr>
      <p:grpSpPr>
        <a:xfrm>
          <a:off x="0" y="0"/>
          <a:ext cx="0" cy="0"/>
          <a:chOff x="0" y="0"/>
          <a:chExt cx="0" cy="0"/>
        </a:xfrm>
      </p:grpSpPr>
      <p:sp>
        <p:nvSpPr>
          <p:cNvPr id="29" name="TextBox 28"/>
          <p:cNvSpPr txBox="1">
            <a:spLocks/>
          </p:cNvSpPr>
          <p:nvPr/>
        </p:nvSpPr>
        <p:spPr>
          <a:xfrm>
            <a:off x="6346800" y="4312800"/>
            <a:ext cx="576000" cy="584775"/>
          </a:xfrm>
          <a:prstGeom prst="rect">
            <a:avLst/>
          </a:prstGeom>
          <a:noFill/>
          <a:ln w="38100">
            <a:solidFill>
              <a:srgbClr val="F39200"/>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5</a:t>
            </a:r>
          </a:p>
        </p:txBody>
      </p:sp>
      <p:sp>
        <p:nvSpPr>
          <p:cNvPr id="23" name="TextBox 22"/>
          <p:cNvSpPr txBox="1">
            <a:spLocks/>
          </p:cNvSpPr>
          <p:nvPr/>
        </p:nvSpPr>
        <p:spPr>
          <a:xfrm>
            <a:off x="6346800" y="1392069"/>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136" name="Google Shape;136;p17"/>
          <p:cNvSpPr txBox="1"/>
          <p:nvPr/>
        </p:nvSpPr>
        <p:spPr>
          <a:xfrm>
            <a:off x="1116000" y="1362075"/>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Does your school have a smart meter and are young people allowed access to it?</a:t>
            </a:r>
            <a:endParaRPr sz="1300" dirty="0">
              <a:solidFill>
                <a:schemeClr val="dk1"/>
              </a:solidFill>
            </a:endParaRPr>
          </a:p>
        </p:txBody>
      </p:sp>
      <p:pic>
        <p:nvPicPr>
          <p:cNvPr id="137" name="Google Shape;137;p17"/>
          <p:cNvPicPr preferRelativeResize="0"/>
          <p:nvPr/>
        </p:nvPicPr>
        <p:blipFill>
          <a:blip r:embed="rId4">
            <a:alphaModFix/>
          </a:blip>
          <a:stretch>
            <a:fillRect/>
          </a:stretch>
        </p:blipFill>
        <p:spPr>
          <a:xfrm>
            <a:off x="561600" y="1470872"/>
            <a:ext cx="422519" cy="427169"/>
          </a:xfrm>
          <a:prstGeom prst="rect">
            <a:avLst/>
          </a:prstGeom>
          <a:noFill/>
          <a:ln>
            <a:noFill/>
          </a:ln>
        </p:spPr>
      </p:pic>
      <p:sp>
        <p:nvSpPr>
          <p:cNvPr id="143" name="Google Shape;143;p17"/>
          <p:cNvSpPr txBox="1"/>
          <p:nvPr/>
        </p:nvSpPr>
        <p:spPr>
          <a:xfrm>
            <a:off x="550800" y="796455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144" name="Google Shape;144;p17"/>
          <p:cNvGrpSpPr/>
          <p:nvPr/>
        </p:nvGrpSpPr>
        <p:grpSpPr>
          <a:xfrm>
            <a:off x="208325" y="8250150"/>
            <a:ext cx="690900" cy="690900"/>
            <a:chOff x="208325" y="8250150"/>
            <a:chExt cx="690900" cy="690900"/>
          </a:xfrm>
        </p:grpSpPr>
        <p:sp>
          <p:nvSpPr>
            <p:cNvPr id="145" name="Google Shape;145;p17"/>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6" name="Google Shape;146;p17"/>
            <p:cNvPicPr preferRelativeResize="0"/>
            <p:nvPr/>
          </p:nvPicPr>
          <p:blipFill>
            <a:blip r:embed="rId5">
              <a:alphaModFix/>
            </a:blip>
            <a:stretch>
              <a:fillRect/>
            </a:stretch>
          </p:blipFill>
          <p:spPr>
            <a:xfrm>
              <a:off x="335985" y="8324345"/>
              <a:ext cx="435446" cy="542371"/>
            </a:xfrm>
            <a:prstGeom prst="rect">
              <a:avLst/>
            </a:prstGeom>
            <a:noFill/>
            <a:ln>
              <a:noFill/>
            </a:ln>
          </p:spPr>
        </p:pic>
      </p:grpSp>
      <p:sp>
        <p:nvSpPr>
          <p:cNvPr id="147" name="Google Shape;147;p17"/>
          <p:cNvSpPr txBox="1"/>
          <p:nvPr/>
        </p:nvSpPr>
        <p:spPr>
          <a:xfrm>
            <a:off x="1022865" y="8078480"/>
            <a:ext cx="6016500" cy="1034099"/>
          </a:xfrm>
          <a:prstGeom prst="rect">
            <a:avLst/>
          </a:prstGeom>
          <a:noFill/>
          <a:ln>
            <a:noFill/>
          </a:ln>
        </p:spPr>
        <p:txBody>
          <a:bodyPr spcFirstLastPara="1" wrap="square" lIns="91425" tIns="91425" rIns="91425" bIns="91425" anchor="t" anchorCtr="0">
            <a:spAutoFit/>
          </a:bodyPr>
          <a:lstStyle/>
          <a:p>
            <a:pPr lvl="0">
              <a:lnSpc>
                <a:spcPct val="115000"/>
              </a:lnSpc>
            </a:pPr>
            <a:r>
              <a:rPr lang="en-GB" sz="1600" dirty="0">
                <a:solidFill>
                  <a:schemeClr val="dk1"/>
                </a:solidFill>
              </a:rPr>
              <a:t>Renewable energy creates </a:t>
            </a:r>
            <a:r>
              <a:rPr lang="en-GB" sz="1600" b="1" dirty="0">
                <a:solidFill>
                  <a:schemeClr val="dk1"/>
                </a:solidFill>
              </a:rPr>
              <a:t>more jobs for women</a:t>
            </a:r>
            <a:r>
              <a:rPr lang="en-GB" sz="1600" dirty="0">
                <a:solidFill>
                  <a:schemeClr val="dk1"/>
                </a:solidFill>
              </a:rPr>
              <a:t>. Women hold 32% of renewables jobs compared to just 21% in fossil fuel roles.</a:t>
            </a:r>
            <a:endParaRPr sz="1600" b="1" dirty="0">
              <a:solidFill>
                <a:schemeClr val="dk1"/>
              </a:solidFill>
            </a:endParaRPr>
          </a:p>
        </p:txBody>
      </p:sp>
      <p:sp>
        <p:nvSpPr>
          <p:cNvPr id="149" name="Google Shape;149;p17"/>
          <p:cNvSpPr txBox="1"/>
          <p:nvPr/>
        </p:nvSpPr>
        <p:spPr>
          <a:xfrm>
            <a:off x="5194350" y="4406400"/>
            <a:ext cx="115245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solidFill>
                  <a:schemeClr val="dk1"/>
                </a:solidFill>
              </a:rPr>
              <a:t>Total Score</a:t>
            </a:r>
            <a:endParaRPr sz="700" dirty="0">
              <a:solidFill>
                <a:schemeClr val="dk1"/>
              </a:solidFill>
            </a:endParaRPr>
          </a:p>
        </p:txBody>
      </p:sp>
      <p:sp>
        <p:nvSpPr>
          <p:cNvPr id="150" name="Google Shape;150;p17"/>
          <p:cNvSpPr txBox="1"/>
          <p:nvPr/>
        </p:nvSpPr>
        <p:spPr>
          <a:xfrm>
            <a:off x="550800" y="5209050"/>
            <a:ext cx="6458400" cy="2412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a:p>
            <a:pPr marL="0" lvl="0" indent="0" algn="l" rtl="0">
              <a:spcBef>
                <a:spcPts val="0"/>
              </a:spcBef>
              <a:spcAft>
                <a:spcPts val="0"/>
              </a:spcAft>
              <a:buNone/>
            </a:pPr>
            <a:r>
              <a:rPr lang="en-GB" dirty="0">
                <a:highlight>
                  <a:srgbClr val="00FF00"/>
                </a:highlight>
              </a:rPr>
              <a:t>We have solar panels, air source heat pump and all the lighting is LED.  There is a really cool energy monitor which the site manager has access to which shows how much energy we have produced and how much energy we have used.  </a:t>
            </a:r>
            <a:r>
              <a:rPr lang="en-GB" dirty="0">
                <a:highlight>
                  <a:srgbClr val="FFFF00"/>
                </a:highlight>
              </a:rPr>
              <a:t>We are going to meet with the site manager once a month and publish this in the newsletter. We are going to include tips to save energy at home too.</a:t>
            </a:r>
          </a:p>
          <a:p>
            <a:pPr marL="0" lvl="0" indent="0" algn="l" rtl="0">
              <a:spcBef>
                <a:spcPts val="0"/>
              </a:spcBef>
              <a:spcAft>
                <a:spcPts val="0"/>
              </a:spcAft>
              <a:buNone/>
            </a:pPr>
            <a:r>
              <a:rPr lang="en-GB" dirty="0">
                <a:highlight>
                  <a:srgbClr val="FFFF00"/>
                </a:highlight>
              </a:rPr>
              <a:t>We are going to nominate Energy Monitors for each area of the school, to check that lights and IWBs are switched off at break time and lunch time.</a:t>
            </a:r>
            <a:br>
              <a:rPr lang="en-GB" dirty="0">
                <a:highlight>
                  <a:srgbClr val="FFFF00"/>
                </a:highlight>
              </a:rPr>
            </a:br>
            <a:r>
              <a:rPr lang="en-GB" dirty="0">
                <a:highlight>
                  <a:srgbClr val="FFFF00"/>
                </a:highlight>
              </a:rPr>
              <a:t>We are going to have a poster design competition to remind people to turn off devices and lights when classrooms are empty.</a:t>
            </a:r>
          </a:p>
          <a:p>
            <a:pPr marL="0" lvl="0" indent="0" algn="l" rtl="0">
              <a:spcBef>
                <a:spcPts val="0"/>
              </a:spcBef>
              <a:spcAft>
                <a:spcPts val="0"/>
              </a:spcAft>
              <a:buNone/>
            </a:pPr>
            <a:r>
              <a:rPr lang="en-GB" dirty="0">
                <a:highlight>
                  <a:srgbClr val="FFFF00"/>
                </a:highlight>
              </a:rPr>
              <a:t>We are going to talk to the headteacher about a low-energy day in school.</a:t>
            </a:r>
            <a:endParaRPr dirty="0">
              <a:highlight>
                <a:srgbClr val="FFFF00"/>
              </a:highlight>
            </a:endParaRPr>
          </a:p>
        </p:txBody>
      </p:sp>
      <p:sp>
        <p:nvSpPr>
          <p:cNvPr id="24" name="TextBox 23"/>
          <p:cNvSpPr txBox="1">
            <a:spLocks/>
          </p:cNvSpPr>
          <p:nvPr/>
        </p:nvSpPr>
        <p:spPr>
          <a:xfrm>
            <a:off x="6346800" y="3393119"/>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139" name="Google Shape;139;p17"/>
          <p:cNvPicPr preferRelativeResize="0"/>
          <p:nvPr/>
        </p:nvPicPr>
        <p:blipFill>
          <a:blip r:embed="rId6">
            <a:alphaModFix/>
          </a:blip>
          <a:stretch>
            <a:fillRect/>
          </a:stretch>
        </p:blipFill>
        <p:spPr>
          <a:xfrm>
            <a:off x="561600" y="3472182"/>
            <a:ext cx="422519" cy="426649"/>
          </a:xfrm>
          <a:prstGeom prst="rect">
            <a:avLst/>
          </a:prstGeom>
          <a:noFill/>
          <a:ln>
            <a:noFill/>
          </a:ln>
        </p:spPr>
      </p:pic>
      <p:sp>
        <p:nvSpPr>
          <p:cNvPr id="22" name="Google Shape;136;p17"/>
          <p:cNvSpPr txBox="1"/>
          <p:nvPr/>
        </p:nvSpPr>
        <p:spPr>
          <a:xfrm>
            <a:off x="1116000" y="3248094"/>
            <a:ext cx="5025900" cy="874825"/>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Visit three empty classrooms during break, lunch or assembly time (when they are empty), are the lights and interactive board switched off in every classroom?</a:t>
            </a:r>
            <a:endParaRPr sz="1300" dirty="0">
              <a:solidFill>
                <a:schemeClr val="dk1"/>
              </a:solidFill>
            </a:endParaRPr>
          </a:p>
        </p:txBody>
      </p:sp>
      <p:pic>
        <p:nvPicPr>
          <p:cNvPr id="138" name="Google Shape;138;p17"/>
          <p:cNvPicPr preferRelativeResize="0"/>
          <p:nvPr/>
        </p:nvPicPr>
        <p:blipFill>
          <a:blip r:embed="rId7">
            <a:alphaModFix/>
          </a:blip>
          <a:stretch>
            <a:fillRect/>
          </a:stretch>
        </p:blipFill>
        <p:spPr>
          <a:xfrm>
            <a:off x="561600" y="2414141"/>
            <a:ext cx="422519" cy="426649"/>
          </a:xfrm>
          <a:prstGeom prst="rect">
            <a:avLst/>
          </a:prstGeom>
          <a:noFill/>
          <a:ln>
            <a:noFill/>
          </a:ln>
        </p:spPr>
      </p:pic>
      <p:sp>
        <p:nvSpPr>
          <p:cNvPr id="21" name="Google Shape;136;p17"/>
          <p:cNvSpPr txBox="1"/>
          <p:nvPr/>
        </p:nvSpPr>
        <p:spPr>
          <a:xfrm>
            <a:off x="1116000" y="2190053"/>
            <a:ext cx="5025900" cy="874825"/>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Find your school’s site manager, has your school building been improved to save energy (e.g., double+ glazed windows, heating system, insulation etc.)?</a:t>
            </a:r>
            <a:endParaRPr sz="1300" dirty="0">
              <a:solidFill>
                <a:schemeClr val="dk1"/>
              </a:solidFill>
            </a:endParaRPr>
          </a:p>
        </p:txBody>
      </p:sp>
      <p:sp>
        <p:nvSpPr>
          <p:cNvPr id="25" name="TextBox 24"/>
          <p:cNvSpPr txBox="1">
            <a:spLocks/>
          </p:cNvSpPr>
          <p:nvPr/>
        </p:nvSpPr>
        <p:spPr>
          <a:xfrm>
            <a:off x="6346800" y="2335078"/>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grpSp>
        <p:nvGrpSpPr>
          <p:cNvPr id="27" name="Group 26"/>
          <p:cNvGrpSpPr/>
          <p:nvPr/>
        </p:nvGrpSpPr>
        <p:grpSpPr>
          <a:xfrm>
            <a:off x="695425" y="4850539"/>
            <a:ext cx="2343080" cy="722475"/>
            <a:chOff x="695425" y="4850539"/>
            <a:chExt cx="2343080" cy="722475"/>
          </a:xfrm>
        </p:grpSpPr>
        <p:pic>
          <p:nvPicPr>
            <p:cNvPr id="28" name="Google Shape;101;p15"/>
            <p:cNvPicPr preferRelativeResize="0"/>
            <p:nvPr/>
          </p:nvPicPr>
          <p:blipFill>
            <a:blip r:embed="rId8">
              <a:alphaModFix/>
            </a:blip>
            <a:stretch>
              <a:fillRect/>
            </a:stretch>
          </p:blipFill>
          <p:spPr>
            <a:xfrm>
              <a:off x="695425" y="4886925"/>
              <a:ext cx="2143125" cy="653425"/>
            </a:xfrm>
            <a:prstGeom prst="rect">
              <a:avLst/>
            </a:prstGeom>
            <a:noFill/>
            <a:ln>
              <a:noFill/>
            </a:ln>
          </p:spPr>
        </p:pic>
        <p:sp>
          <p:nvSpPr>
            <p:cNvPr id="30" name="Google Shape;102;p15"/>
            <p:cNvSpPr txBox="1"/>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dirty="0">
                  <a:solidFill>
                    <a:schemeClr val="dk1"/>
                  </a:solidFill>
                </a:rPr>
                <a:t>Our Ideas &amp; Thoughts </a:t>
              </a:r>
              <a:endParaRPr sz="1500" b="1"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57"/>
        <p:cNvGrpSpPr/>
        <p:nvPr/>
      </p:nvGrpSpPr>
      <p:grpSpPr>
        <a:xfrm>
          <a:off x="0" y="0"/>
          <a:ext cx="0" cy="0"/>
          <a:chOff x="0" y="0"/>
          <a:chExt cx="0" cy="0"/>
        </a:xfrm>
      </p:grpSpPr>
      <p:sp>
        <p:nvSpPr>
          <p:cNvPr id="26" name="TextBox 25"/>
          <p:cNvSpPr txBox="1"/>
          <p:nvPr/>
        </p:nvSpPr>
        <p:spPr>
          <a:xfrm>
            <a:off x="6210000" y="2208786"/>
            <a:ext cx="850113" cy="307777"/>
          </a:xfrm>
          <a:prstGeom prst="rect">
            <a:avLst/>
          </a:prstGeom>
          <a:noFill/>
        </p:spPr>
        <p:txBody>
          <a:bodyPr wrap="square" rtlCol="0">
            <a:spAutoFit/>
          </a:bodyPr>
          <a:lstStyle/>
          <a:p>
            <a:pPr algn="ctr"/>
            <a:r>
              <a:rPr lang="en-GB" dirty="0"/>
              <a:t>Y/N</a:t>
            </a:r>
          </a:p>
        </p:txBody>
      </p:sp>
      <p:sp>
        <p:nvSpPr>
          <p:cNvPr id="158" name="Google Shape;158;p18"/>
          <p:cNvSpPr txBox="1"/>
          <p:nvPr/>
        </p:nvSpPr>
        <p:spPr>
          <a:xfrm>
            <a:off x="636900" y="1217100"/>
            <a:ext cx="6286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dirty="0"/>
              <a:t>Global Citizenship</a:t>
            </a:r>
            <a:endParaRPr sz="4800" dirty="0"/>
          </a:p>
        </p:txBody>
      </p:sp>
      <p:cxnSp>
        <p:nvCxnSpPr>
          <p:cNvPr id="173" name="Google Shape;173;p18"/>
          <p:cNvCxnSpPr/>
          <p:nvPr/>
        </p:nvCxnSpPr>
        <p:spPr>
          <a:xfrm rot="10800000">
            <a:off x="666850" y="2362675"/>
            <a:ext cx="5638800" cy="0"/>
          </a:xfrm>
          <a:prstGeom prst="straightConnector1">
            <a:avLst/>
          </a:prstGeom>
          <a:noFill/>
          <a:ln w="19050" cap="flat" cmpd="sng">
            <a:solidFill>
              <a:srgbClr val="EA5A12"/>
            </a:solidFill>
            <a:prstDash val="solid"/>
            <a:round/>
            <a:headEnd type="none" w="med" len="med"/>
            <a:tailEnd type="none" w="med" len="med"/>
          </a:ln>
        </p:spPr>
      </p:cxnSp>
      <p:sp>
        <p:nvSpPr>
          <p:cNvPr id="159" name="Google Shape;159;p18"/>
          <p:cNvSpPr txBox="1"/>
          <p:nvPr/>
        </p:nvSpPr>
        <p:spPr>
          <a:xfrm>
            <a:off x="1114425" y="2740249"/>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Has your school raised money for a charity or cause in the last twelve months, or donated to a local foodbank?</a:t>
            </a:r>
            <a:endParaRPr sz="1300" dirty="0">
              <a:solidFill>
                <a:schemeClr val="dk1"/>
              </a:solidFill>
            </a:endParaRPr>
          </a:p>
        </p:txBody>
      </p:sp>
      <p:pic>
        <p:nvPicPr>
          <p:cNvPr id="160" name="Google Shape;160;p18"/>
          <p:cNvPicPr preferRelativeResize="0"/>
          <p:nvPr/>
        </p:nvPicPr>
        <p:blipFill>
          <a:blip r:embed="rId4">
            <a:alphaModFix/>
          </a:blip>
          <a:stretch>
            <a:fillRect/>
          </a:stretch>
        </p:blipFill>
        <p:spPr>
          <a:xfrm>
            <a:off x="561600" y="2819294"/>
            <a:ext cx="422519" cy="426654"/>
          </a:xfrm>
          <a:prstGeom prst="rect">
            <a:avLst/>
          </a:prstGeom>
          <a:noFill/>
          <a:ln>
            <a:noFill/>
          </a:ln>
        </p:spPr>
      </p:pic>
      <p:sp>
        <p:nvSpPr>
          <p:cNvPr id="28" name="TextBox 27"/>
          <p:cNvSpPr txBox="1">
            <a:spLocks/>
          </p:cNvSpPr>
          <p:nvPr/>
        </p:nvSpPr>
        <p:spPr>
          <a:xfrm>
            <a:off x="6346800" y="2740234"/>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175" name="Google Shape;175;p18"/>
          <p:cNvPicPr preferRelativeResize="0"/>
          <p:nvPr/>
        </p:nvPicPr>
        <p:blipFill>
          <a:blip r:embed="rId5">
            <a:alphaModFix/>
          </a:blip>
          <a:stretch>
            <a:fillRect/>
          </a:stretch>
        </p:blipFill>
        <p:spPr>
          <a:xfrm>
            <a:off x="561600" y="8672249"/>
            <a:ext cx="422519" cy="427169"/>
          </a:xfrm>
          <a:prstGeom prst="rect">
            <a:avLst/>
          </a:prstGeom>
          <a:noFill/>
          <a:ln>
            <a:noFill/>
          </a:ln>
        </p:spPr>
      </p:pic>
      <p:sp>
        <p:nvSpPr>
          <p:cNvPr id="25" name="Google Shape;159;p18"/>
          <p:cNvSpPr txBox="1"/>
          <p:nvPr/>
        </p:nvSpPr>
        <p:spPr>
          <a:xfrm>
            <a:off x="1114425" y="8493433"/>
            <a:ext cx="5025900" cy="78480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celebrate diversity by organising events and education around religious/cultural holidays, or events like Black History Month and Pride?</a:t>
            </a:r>
            <a:endParaRPr sz="1300" dirty="0">
              <a:solidFill>
                <a:schemeClr val="dk1"/>
              </a:solidFill>
            </a:endParaRPr>
          </a:p>
        </p:txBody>
      </p:sp>
      <p:sp>
        <p:nvSpPr>
          <p:cNvPr id="29" name="TextBox 28"/>
          <p:cNvSpPr txBox="1">
            <a:spLocks/>
          </p:cNvSpPr>
          <p:nvPr/>
        </p:nvSpPr>
        <p:spPr>
          <a:xfrm>
            <a:off x="6346800" y="8593446"/>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161" name="Google Shape;161;p18"/>
          <p:cNvPicPr preferRelativeResize="0"/>
          <p:nvPr/>
        </p:nvPicPr>
        <p:blipFill>
          <a:blip r:embed="rId6">
            <a:alphaModFix/>
          </a:blip>
          <a:stretch>
            <a:fillRect/>
          </a:stretch>
        </p:blipFill>
        <p:spPr>
          <a:xfrm>
            <a:off x="561600" y="3744823"/>
            <a:ext cx="422519" cy="426654"/>
          </a:xfrm>
          <a:prstGeom prst="rect">
            <a:avLst/>
          </a:prstGeom>
          <a:noFill/>
          <a:ln>
            <a:noFill/>
          </a:ln>
        </p:spPr>
      </p:pic>
      <p:sp>
        <p:nvSpPr>
          <p:cNvPr id="20" name="Google Shape;159;p18"/>
          <p:cNvSpPr txBox="1"/>
          <p:nvPr/>
        </p:nvSpPr>
        <p:spPr>
          <a:xfrm>
            <a:off x="1114425" y="3665778"/>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Was any of this money raised for environmental, wildlife or animal welfare charities?</a:t>
            </a:r>
            <a:endParaRPr sz="1300" dirty="0">
              <a:solidFill>
                <a:schemeClr val="dk1"/>
              </a:solidFill>
            </a:endParaRPr>
          </a:p>
        </p:txBody>
      </p:sp>
      <p:sp>
        <p:nvSpPr>
          <p:cNvPr id="30" name="TextBox 29"/>
          <p:cNvSpPr txBox="1">
            <a:spLocks/>
          </p:cNvSpPr>
          <p:nvPr/>
        </p:nvSpPr>
        <p:spPr>
          <a:xfrm>
            <a:off x="6346800" y="3665763"/>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162" name="Google Shape;162;p18"/>
          <p:cNvPicPr preferRelativeResize="0"/>
          <p:nvPr/>
        </p:nvPicPr>
        <p:blipFill>
          <a:blip r:embed="rId7">
            <a:alphaModFix/>
          </a:blip>
          <a:stretch>
            <a:fillRect/>
          </a:stretch>
        </p:blipFill>
        <p:spPr>
          <a:xfrm>
            <a:off x="561600" y="4770365"/>
            <a:ext cx="422519" cy="426654"/>
          </a:xfrm>
          <a:prstGeom prst="rect">
            <a:avLst/>
          </a:prstGeom>
          <a:noFill/>
          <a:ln>
            <a:noFill/>
          </a:ln>
        </p:spPr>
      </p:pic>
      <p:sp>
        <p:nvSpPr>
          <p:cNvPr id="21" name="Google Shape;159;p18"/>
          <p:cNvSpPr txBox="1"/>
          <p:nvPr/>
        </p:nvSpPr>
        <p:spPr>
          <a:xfrm>
            <a:off x="1114425" y="4591292"/>
            <a:ext cx="5025900" cy="78480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Are young people allowed to take responsibility for planning fundraising events, or selecting which charities their fundraising supports?</a:t>
            </a:r>
            <a:endParaRPr sz="1300" dirty="0">
              <a:solidFill>
                <a:schemeClr val="dk1"/>
              </a:solidFill>
            </a:endParaRPr>
          </a:p>
        </p:txBody>
      </p:sp>
      <p:sp>
        <p:nvSpPr>
          <p:cNvPr id="31" name="TextBox 30"/>
          <p:cNvSpPr txBox="1">
            <a:spLocks/>
          </p:cNvSpPr>
          <p:nvPr/>
        </p:nvSpPr>
        <p:spPr>
          <a:xfrm>
            <a:off x="6346800" y="4691305"/>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163" name="Google Shape;163;p18"/>
          <p:cNvPicPr preferRelativeResize="0"/>
          <p:nvPr/>
        </p:nvPicPr>
        <p:blipFill>
          <a:blip r:embed="rId8">
            <a:alphaModFix/>
          </a:blip>
          <a:stretch>
            <a:fillRect/>
          </a:stretch>
        </p:blipFill>
        <p:spPr>
          <a:xfrm>
            <a:off x="561600" y="5796166"/>
            <a:ext cx="422519" cy="426134"/>
          </a:xfrm>
          <a:prstGeom prst="rect">
            <a:avLst/>
          </a:prstGeom>
          <a:noFill/>
          <a:ln>
            <a:noFill/>
          </a:ln>
        </p:spPr>
      </p:pic>
      <p:sp>
        <p:nvSpPr>
          <p:cNvPr id="23" name="Google Shape;159;p18"/>
          <p:cNvSpPr txBox="1"/>
          <p:nvPr/>
        </p:nvSpPr>
        <p:spPr>
          <a:xfrm>
            <a:off x="1114425" y="5716861"/>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have links with any other schools in different countries?</a:t>
            </a:r>
            <a:endParaRPr sz="1300" dirty="0">
              <a:solidFill>
                <a:schemeClr val="dk1"/>
              </a:solidFill>
            </a:endParaRPr>
          </a:p>
        </p:txBody>
      </p:sp>
      <p:sp>
        <p:nvSpPr>
          <p:cNvPr id="32" name="TextBox 31"/>
          <p:cNvSpPr txBox="1">
            <a:spLocks/>
          </p:cNvSpPr>
          <p:nvPr/>
        </p:nvSpPr>
        <p:spPr>
          <a:xfrm>
            <a:off x="6305650" y="5716846"/>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164" name="Google Shape;164;p18"/>
          <p:cNvPicPr preferRelativeResize="0"/>
          <p:nvPr/>
        </p:nvPicPr>
        <p:blipFill>
          <a:blip r:embed="rId9">
            <a:alphaModFix/>
          </a:blip>
          <a:stretch>
            <a:fillRect/>
          </a:stretch>
        </p:blipFill>
        <p:spPr>
          <a:xfrm>
            <a:off x="561600" y="6721695"/>
            <a:ext cx="422519" cy="426134"/>
          </a:xfrm>
          <a:prstGeom prst="rect">
            <a:avLst/>
          </a:prstGeom>
          <a:noFill/>
          <a:ln>
            <a:noFill/>
          </a:ln>
        </p:spPr>
      </p:pic>
      <p:sp>
        <p:nvSpPr>
          <p:cNvPr id="22" name="Google Shape;159;p18"/>
          <p:cNvSpPr txBox="1"/>
          <p:nvPr/>
        </p:nvSpPr>
        <p:spPr>
          <a:xfrm>
            <a:off x="1114425" y="6742417"/>
            <a:ext cx="5025900" cy="38469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Has your school declared a climate emergency?</a:t>
            </a:r>
            <a:endParaRPr sz="1300" dirty="0">
              <a:solidFill>
                <a:schemeClr val="dk1"/>
              </a:solidFill>
            </a:endParaRPr>
          </a:p>
        </p:txBody>
      </p:sp>
      <p:sp>
        <p:nvSpPr>
          <p:cNvPr id="33" name="TextBox 32"/>
          <p:cNvSpPr txBox="1">
            <a:spLocks/>
          </p:cNvSpPr>
          <p:nvPr/>
        </p:nvSpPr>
        <p:spPr>
          <a:xfrm>
            <a:off x="6305650" y="6642375"/>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165" name="Google Shape;165;p18"/>
          <p:cNvPicPr preferRelativeResize="0"/>
          <p:nvPr/>
        </p:nvPicPr>
        <p:blipFill>
          <a:blip r:embed="rId10">
            <a:alphaModFix/>
          </a:blip>
          <a:stretch>
            <a:fillRect/>
          </a:stretch>
        </p:blipFill>
        <p:spPr>
          <a:xfrm>
            <a:off x="561600" y="7646707"/>
            <a:ext cx="422519" cy="427169"/>
          </a:xfrm>
          <a:prstGeom prst="rect">
            <a:avLst/>
          </a:prstGeom>
          <a:noFill/>
          <a:ln>
            <a:noFill/>
          </a:ln>
        </p:spPr>
      </p:pic>
      <p:sp>
        <p:nvSpPr>
          <p:cNvPr id="24" name="Google Shape;159;p18"/>
          <p:cNvSpPr txBox="1"/>
          <p:nvPr/>
        </p:nvSpPr>
        <p:spPr>
          <a:xfrm>
            <a:off x="1114425" y="7567919"/>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In the past twelve months, have any young people in your school written to their local MP?</a:t>
            </a:r>
            <a:endParaRPr sz="1300" dirty="0">
              <a:solidFill>
                <a:schemeClr val="dk1"/>
              </a:solidFill>
            </a:endParaRPr>
          </a:p>
        </p:txBody>
      </p:sp>
      <p:sp>
        <p:nvSpPr>
          <p:cNvPr id="34" name="TextBox 33"/>
          <p:cNvSpPr txBox="1">
            <a:spLocks/>
          </p:cNvSpPr>
          <p:nvPr/>
        </p:nvSpPr>
        <p:spPr>
          <a:xfrm>
            <a:off x="6346800" y="7567904"/>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79"/>
        <p:cNvGrpSpPr/>
        <p:nvPr/>
      </p:nvGrpSpPr>
      <p:grpSpPr>
        <a:xfrm>
          <a:off x="0" y="0"/>
          <a:ext cx="0" cy="0"/>
          <a:chOff x="0" y="0"/>
          <a:chExt cx="0" cy="0"/>
        </a:xfrm>
      </p:grpSpPr>
      <p:sp>
        <p:nvSpPr>
          <p:cNvPr id="187" name="Google Shape;187;p19"/>
          <p:cNvSpPr txBox="1"/>
          <p:nvPr/>
        </p:nvSpPr>
        <p:spPr>
          <a:xfrm>
            <a:off x="550800" y="796455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188" name="Google Shape;188;p19"/>
          <p:cNvGrpSpPr/>
          <p:nvPr/>
        </p:nvGrpSpPr>
        <p:grpSpPr>
          <a:xfrm>
            <a:off x="208325" y="8250150"/>
            <a:ext cx="690900" cy="690900"/>
            <a:chOff x="208325" y="8250150"/>
            <a:chExt cx="690900" cy="690900"/>
          </a:xfrm>
        </p:grpSpPr>
        <p:sp>
          <p:nvSpPr>
            <p:cNvPr id="189" name="Google Shape;189;p19"/>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0" name="Google Shape;190;p19"/>
            <p:cNvPicPr preferRelativeResize="0"/>
            <p:nvPr/>
          </p:nvPicPr>
          <p:blipFill>
            <a:blip r:embed="rId4">
              <a:alphaModFix/>
            </a:blip>
            <a:stretch>
              <a:fillRect/>
            </a:stretch>
          </p:blipFill>
          <p:spPr>
            <a:xfrm>
              <a:off x="335985" y="8324345"/>
              <a:ext cx="435446" cy="542371"/>
            </a:xfrm>
            <a:prstGeom prst="rect">
              <a:avLst/>
            </a:prstGeom>
            <a:noFill/>
            <a:ln>
              <a:noFill/>
            </a:ln>
          </p:spPr>
        </p:pic>
      </p:grpSp>
      <p:sp>
        <p:nvSpPr>
          <p:cNvPr id="191" name="Google Shape;191;p19"/>
          <p:cNvSpPr txBox="1"/>
          <p:nvPr/>
        </p:nvSpPr>
        <p:spPr>
          <a:xfrm>
            <a:off x="1022400" y="7958335"/>
            <a:ext cx="6016500" cy="1317253"/>
          </a:xfrm>
          <a:prstGeom prst="rect">
            <a:avLst/>
          </a:prstGeom>
          <a:noFill/>
          <a:ln>
            <a:noFill/>
          </a:ln>
        </p:spPr>
        <p:txBody>
          <a:bodyPr spcFirstLastPara="1" wrap="square" lIns="91425" tIns="91425" rIns="91425" bIns="91425" anchor="t" anchorCtr="0">
            <a:spAutoFit/>
          </a:bodyPr>
          <a:lstStyle/>
          <a:p>
            <a:pPr lvl="0">
              <a:lnSpc>
                <a:spcPct val="115000"/>
              </a:lnSpc>
            </a:pPr>
            <a:r>
              <a:rPr lang="en-GB" sz="1600" dirty="0">
                <a:solidFill>
                  <a:schemeClr val="dk1"/>
                </a:solidFill>
              </a:rPr>
              <a:t>From 2010 – 2019 weather-related events displaced an estimated </a:t>
            </a:r>
            <a:r>
              <a:rPr lang="en-GB" sz="1600" b="1" dirty="0">
                <a:solidFill>
                  <a:schemeClr val="dk1"/>
                </a:solidFill>
              </a:rPr>
              <a:t>23.1 million people each year</a:t>
            </a:r>
            <a:r>
              <a:rPr lang="en-GB" sz="1600" dirty="0">
                <a:solidFill>
                  <a:schemeClr val="dk1"/>
                </a:solidFill>
              </a:rPr>
              <a:t>, unfortunately most refugees come from countries that are the </a:t>
            </a:r>
            <a:r>
              <a:rPr lang="en-GB" sz="1600" b="1" dirty="0">
                <a:solidFill>
                  <a:schemeClr val="dk1"/>
                </a:solidFill>
              </a:rPr>
              <a:t>most vulnerable</a:t>
            </a:r>
            <a:r>
              <a:rPr lang="en-GB" sz="1600" dirty="0">
                <a:solidFill>
                  <a:schemeClr val="dk1"/>
                </a:solidFill>
              </a:rPr>
              <a:t> and least ready to adapt to the impacts of climate change. </a:t>
            </a:r>
            <a:endParaRPr sz="1600" dirty="0">
              <a:solidFill>
                <a:schemeClr val="dk1"/>
              </a:solidFill>
            </a:endParaRPr>
          </a:p>
        </p:txBody>
      </p:sp>
      <p:sp>
        <p:nvSpPr>
          <p:cNvPr id="193" name="Google Shape;193;p19"/>
          <p:cNvSpPr txBox="1"/>
          <p:nvPr/>
        </p:nvSpPr>
        <p:spPr>
          <a:xfrm>
            <a:off x="5194350" y="4406400"/>
            <a:ext cx="115245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solidFill>
                  <a:schemeClr val="dk1"/>
                </a:solidFill>
              </a:rPr>
              <a:t>Total Score</a:t>
            </a:r>
            <a:endParaRPr sz="700" dirty="0">
              <a:solidFill>
                <a:schemeClr val="dk1"/>
              </a:solidFill>
            </a:endParaRPr>
          </a:p>
        </p:txBody>
      </p:sp>
      <p:sp>
        <p:nvSpPr>
          <p:cNvPr id="194" name="Google Shape;194;p19"/>
          <p:cNvSpPr txBox="1"/>
          <p:nvPr/>
        </p:nvSpPr>
        <p:spPr>
          <a:xfrm>
            <a:off x="550800" y="5035123"/>
            <a:ext cx="6458400" cy="2844149"/>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dirty="0">
                <a:highlight>
                  <a:srgbClr val="00FF00"/>
                </a:highlight>
              </a:rPr>
              <a:t>For harvest, we always donate to The Upper Rooms, which supports local homeless people.  Every year we support Partners for Change which supports schools in Ethiopia; this year we are doing this through “Plastic 4 Change” where everyone collects a plastic bag of clothes, it gets weighed and then money is given to provide children in Ethiopian schools with breakfast. </a:t>
            </a:r>
            <a:r>
              <a:rPr lang="en-GB" dirty="0">
                <a:highlight>
                  <a:srgbClr val="FFFF00"/>
                </a:highlight>
              </a:rPr>
              <a:t>We need to investigate and recommend environmental or animal welfare charities which we would like to support. As an Eco-Committee, we will consider whether there are any local environmental issues which we want to write to our MP about.  </a:t>
            </a:r>
            <a:r>
              <a:rPr lang="en-GB" dirty="0">
                <a:highlight>
                  <a:srgbClr val="00FF00"/>
                </a:highlight>
              </a:rPr>
              <a:t>Every year we take part in Black History Month.  This year, we created art work about famous black people from history who have made the world a better place and this is on display in the hall.  We have different faith assemblies led by different year groups that parents can come to.</a:t>
            </a:r>
            <a:endParaRPr dirty="0">
              <a:highlight>
                <a:srgbClr val="00FF00"/>
              </a:highlight>
            </a:endParaRPr>
          </a:p>
        </p:txBody>
      </p:sp>
      <p:grpSp>
        <p:nvGrpSpPr>
          <p:cNvPr id="23" name="Group 22"/>
          <p:cNvGrpSpPr/>
          <p:nvPr/>
        </p:nvGrpSpPr>
        <p:grpSpPr>
          <a:xfrm>
            <a:off x="771431" y="4437637"/>
            <a:ext cx="2343080" cy="722475"/>
            <a:chOff x="695425" y="4850539"/>
            <a:chExt cx="2343080" cy="722475"/>
          </a:xfrm>
        </p:grpSpPr>
        <p:pic>
          <p:nvPicPr>
            <p:cNvPr id="24" name="Google Shape;101;p15"/>
            <p:cNvPicPr preferRelativeResize="0"/>
            <p:nvPr/>
          </p:nvPicPr>
          <p:blipFill>
            <a:blip r:embed="rId5">
              <a:alphaModFix/>
            </a:blip>
            <a:stretch>
              <a:fillRect/>
            </a:stretch>
          </p:blipFill>
          <p:spPr>
            <a:xfrm>
              <a:off x="695425" y="4886925"/>
              <a:ext cx="2143125" cy="653425"/>
            </a:xfrm>
            <a:prstGeom prst="rect">
              <a:avLst/>
            </a:prstGeom>
            <a:noFill/>
            <a:ln>
              <a:noFill/>
            </a:ln>
          </p:spPr>
        </p:pic>
        <p:sp>
          <p:nvSpPr>
            <p:cNvPr id="25" name="Google Shape;102;p15"/>
            <p:cNvSpPr txBox="1"/>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dirty="0">
                  <a:solidFill>
                    <a:schemeClr val="dk1"/>
                  </a:solidFill>
                </a:rPr>
                <a:t>Our Ideas &amp; Thoughts </a:t>
              </a:r>
              <a:endParaRPr sz="1500" b="1" dirty="0"/>
            </a:p>
          </p:txBody>
        </p:sp>
      </p:grpSp>
      <p:sp>
        <p:nvSpPr>
          <p:cNvPr id="180" name="Google Shape;180;p19"/>
          <p:cNvSpPr txBox="1"/>
          <p:nvPr/>
        </p:nvSpPr>
        <p:spPr>
          <a:xfrm>
            <a:off x="1116000" y="1362075"/>
            <a:ext cx="5025900" cy="874825"/>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Approach three different members of teaching staff (not the Eco-Coordinator), can any of them name one of the Sustainable Development Goals?</a:t>
            </a:r>
            <a:endParaRPr sz="1300" dirty="0">
              <a:solidFill>
                <a:schemeClr val="dk1"/>
              </a:solidFill>
            </a:endParaRPr>
          </a:p>
        </p:txBody>
      </p:sp>
      <p:pic>
        <p:nvPicPr>
          <p:cNvPr id="181" name="Google Shape;181;p19"/>
          <p:cNvPicPr preferRelativeResize="0"/>
          <p:nvPr/>
        </p:nvPicPr>
        <p:blipFill>
          <a:blip r:embed="rId6">
            <a:alphaModFix/>
          </a:blip>
          <a:stretch>
            <a:fillRect/>
          </a:stretch>
        </p:blipFill>
        <p:spPr>
          <a:xfrm>
            <a:off x="561600" y="1585903"/>
            <a:ext cx="422519" cy="427169"/>
          </a:xfrm>
          <a:prstGeom prst="rect">
            <a:avLst/>
          </a:prstGeom>
          <a:noFill/>
          <a:ln>
            <a:noFill/>
          </a:ln>
        </p:spPr>
      </p:pic>
      <p:sp>
        <p:nvSpPr>
          <p:cNvPr id="26" name="TextBox 25"/>
          <p:cNvSpPr txBox="1">
            <a:spLocks/>
          </p:cNvSpPr>
          <p:nvPr/>
        </p:nvSpPr>
        <p:spPr>
          <a:xfrm>
            <a:off x="6346800" y="15071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2/3</a:t>
            </a:r>
          </a:p>
        </p:txBody>
      </p:sp>
      <p:pic>
        <p:nvPicPr>
          <p:cNvPr id="183" name="Google Shape;183;p19"/>
          <p:cNvPicPr preferRelativeResize="0"/>
          <p:nvPr/>
        </p:nvPicPr>
        <p:blipFill>
          <a:blip r:embed="rId7">
            <a:alphaModFix/>
          </a:blip>
          <a:stretch>
            <a:fillRect/>
          </a:stretch>
        </p:blipFill>
        <p:spPr>
          <a:xfrm>
            <a:off x="561600" y="3562936"/>
            <a:ext cx="422519" cy="426649"/>
          </a:xfrm>
          <a:prstGeom prst="rect">
            <a:avLst/>
          </a:prstGeom>
          <a:noFill/>
          <a:ln>
            <a:noFill/>
          </a:ln>
        </p:spPr>
      </p:pic>
      <p:sp>
        <p:nvSpPr>
          <p:cNvPr id="21" name="Google Shape;180;p19"/>
          <p:cNvSpPr txBox="1"/>
          <p:nvPr/>
        </p:nvSpPr>
        <p:spPr>
          <a:xfrm>
            <a:off x="1116000" y="3453879"/>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With permission and Eco-Coordinator supervision check the tea, coffee and biscuits in the staff room, are any of them Fair Trade?</a:t>
            </a:r>
            <a:endParaRPr sz="1300" dirty="0">
              <a:solidFill>
                <a:schemeClr val="dk1"/>
              </a:solidFill>
            </a:endParaRPr>
          </a:p>
        </p:txBody>
      </p:sp>
      <p:sp>
        <p:nvSpPr>
          <p:cNvPr id="27" name="TextBox 26"/>
          <p:cNvSpPr txBox="1">
            <a:spLocks/>
          </p:cNvSpPr>
          <p:nvPr/>
        </p:nvSpPr>
        <p:spPr>
          <a:xfrm>
            <a:off x="6346800" y="3483873"/>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182" name="Google Shape;182;p19"/>
          <p:cNvPicPr preferRelativeResize="0"/>
          <p:nvPr/>
        </p:nvPicPr>
        <p:blipFill>
          <a:blip r:embed="rId8">
            <a:alphaModFix/>
          </a:blip>
          <a:stretch>
            <a:fillRect/>
          </a:stretch>
        </p:blipFill>
        <p:spPr>
          <a:xfrm>
            <a:off x="561600" y="2632065"/>
            <a:ext cx="422519" cy="426649"/>
          </a:xfrm>
          <a:prstGeom prst="rect">
            <a:avLst/>
          </a:prstGeom>
          <a:noFill/>
          <a:ln>
            <a:noFill/>
          </a:ln>
        </p:spPr>
      </p:pic>
      <p:sp>
        <p:nvSpPr>
          <p:cNvPr id="20" name="Google Shape;180;p19"/>
          <p:cNvSpPr txBox="1"/>
          <p:nvPr/>
        </p:nvSpPr>
        <p:spPr>
          <a:xfrm>
            <a:off x="1116000" y="2407977"/>
            <a:ext cx="5025900" cy="874825"/>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Speak to staff members in the school canteen, can they find three different items of food with green/ethical labelling e.g., Fair Trade, Rainforest Alliance, Red Tractor etc.? </a:t>
            </a:r>
            <a:endParaRPr sz="1300" dirty="0">
              <a:solidFill>
                <a:schemeClr val="dk1"/>
              </a:solidFill>
            </a:endParaRPr>
          </a:p>
        </p:txBody>
      </p:sp>
      <p:sp>
        <p:nvSpPr>
          <p:cNvPr id="28" name="TextBox 27"/>
          <p:cNvSpPr txBox="1">
            <a:spLocks/>
          </p:cNvSpPr>
          <p:nvPr/>
        </p:nvSpPr>
        <p:spPr>
          <a:xfrm>
            <a:off x="6346800" y="2553002"/>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3</a:t>
            </a:r>
          </a:p>
        </p:txBody>
      </p:sp>
      <p:sp>
        <p:nvSpPr>
          <p:cNvPr id="32" name="TextBox 31"/>
          <p:cNvSpPr txBox="1">
            <a:spLocks/>
          </p:cNvSpPr>
          <p:nvPr/>
        </p:nvSpPr>
        <p:spPr>
          <a:xfrm>
            <a:off x="6346800" y="4312800"/>
            <a:ext cx="576000" cy="584775"/>
          </a:xfrm>
          <a:prstGeom prst="rect">
            <a:avLst/>
          </a:prstGeom>
          <a:noFill/>
          <a:ln w="38100">
            <a:solidFill>
              <a:srgbClr val="F39200"/>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8</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01"/>
        <p:cNvGrpSpPr/>
        <p:nvPr/>
      </p:nvGrpSpPr>
      <p:grpSpPr>
        <a:xfrm>
          <a:off x="0" y="0"/>
          <a:ext cx="0" cy="0"/>
          <a:chOff x="0" y="0"/>
          <a:chExt cx="0" cy="0"/>
        </a:xfrm>
      </p:grpSpPr>
      <p:sp>
        <p:nvSpPr>
          <p:cNvPr id="202" name="Google Shape;202;p20"/>
          <p:cNvSpPr txBox="1"/>
          <p:nvPr/>
        </p:nvSpPr>
        <p:spPr>
          <a:xfrm>
            <a:off x="636900" y="1217100"/>
            <a:ext cx="6286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dirty="0"/>
              <a:t>Healthy Living</a:t>
            </a:r>
            <a:endParaRPr sz="4800" dirty="0"/>
          </a:p>
        </p:txBody>
      </p:sp>
      <p:cxnSp>
        <p:nvCxnSpPr>
          <p:cNvPr id="217" name="Google Shape;217;p20"/>
          <p:cNvCxnSpPr/>
          <p:nvPr/>
        </p:nvCxnSpPr>
        <p:spPr>
          <a:xfrm rot="10800000">
            <a:off x="666850" y="2362675"/>
            <a:ext cx="5638800" cy="0"/>
          </a:xfrm>
          <a:prstGeom prst="straightConnector1">
            <a:avLst/>
          </a:prstGeom>
          <a:noFill/>
          <a:ln w="19050" cap="flat" cmpd="sng">
            <a:solidFill>
              <a:srgbClr val="EA5A12"/>
            </a:solidFill>
            <a:prstDash val="solid"/>
            <a:round/>
            <a:headEnd type="none" w="med" len="med"/>
            <a:tailEnd type="none" w="med" len="med"/>
          </a:ln>
        </p:spPr>
      </p:cxnSp>
      <p:sp>
        <p:nvSpPr>
          <p:cNvPr id="20" name="TextBox 19"/>
          <p:cNvSpPr txBox="1"/>
          <p:nvPr/>
        </p:nvSpPr>
        <p:spPr>
          <a:xfrm>
            <a:off x="6210000" y="2208786"/>
            <a:ext cx="850113" cy="307777"/>
          </a:xfrm>
          <a:prstGeom prst="rect">
            <a:avLst/>
          </a:prstGeom>
          <a:noFill/>
        </p:spPr>
        <p:txBody>
          <a:bodyPr wrap="square" rtlCol="0">
            <a:spAutoFit/>
          </a:bodyPr>
          <a:lstStyle/>
          <a:p>
            <a:pPr algn="ctr"/>
            <a:r>
              <a:rPr lang="en-GB" dirty="0"/>
              <a:t>Y/N</a:t>
            </a:r>
          </a:p>
        </p:txBody>
      </p:sp>
      <p:sp>
        <p:nvSpPr>
          <p:cNvPr id="203" name="Google Shape;203;p20"/>
          <p:cNvSpPr txBox="1"/>
          <p:nvPr/>
        </p:nvSpPr>
        <p:spPr>
          <a:xfrm>
            <a:off x="1116000" y="2777517"/>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teach young people how to grow fruit, vegetables and herbs?</a:t>
            </a:r>
            <a:endParaRPr sz="1300" dirty="0">
              <a:solidFill>
                <a:schemeClr val="dk1"/>
              </a:solidFill>
            </a:endParaRPr>
          </a:p>
        </p:txBody>
      </p:sp>
      <p:pic>
        <p:nvPicPr>
          <p:cNvPr id="204" name="Google Shape;204;p20"/>
          <p:cNvPicPr preferRelativeResize="0"/>
          <p:nvPr/>
        </p:nvPicPr>
        <p:blipFill>
          <a:blip r:embed="rId4">
            <a:alphaModFix/>
          </a:blip>
          <a:stretch>
            <a:fillRect/>
          </a:stretch>
        </p:blipFill>
        <p:spPr>
          <a:xfrm>
            <a:off x="561600" y="2856562"/>
            <a:ext cx="422519" cy="426654"/>
          </a:xfrm>
          <a:prstGeom prst="rect">
            <a:avLst/>
          </a:prstGeom>
          <a:noFill/>
          <a:ln>
            <a:noFill/>
          </a:ln>
        </p:spPr>
      </p:pic>
      <p:sp>
        <p:nvSpPr>
          <p:cNvPr id="21" name="TextBox 20"/>
          <p:cNvSpPr txBox="1">
            <a:spLocks/>
          </p:cNvSpPr>
          <p:nvPr/>
        </p:nvSpPr>
        <p:spPr>
          <a:xfrm>
            <a:off x="6346800" y="2777502"/>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05" name="Google Shape;205;p20"/>
          <p:cNvPicPr preferRelativeResize="0"/>
          <p:nvPr/>
        </p:nvPicPr>
        <p:blipFill>
          <a:blip r:embed="rId5">
            <a:alphaModFix/>
          </a:blip>
          <a:stretch>
            <a:fillRect/>
          </a:stretch>
        </p:blipFill>
        <p:spPr>
          <a:xfrm>
            <a:off x="561600" y="3763108"/>
            <a:ext cx="422519" cy="426654"/>
          </a:xfrm>
          <a:prstGeom prst="rect">
            <a:avLst/>
          </a:prstGeom>
          <a:noFill/>
          <a:ln>
            <a:noFill/>
          </a:ln>
        </p:spPr>
      </p:pic>
      <p:sp>
        <p:nvSpPr>
          <p:cNvPr id="23" name="TextBox 22"/>
          <p:cNvSpPr txBox="1">
            <a:spLocks/>
          </p:cNvSpPr>
          <p:nvPr/>
        </p:nvSpPr>
        <p:spPr>
          <a:xfrm>
            <a:off x="6346800" y="3684048"/>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29" name="Google Shape;203;p20"/>
          <p:cNvSpPr txBox="1"/>
          <p:nvPr/>
        </p:nvSpPr>
        <p:spPr>
          <a:xfrm>
            <a:off x="1116000" y="3684063"/>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canteen ever use plants grown on site as ingredients?</a:t>
            </a:r>
            <a:endParaRPr sz="1300" dirty="0">
              <a:solidFill>
                <a:schemeClr val="dk1"/>
              </a:solidFill>
            </a:endParaRPr>
          </a:p>
        </p:txBody>
      </p:sp>
      <p:pic>
        <p:nvPicPr>
          <p:cNvPr id="206" name="Google Shape;206;p20"/>
          <p:cNvPicPr preferRelativeResize="0"/>
          <p:nvPr/>
        </p:nvPicPr>
        <p:blipFill>
          <a:blip r:embed="rId6">
            <a:alphaModFix/>
          </a:blip>
          <a:stretch>
            <a:fillRect/>
          </a:stretch>
        </p:blipFill>
        <p:spPr>
          <a:xfrm>
            <a:off x="561600" y="4669653"/>
            <a:ext cx="422519" cy="426654"/>
          </a:xfrm>
          <a:prstGeom prst="rect">
            <a:avLst/>
          </a:prstGeom>
          <a:noFill/>
          <a:ln>
            <a:noFill/>
          </a:ln>
        </p:spPr>
      </p:pic>
      <p:sp>
        <p:nvSpPr>
          <p:cNvPr id="24" name="TextBox 23"/>
          <p:cNvSpPr txBox="1">
            <a:spLocks/>
          </p:cNvSpPr>
          <p:nvPr/>
        </p:nvSpPr>
        <p:spPr>
          <a:xfrm>
            <a:off x="6346800" y="4590593"/>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30" name="Google Shape;203;p20"/>
          <p:cNvSpPr txBox="1"/>
          <p:nvPr/>
        </p:nvSpPr>
        <p:spPr>
          <a:xfrm>
            <a:off x="1116000" y="4690635"/>
            <a:ext cx="5025900" cy="38469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menu have plant-based options every day?</a:t>
            </a:r>
            <a:endParaRPr sz="1300" dirty="0">
              <a:solidFill>
                <a:schemeClr val="dk1"/>
              </a:solidFill>
            </a:endParaRPr>
          </a:p>
        </p:txBody>
      </p:sp>
      <p:pic>
        <p:nvPicPr>
          <p:cNvPr id="207" name="Google Shape;207;p20"/>
          <p:cNvPicPr preferRelativeResize="0"/>
          <p:nvPr/>
        </p:nvPicPr>
        <p:blipFill>
          <a:blip r:embed="rId7">
            <a:alphaModFix/>
          </a:blip>
          <a:stretch>
            <a:fillRect/>
          </a:stretch>
        </p:blipFill>
        <p:spPr>
          <a:xfrm>
            <a:off x="561600" y="5676471"/>
            <a:ext cx="422519" cy="426134"/>
          </a:xfrm>
          <a:prstGeom prst="rect">
            <a:avLst/>
          </a:prstGeom>
          <a:noFill/>
          <a:ln>
            <a:noFill/>
          </a:ln>
        </p:spPr>
      </p:pic>
      <p:sp>
        <p:nvSpPr>
          <p:cNvPr id="25" name="TextBox 24"/>
          <p:cNvSpPr txBox="1">
            <a:spLocks/>
          </p:cNvSpPr>
          <p:nvPr/>
        </p:nvSpPr>
        <p:spPr>
          <a:xfrm>
            <a:off x="6346800" y="5597151"/>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31" name="Google Shape;203;p20"/>
          <p:cNvSpPr txBox="1"/>
          <p:nvPr/>
        </p:nvSpPr>
        <p:spPr>
          <a:xfrm>
            <a:off x="1116000" y="5497138"/>
            <a:ext cx="5025900" cy="78480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Are plant-based options encouraged at lunch times, for example are they at the top of the menu, near the start of the queue or labelled planet-friendly?</a:t>
            </a:r>
            <a:endParaRPr sz="1300" dirty="0">
              <a:solidFill>
                <a:schemeClr val="dk1"/>
              </a:solidFill>
            </a:endParaRPr>
          </a:p>
        </p:txBody>
      </p:sp>
      <p:pic>
        <p:nvPicPr>
          <p:cNvPr id="208" name="Google Shape;208;p20"/>
          <p:cNvPicPr preferRelativeResize="0"/>
          <p:nvPr/>
        </p:nvPicPr>
        <p:blipFill>
          <a:blip r:embed="rId8">
            <a:alphaModFix/>
          </a:blip>
          <a:stretch>
            <a:fillRect/>
          </a:stretch>
        </p:blipFill>
        <p:spPr>
          <a:xfrm>
            <a:off x="561600" y="6683028"/>
            <a:ext cx="422519" cy="426134"/>
          </a:xfrm>
          <a:prstGeom prst="rect">
            <a:avLst/>
          </a:prstGeom>
          <a:noFill/>
          <a:ln>
            <a:noFill/>
          </a:ln>
        </p:spPr>
      </p:pic>
      <p:sp>
        <p:nvSpPr>
          <p:cNvPr id="26" name="TextBox 25"/>
          <p:cNvSpPr txBox="1">
            <a:spLocks/>
          </p:cNvSpPr>
          <p:nvPr/>
        </p:nvSpPr>
        <p:spPr>
          <a:xfrm>
            <a:off x="6346800" y="6603708"/>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32" name="Google Shape;203;p20"/>
          <p:cNvSpPr txBox="1"/>
          <p:nvPr/>
        </p:nvSpPr>
        <p:spPr>
          <a:xfrm>
            <a:off x="1116000" y="6603723"/>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regularly have meat-free days, or does it have termly meat-free weeks?</a:t>
            </a:r>
            <a:endParaRPr sz="1300" dirty="0">
              <a:solidFill>
                <a:schemeClr val="dk1"/>
              </a:solidFill>
            </a:endParaRPr>
          </a:p>
        </p:txBody>
      </p:sp>
      <p:pic>
        <p:nvPicPr>
          <p:cNvPr id="209" name="Google Shape;209;p20"/>
          <p:cNvPicPr preferRelativeResize="0"/>
          <p:nvPr/>
        </p:nvPicPr>
        <p:blipFill>
          <a:blip r:embed="rId9">
            <a:alphaModFix/>
          </a:blip>
          <a:stretch>
            <a:fillRect/>
          </a:stretch>
        </p:blipFill>
        <p:spPr>
          <a:xfrm>
            <a:off x="561600" y="7589056"/>
            <a:ext cx="422519" cy="427169"/>
          </a:xfrm>
          <a:prstGeom prst="rect">
            <a:avLst/>
          </a:prstGeom>
          <a:noFill/>
          <a:ln>
            <a:noFill/>
          </a:ln>
        </p:spPr>
      </p:pic>
      <p:sp>
        <p:nvSpPr>
          <p:cNvPr id="27" name="TextBox 26"/>
          <p:cNvSpPr txBox="1">
            <a:spLocks/>
          </p:cNvSpPr>
          <p:nvPr/>
        </p:nvSpPr>
        <p:spPr>
          <a:xfrm>
            <a:off x="6346800" y="7510253"/>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sp>
        <p:nvSpPr>
          <p:cNvPr id="33" name="Google Shape;203;p20"/>
          <p:cNvSpPr txBox="1"/>
          <p:nvPr/>
        </p:nvSpPr>
        <p:spPr>
          <a:xfrm>
            <a:off x="1116000" y="7510268"/>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In the past twelve months, have young people worked with canteen staff to help plan healthy, new menu items?</a:t>
            </a:r>
            <a:endParaRPr sz="1300" dirty="0">
              <a:solidFill>
                <a:schemeClr val="dk1"/>
              </a:solidFill>
            </a:endParaRPr>
          </a:p>
        </p:txBody>
      </p:sp>
      <p:pic>
        <p:nvPicPr>
          <p:cNvPr id="219" name="Google Shape;219;p20"/>
          <p:cNvPicPr preferRelativeResize="0"/>
          <p:nvPr/>
        </p:nvPicPr>
        <p:blipFill>
          <a:blip r:embed="rId10">
            <a:alphaModFix/>
          </a:blip>
          <a:stretch>
            <a:fillRect/>
          </a:stretch>
        </p:blipFill>
        <p:spPr>
          <a:xfrm>
            <a:off x="561600" y="8595616"/>
            <a:ext cx="422519" cy="427169"/>
          </a:xfrm>
          <a:prstGeom prst="rect">
            <a:avLst/>
          </a:prstGeom>
          <a:noFill/>
          <a:ln>
            <a:noFill/>
          </a:ln>
        </p:spPr>
      </p:pic>
      <p:sp>
        <p:nvSpPr>
          <p:cNvPr id="22" name="TextBox 21"/>
          <p:cNvSpPr txBox="1">
            <a:spLocks/>
          </p:cNvSpPr>
          <p:nvPr/>
        </p:nvSpPr>
        <p:spPr>
          <a:xfrm>
            <a:off x="6346800" y="8516813"/>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34" name="Google Shape;203;p20"/>
          <p:cNvSpPr txBox="1"/>
          <p:nvPr/>
        </p:nvSpPr>
        <p:spPr>
          <a:xfrm>
            <a:off x="1116000" y="8416800"/>
            <a:ext cx="5025900" cy="784800"/>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Does your school provide information to parents/guardians or students about what a healthy plate or healthy packed-lunch should look like?</a:t>
            </a:r>
            <a:endParaRPr sz="1300" dirty="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23"/>
        <p:cNvGrpSpPr/>
        <p:nvPr/>
      </p:nvGrpSpPr>
      <p:grpSpPr>
        <a:xfrm>
          <a:off x="0" y="0"/>
          <a:ext cx="0" cy="0"/>
          <a:chOff x="0" y="0"/>
          <a:chExt cx="0" cy="0"/>
        </a:xfrm>
      </p:grpSpPr>
      <p:sp>
        <p:nvSpPr>
          <p:cNvPr id="231" name="Google Shape;231;p21"/>
          <p:cNvSpPr txBox="1"/>
          <p:nvPr/>
        </p:nvSpPr>
        <p:spPr>
          <a:xfrm>
            <a:off x="550800" y="796455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232" name="Google Shape;232;p21"/>
          <p:cNvGrpSpPr/>
          <p:nvPr/>
        </p:nvGrpSpPr>
        <p:grpSpPr>
          <a:xfrm>
            <a:off x="208325" y="8250150"/>
            <a:ext cx="690900" cy="690900"/>
            <a:chOff x="208325" y="8250150"/>
            <a:chExt cx="690900" cy="690900"/>
          </a:xfrm>
        </p:grpSpPr>
        <p:sp>
          <p:nvSpPr>
            <p:cNvPr id="233" name="Google Shape;233;p2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4" name="Google Shape;234;p21"/>
            <p:cNvPicPr preferRelativeResize="0"/>
            <p:nvPr/>
          </p:nvPicPr>
          <p:blipFill>
            <a:blip r:embed="rId4">
              <a:alphaModFix/>
            </a:blip>
            <a:stretch>
              <a:fillRect/>
            </a:stretch>
          </p:blipFill>
          <p:spPr>
            <a:xfrm>
              <a:off x="335985" y="8324345"/>
              <a:ext cx="435446" cy="542371"/>
            </a:xfrm>
            <a:prstGeom prst="rect">
              <a:avLst/>
            </a:prstGeom>
            <a:noFill/>
            <a:ln>
              <a:noFill/>
            </a:ln>
          </p:spPr>
        </p:pic>
      </p:grpSp>
      <p:sp>
        <p:nvSpPr>
          <p:cNvPr id="235" name="Google Shape;235;p21"/>
          <p:cNvSpPr txBox="1"/>
          <p:nvPr/>
        </p:nvSpPr>
        <p:spPr>
          <a:xfrm>
            <a:off x="1022400" y="7964550"/>
            <a:ext cx="5596800" cy="1317253"/>
          </a:xfrm>
          <a:prstGeom prst="rect">
            <a:avLst/>
          </a:prstGeom>
          <a:noFill/>
          <a:ln>
            <a:noFill/>
          </a:ln>
        </p:spPr>
        <p:txBody>
          <a:bodyPr spcFirstLastPara="1" wrap="square" lIns="91425" tIns="91425" rIns="91425" bIns="91425" anchor="t" anchorCtr="0">
            <a:spAutoFit/>
          </a:bodyPr>
          <a:lstStyle/>
          <a:p>
            <a:pPr lvl="0">
              <a:lnSpc>
                <a:spcPct val="115000"/>
              </a:lnSpc>
            </a:pPr>
            <a:r>
              <a:rPr lang="en-GB" sz="1600" b="1" dirty="0">
                <a:solidFill>
                  <a:schemeClr val="dk1"/>
                </a:solidFill>
              </a:rPr>
              <a:t>70%</a:t>
            </a:r>
            <a:r>
              <a:rPr lang="en-GB" sz="1600" dirty="0">
                <a:solidFill>
                  <a:schemeClr val="dk1"/>
                </a:solidFill>
              </a:rPr>
              <a:t> of British children want to see </a:t>
            </a:r>
            <a:r>
              <a:rPr lang="en-GB" sz="1600" b="1" dirty="0">
                <a:solidFill>
                  <a:schemeClr val="dk1"/>
                </a:solidFill>
              </a:rPr>
              <a:t>more meat-free meals </a:t>
            </a:r>
            <a:r>
              <a:rPr lang="en-GB" sz="1600" dirty="0">
                <a:solidFill>
                  <a:schemeClr val="dk1"/>
                </a:solidFill>
              </a:rPr>
              <a:t>on the school menu and </a:t>
            </a:r>
            <a:r>
              <a:rPr lang="en-GB" sz="1600" b="1" dirty="0">
                <a:solidFill>
                  <a:schemeClr val="dk1"/>
                </a:solidFill>
              </a:rPr>
              <a:t>69%</a:t>
            </a:r>
            <a:r>
              <a:rPr lang="en-GB" sz="1600" dirty="0">
                <a:solidFill>
                  <a:schemeClr val="dk1"/>
                </a:solidFill>
              </a:rPr>
              <a:t> of parents and guardians would support schools </a:t>
            </a:r>
            <a:r>
              <a:rPr lang="en-GB" sz="1600" b="1" dirty="0">
                <a:solidFill>
                  <a:schemeClr val="dk1"/>
                </a:solidFill>
              </a:rPr>
              <a:t>increasing the number of plant-based food options </a:t>
            </a:r>
            <a:r>
              <a:rPr lang="en-GB" sz="1600" dirty="0">
                <a:solidFill>
                  <a:schemeClr val="dk1"/>
                </a:solidFill>
              </a:rPr>
              <a:t>on offer. </a:t>
            </a:r>
            <a:endParaRPr sz="1600" b="1" dirty="0">
              <a:solidFill>
                <a:schemeClr val="dk1"/>
              </a:solidFill>
            </a:endParaRPr>
          </a:p>
        </p:txBody>
      </p:sp>
      <p:sp>
        <p:nvSpPr>
          <p:cNvPr id="237" name="Google Shape;237;p21"/>
          <p:cNvSpPr txBox="1"/>
          <p:nvPr/>
        </p:nvSpPr>
        <p:spPr>
          <a:xfrm>
            <a:off x="5194350" y="4406400"/>
            <a:ext cx="152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solidFill>
                  <a:schemeClr val="dk1"/>
                </a:solidFill>
              </a:rPr>
              <a:t>Total Score</a:t>
            </a:r>
            <a:endParaRPr sz="700" dirty="0">
              <a:solidFill>
                <a:schemeClr val="dk1"/>
              </a:solidFill>
            </a:endParaRPr>
          </a:p>
        </p:txBody>
      </p:sp>
      <p:sp>
        <p:nvSpPr>
          <p:cNvPr id="238" name="Google Shape;238;p21"/>
          <p:cNvSpPr txBox="1"/>
          <p:nvPr/>
        </p:nvSpPr>
        <p:spPr>
          <a:xfrm>
            <a:off x="561600" y="5166600"/>
            <a:ext cx="6458400" cy="2412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dirty="0">
                <a:highlight>
                  <a:srgbClr val="00FF00"/>
                </a:highlight>
              </a:rPr>
              <a:t>Once every half term, each year group has an allotment lesson in cookery.  We also learn about growing plants in science. We use the plants we grow in our cooking lessons and the kitchen uses some of the salad plants like rocket we grow.  There is a vegetarian option every day for lunch and Mondays are ‘Meat Free Mondays’.  We use the zones of regulation to help cope and Year 5 do ‘You Are Awesome’ to help them with their self-esteem.  In Year 6, children learn ‘Power to Perform’ to help them get ready for their SATs.  We practise gratitude every week.</a:t>
            </a:r>
          </a:p>
          <a:p>
            <a:pPr marL="0" lvl="0" indent="0" algn="l" rtl="0">
              <a:spcBef>
                <a:spcPts val="0"/>
              </a:spcBef>
              <a:spcAft>
                <a:spcPts val="0"/>
              </a:spcAft>
              <a:buNone/>
            </a:pPr>
            <a:r>
              <a:rPr lang="en-GB" dirty="0">
                <a:highlight>
                  <a:srgbClr val="FFFF00"/>
                </a:highlight>
              </a:rPr>
              <a:t>We would like to work with the kitchen team to plan new menus that are healthy.  We have a sensory garden, but we would like to be able to access it more often. Yoga would be good to introduce, or meditation.</a:t>
            </a:r>
            <a:endParaRPr dirty="0">
              <a:highlight>
                <a:srgbClr val="FFFF00"/>
              </a:highlight>
            </a:endParaRPr>
          </a:p>
        </p:txBody>
      </p:sp>
      <p:grpSp>
        <p:nvGrpSpPr>
          <p:cNvPr id="20" name="Group 19"/>
          <p:cNvGrpSpPr/>
          <p:nvPr/>
        </p:nvGrpSpPr>
        <p:grpSpPr>
          <a:xfrm>
            <a:off x="335985" y="4343775"/>
            <a:ext cx="2343080" cy="722475"/>
            <a:chOff x="695425" y="4850539"/>
            <a:chExt cx="2343080" cy="722475"/>
          </a:xfrm>
        </p:grpSpPr>
        <p:pic>
          <p:nvPicPr>
            <p:cNvPr id="21" name="Google Shape;101;p15"/>
            <p:cNvPicPr preferRelativeResize="0"/>
            <p:nvPr/>
          </p:nvPicPr>
          <p:blipFill>
            <a:blip r:embed="rId5">
              <a:alphaModFix/>
            </a:blip>
            <a:stretch>
              <a:fillRect/>
            </a:stretch>
          </p:blipFill>
          <p:spPr>
            <a:xfrm>
              <a:off x="695425" y="4886925"/>
              <a:ext cx="2143125" cy="653425"/>
            </a:xfrm>
            <a:prstGeom prst="rect">
              <a:avLst/>
            </a:prstGeom>
            <a:noFill/>
            <a:ln>
              <a:noFill/>
            </a:ln>
          </p:spPr>
        </p:pic>
        <p:sp>
          <p:nvSpPr>
            <p:cNvPr id="22" name="Google Shape;102;p15"/>
            <p:cNvSpPr txBox="1"/>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dirty="0">
                  <a:solidFill>
                    <a:schemeClr val="dk1"/>
                  </a:solidFill>
                </a:rPr>
                <a:t>Our Ideas &amp; Thoughts </a:t>
              </a:r>
              <a:endParaRPr sz="1500" b="1" dirty="0"/>
            </a:p>
          </p:txBody>
        </p:sp>
      </p:grpSp>
      <p:sp>
        <p:nvSpPr>
          <p:cNvPr id="224" name="Google Shape;224;p21"/>
          <p:cNvSpPr txBox="1"/>
          <p:nvPr/>
        </p:nvSpPr>
        <p:spPr>
          <a:xfrm>
            <a:off x="1116000" y="1360554"/>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Does your school have a sensory garden, or other natural area, that helps pupils feel calm and relaxed?</a:t>
            </a:r>
            <a:endParaRPr sz="1300" dirty="0">
              <a:solidFill>
                <a:schemeClr val="dk1"/>
              </a:solidFill>
            </a:endParaRPr>
          </a:p>
        </p:txBody>
      </p:sp>
      <p:pic>
        <p:nvPicPr>
          <p:cNvPr id="225" name="Google Shape;225;p21"/>
          <p:cNvPicPr preferRelativeResize="0"/>
          <p:nvPr/>
        </p:nvPicPr>
        <p:blipFill>
          <a:blip r:embed="rId6">
            <a:alphaModFix/>
          </a:blip>
          <a:stretch>
            <a:fillRect/>
          </a:stretch>
        </p:blipFill>
        <p:spPr>
          <a:xfrm>
            <a:off x="561600" y="1469351"/>
            <a:ext cx="422519" cy="427169"/>
          </a:xfrm>
          <a:prstGeom prst="rect">
            <a:avLst/>
          </a:prstGeom>
          <a:noFill/>
          <a:ln>
            <a:noFill/>
          </a:ln>
        </p:spPr>
      </p:pic>
      <p:sp>
        <p:nvSpPr>
          <p:cNvPr id="23" name="TextBox 22"/>
          <p:cNvSpPr txBox="1">
            <a:spLocks/>
          </p:cNvSpPr>
          <p:nvPr/>
        </p:nvSpPr>
        <p:spPr>
          <a:xfrm>
            <a:off x="6346800" y="1390548"/>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27" name="Google Shape;227;p21"/>
          <p:cNvPicPr preferRelativeResize="0"/>
          <p:nvPr/>
        </p:nvPicPr>
        <p:blipFill>
          <a:blip r:embed="rId7">
            <a:alphaModFix/>
          </a:blip>
          <a:stretch>
            <a:fillRect/>
          </a:stretch>
        </p:blipFill>
        <p:spPr>
          <a:xfrm>
            <a:off x="561600" y="3471457"/>
            <a:ext cx="422519" cy="426649"/>
          </a:xfrm>
          <a:prstGeom prst="rect">
            <a:avLst/>
          </a:prstGeom>
          <a:noFill/>
          <a:ln>
            <a:noFill/>
          </a:ln>
        </p:spPr>
      </p:pic>
      <p:sp>
        <p:nvSpPr>
          <p:cNvPr id="24" name="TextBox 23"/>
          <p:cNvSpPr txBox="1">
            <a:spLocks/>
          </p:cNvSpPr>
          <p:nvPr/>
        </p:nvSpPr>
        <p:spPr>
          <a:xfrm>
            <a:off x="6346800" y="3392394"/>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26" name="Google Shape;224;p21"/>
          <p:cNvSpPr txBox="1"/>
          <p:nvPr/>
        </p:nvSpPr>
        <p:spPr>
          <a:xfrm>
            <a:off x="1116000" y="3362400"/>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Does your school offer opportunities to practice mindfulness, meditation, yoga or similar?</a:t>
            </a:r>
            <a:endParaRPr sz="1300" dirty="0">
              <a:solidFill>
                <a:schemeClr val="dk1"/>
              </a:solidFill>
            </a:endParaRPr>
          </a:p>
        </p:txBody>
      </p:sp>
      <p:pic>
        <p:nvPicPr>
          <p:cNvPr id="226" name="Google Shape;226;p21"/>
          <p:cNvPicPr preferRelativeResize="0"/>
          <p:nvPr/>
        </p:nvPicPr>
        <p:blipFill>
          <a:blip r:embed="rId8">
            <a:alphaModFix/>
          </a:blip>
          <a:stretch>
            <a:fillRect/>
          </a:stretch>
        </p:blipFill>
        <p:spPr>
          <a:xfrm>
            <a:off x="561600" y="2470534"/>
            <a:ext cx="422519" cy="426649"/>
          </a:xfrm>
          <a:prstGeom prst="rect">
            <a:avLst/>
          </a:prstGeom>
          <a:noFill/>
          <a:ln>
            <a:noFill/>
          </a:ln>
        </p:spPr>
      </p:pic>
      <p:sp>
        <p:nvSpPr>
          <p:cNvPr id="25" name="TextBox 24"/>
          <p:cNvSpPr txBox="1">
            <a:spLocks/>
          </p:cNvSpPr>
          <p:nvPr/>
        </p:nvSpPr>
        <p:spPr>
          <a:xfrm>
            <a:off x="6346800" y="2391471"/>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27" name="Google Shape;224;p21"/>
          <p:cNvSpPr txBox="1"/>
          <p:nvPr/>
        </p:nvSpPr>
        <p:spPr>
          <a:xfrm>
            <a:off x="1116000" y="2361477"/>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dirty="0">
                <a:solidFill>
                  <a:schemeClr val="dk1"/>
                </a:solidFill>
              </a:rPr>
              <a:t>Does your school discuss mental health issues and provide strategies and exercises to cope with them?</a:t>
            </a:r>
            <a:endParaRPr sz="1300" dirty="0">
              <a:solidFill>
                <a:schemeClr val="dk1"/>
              </a:solidFill>
            </a:endParaRPr>
          </a:p>
        </p:txBody>
      </p:sp>
      <p:sp>
        <p:nvSpPr>
          <p:cNvPr id="31" name="TextBox 30"/>
          <p:cNvSpPr txBox="1">
            <a:spLocks/>
          </p:cNvSpPr>
          <p:nvPr/>
        </p:nvSpPr>
        <p:spPr>
          <a:xfrm>
            <a:off x="6346800" y="4312800"/>
            <a:ext cx="576000" cy="584775"/>
          </a:xfrm>
          <a:prstGeom prst="rect">
            <a:avLst/>
          </a:prstGeom>
          <a:noFill/>
          <a:ln w="38100">
            <a:solidFill>
              <a:srgbClr val="F39200"/>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9</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142544d-bb75-46a8-8d15-935ea0f6c27c">
      <Terms xmlns="http://schemas.microsoft.com/office/infopath/2007/PartnerControls"/>
    </lcf76f155ced4ddcb4097134ff3c332f>
    <TaxCatchAll xmlns="6715175a-2153-4031-b562-73ee1af9b33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A6BE8775FFAF048B18AB121218CF7C5" ma:contentTypeVersion="11" ma:contentTypeDescription="Create a new document." ma:contentTypeScope="" ma:versionID="5ceca46a7bbdfeb14c98d6ecb5d7e62e">
  <xsd:schema xmlns:xsd="http://www.w3.org/2001/XMLSchema" xmlns:xs="http://www.w3.org/2001/XMLSchema" xmlns:p="http://schemas.microsoft.com/office/2006/metadata/properties" xmlns:ns2="7142544d-bb75-46a8-8d15-935ea0f6c27c" xmlns:ns3="6715175a-2153-4031-b562-73ee1af9b33e" targetNamespace="http://schemas.microsoft.com/office/2006/metadata/properties" ma:root="true" ma:fieldsID="135fffd21d95ad6b1b9fe8d88a9955dc" ns2:_="" ns3:_="">
    <xsd:import namespace="7142544d-bb75-46a8-8d15-935ea0f6c27c"/>
    <xsd:import namespace="6715175a-2153-4031-b562-73ee1af9b33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42544d-bb75-46a8-8d15-935ea0f6c2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00228e8-9da0-4abb-8a13-53ffe541cbce"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15175a-2153-4031-b562-73ee1af9b33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2541cce6-4ef3-43bf-b45e-21550a5235b8}" ma:internalName="TaxCatchAll" ma:showField="CatchAllData" ma:web="6715175a-2153-4031-b562-73ee1af9b3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B4C7D2-2FF3-4DB2-A446-8A8A91D99FE5}">
  <ds:schemaRefs>
    <ds:schemaRef ds:uri="http://schemas.openxmlformats.org/package/2006/metadata/core-properties"/>
    <ds:schemaRef ds:uri="http://purl.org/dc/dcmitype/"/>
    <ds:schemaRef ds:uri="http://purl.org/dc/terms/"/>
    <ds:schemaRef ds:uri="http://schemas.microsoft.com/office/infopath/2007/PartnerControls"/>
    <ds:schemaRef ds:uri="6715175a-2153-4031-b562-73ee1af9b33e"/>
    <ds:schemaRef ds:uri="http://www.w3.org/XML/1998/namespace"/>
    <ds:schemaRef ds:uri="http://schemas.microsoft.com/office/2006/documentManagement/types"/>
    <ds:schemaRef ds:uri="7142544d-bb75-46a8-8d15-935ea0f6c27c"/>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97664193-CCEB-48DD-B740-7036347F4C30}">
  <ds:schemaRefs>
    <ds:schemaRef ds:uri="http://schemas.microsoft.com/sharepoint/v3/contenttype/forms"/>
  </ds:schemaRefs>
</ds:datastoreItem>
</file>

<file path=customXml/itemProps3.xml><?xml version="1.0" encoding="utf-8"?>
<ds:datastoreItem xmlns:ds="http://schemas.openxmlformats.org/officeDocument/2006/customXml" ds:itemID="{72EAC750-5EFE-43C6-BB7A-6E60C317C1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42544d-bb75-46a8-8d15-935ea0f6c27c"/>
    <ds:schemaRef ds:uri="6715175a-2153-4031-b562-73ee1af9b3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557</TotalTime>
  <Words>4423</Words>
  <Application>Microsoft Office PowerPoint</Application>
  <PresentationFormat>Custom</PresentationFormat>
  <Paragraphs>371</Paragraphs>
  <Slides>24</Slides>
  <Notes>24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24</vt:i4>
      </vt:variant>
    </vt:vector>
  </HeadingPairs>
  <TitlesOfParts>
    <vt:vector size="26" baseType="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 Hyland</dc:creator>
  <cp:lastModifiedBy>Avril Stockley</cp:lastModifiedBy>
  <cp:revision>59</cp:revision>
  <dcterms:modified xsi:type="dcterms:W3CDTF">2022-11-26T17:50:03Z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0x010100FA6BE8775FFAF048B18AB121218CF7C5</vt:lpwstr>
  </property>
</Properties>
</file>