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61" r:id="rId2"/>
  </p:sldIdLst>
  <p:sldSz cx="9906000" cy="6858000" type="A4"/>
  <p:notesSz cx="6805613" cy="9944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6A90"/>
    <a:srgbClr val="FF8691"/>
    <a:srgbClr val="0D9ED7"/>
    <a:srgbClr val="A0EE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DB9C671-E196-4790-A496-49642681E0BE}">
  <a:tblStyle styleId="{DDB9C671-E196-4790-A496-49642681E0B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1ECD72C-1522-47AD-92BF-4D94DA97BB6F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/>
      <a:tcStyle>
        <a:tcBdr/>
        <a:fill>
          <a:solidFill>
            <a:srgbClr val="D4E2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E2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44FE1BE-6726-4D16-AFC6-4899961F0D55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13"/>
    <p:restoredTop sz="95110" autoAdjust="0"/>
  </p:normalViewPr>
  <p:slideViewPr>
    <p:cSldViewPr snapToGrid="0">
      <p:cViewPr varScale="1">
        <p:scale>
          <a:sx n="87" d="100"/>
          <a:sy n="87" d="100"/>
        </p:scale>
        <p:origin x="151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a Ashroff" userId="c71738a8d7ca8c0d" providerId="LiveId" clId="{5403D34D-2B03-4FF3-975A-24C9A9BC34EA}"/>
    <pc:docChg chg="modSld">
      <pc:chgData name="Sophia Ashroff" userId="c71738a8d7ca8c0d" providerId="LiveId" clId="{5403D34D-2B03-4FF3-975A-24C9A9BC34EA}" dt="2019-02-24T19:19:32.733" v="43" actId="1076"/>
      <pc:docMkLst>
        <pc:docMk/>
      </pc:docMkLst>
      <pc:sldChg chg="modSp">
        <pc:chgData name="Sophia Ashroff" userId="c71738a8d7ca8c0d" providerId="LiveId" clId="{5403D34D-2B03-4FF3-975A-24C9A9BC34EA}" dt="2019-02-24T19:19:32.733" v="43" actId="1076"/>
        <pc:sldMkLst>
          <pc:docMk/>
          <pc:sldMk cId="4025716937" sldId="259"/>
        </pc:sldMkLst>
        <pc:graphicFrameChg chg="mod modGraphic">
          <ac:chgData name="Sophia Ashroff" userId="c71738a8d7ca8c0d" providerId="LiveId" clId="{5403D34D-2B03-4FF3-975A-24C9A9BC34EA}" dt="2019-02-24T19:19:32.733" v="43" actId="1076"/>
          <ac:graphicFrameMkLst>
            <pc:docMk/>
            <pc:sldMk cId="4025716937" sldId="259"/>
            <ac:graphicFrameMk id="32" creationId="{AE8648EC-9ECE-41E4-9563-8CD2AA6CAA51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9099" cy="498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4939" y="0"/>
            <a:ext cx="2949099" cy="498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79488" y="1243013"/>
            <a:ext cx="4846637" cy="3355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777332" y="-270669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251054" y="2203053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917179" y="128985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1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1.png"/><Relationship Id="rId2" Type="http://schemas.openxmlformats.org/officeDocument/2006/relationships/image" Target="../media/image1.jpg"/><Relationship Id="rId16" Type="http://schemas.openxmlformats.org/officeDocument/2006/relationships/image" Target="../media/image10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19" Type="http://schemas.microsoft.com/office/2007/relationships/hdphoto" Target="../media/hdphoto6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9" y="3248"/>
            <a:ext cx="9915567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Seasons and The Weather ¦ Year </a:t>
            </a:r>
            <a:r>
              <a:rPr lang="en-GB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GB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¦ </a:t>
            </a:r>
            <a:r>
              <a:rPr lang="en-GB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</a:t>
            </a:r>
            <a:r>
              <a:rPr lang="en-GB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79" t="4211" r="27506" b="59532"/>
          <a:stretch/>
        </p:blipFill>
        <p:spPr>
          <a:xfrm>
            <a:off x="5925895" y="551849"/>
            <a:ext cx="1916157" cy="229347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5" t="4678" r="3423" b="57472"/>
          <a:stretch/>
        </p:blipFill>
        <p:spPr>
          <a:xfrm>
            <a:off x="1912966" y="551849"/>
            <a:ext cx="1919907" cy="229347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" t="52632" r="76074" b="11644"/>
          <a:stretch/>
        </p:blipFill>
        <p:spPr>
          <a:xfrm>
            <a:off x="7933073" y="563549"/>
            <a:ext cx="1919908" cy="228177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1" t="52381" r="51612" b="9143"/>
          <a:stretch/>
        </p:blipFill>
        <p:spPr>
          <a:xfrm>
            <a:off x="3936957" y="551849"/>
            <a:ext cx="1897917" cy="229347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D000CF-CAD3-854D-907C-C912D426201C}"/>
              </a:ext>
            </a:extLst>
          </p:cNvPr>
          <p:cNvSpPr txBox="1"/>
          <p:nvPr/>
        </p:nvSpPr>
        <p:spPr>
          <a:xfrm>
            <a:off x="0" y="1436978"/>
            <a:ext cx="2425175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Calibri (Body)"/>
              </a:rPr>
              <a:t>SEASONS</a:t>
            </a:r>
            <a:endParaRPr lang="en-US" dirty="0">
              <a:latin typeface="Calibri (Body)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398531"/>
              </p:ext>
            </p:extLst>
          </p:nvPr>
        </p:nvGraphicFramePr>
        <p:xfrm>
          <a:off x="58038" y="3067266"/>
          <a:ext cx="1979767" cy="1759258"/>
        </p:xfrm>
        <a:graphic>
          <a:graphicData uri="http://schemas.openxmlformats.org/drawingml/2006/table">
            <a:tbl>
              <a:tblPr firstRow="1" bandRow="1">
                <a:tableStyleId>{DDB9C671-E196-4790-A496-49642681E0BE}</a:tableStyleId>
              </a:tblPr>
              <a:tblGrid>
                <a:gridCol w="1979767">
                  <a:extLst>
                    <a:ext uri="{9D8B030D-6E8A-4147-A177-3AD203B41FA5}">
                      <a16:colId xmlns:a16="http://schemas.microsoft.com/office/drawing/2014/main" val="899102932"/>
                    </a:ext>
                  </a:extLst>
                </a:gridCol>
              </a:tblGrid>
              <a:tr h="511784">
                <a:tc>
                  <a:txBody>
                    <a:bodyPr/>
                    <a:lstStyle/>
                    <a:p>
                      <a:pPr algn="l"/>
                      <a:r>
                        <a:rPr lang="en-GB" sz="1400" b="1" u="none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SPRING</a:t>
                      </a:r>
                    </a:p>
                    <a:p>
                      <a:pPr algn="l"/>
                      <a:r>
                        <a:rPr lang="en-GB" sz="1200" b="0" i="1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March</a:t>
                      </a:r>
                      <a:r>
                        <a:rPr lang="en-GB" sz="1200" b="0" i="1" baseline="0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   April   May</a:t>
                      </a:r>
                      <a:endParaRPr lang="en-GB" sz="1200" b="0" i="1" dirty="0">
                        <a:solidFill>
                          <a:srgbClr val="002060"/>
                        </a:solidFill>
                        <a:latin typeface="Calibri (Body)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EE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507996"/>
                  </a:ext>
                </a:extLst>
              </a:tr>
              <a:tr h="1247474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 (Body)"/>
                          <a:ea typeface="Calibri"/>
                          <a:cs typeface="Calibri" panose="020F0502020204030204" pitchFamily="34" charset="0"/>
                          <a:sym typeface="Arial"/>
                        </a:rPr>
                        <a:t>t</a:t>
                      </a:r>
                      <a:r>
                        <a:rPr lang="en-GB" sz="12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(Body)"/>
                          <a:ea typeface="Calibri"/>
                          <a:cs typeface="Calibri" panose="020F0502020204030204" pitchFamily="34" charset="0"/>
                          <a:sym typeface="Arial"/>
                        </a:rPr>
                        <a:t>rees </a:t>
                      </a:r>
                      <a:r>
                        <a:rPr lang="en-GB" sz="12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 (Body)"/>
                          <a:ea typeface="Calibri"/>
                          <a:cs typeface="Calibri" panose="020F0502020204030204" pitchFamily="34" charset="0"/>
                          <a:sym typeface="Arial"/>
                        </a:rPr>
                        <a:t>grow </a:t>
                      </a:r>
                      <a:r>
                        <a:rPr lang="en-GB" sz="12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(Body)"/>
                          <a:ea typeface="Calibri"/>
                          <a:cs typeface="Calibri" panose="020F0502020204030204" pitchFamily="34" charset="0"/>
                          <a:sym typeface="Arial"/>
                        </a:rPr>
                        <a:t>leaves</a:t>
                      </a:r>
                      <a:endParaRPr lang="en-GB" sz="1200" b="0" i="0" u="none" strike="noStrike" cap="none" dirty="0">
                        <a:solidFill>
                          <a:srgbClr val="002060"/>
                        </a:solidFill>
                        <a:effectLst/>
                        <a:latin typeface="Calibri (Body)"/>
                        <a:ea typeface="Calibri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 (Body)"/>
                          <a:ea typeface="Calibri"/>
                          <a:cs typeface="Calibri" panose="020F0502020204030204" pitchFamily="34" charset="0"/>
                          <a:sym typeface="Arial"/>
                        </a:rPr>
                        <a:t>w</a:t>
                      </a:r>
                      <a:r>
                        <a:rPr lang="en-GB" sz="12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(Body)"/>
                          <a:ea typeface="Calibri"/>
                          <a:cs typeface="Calibri" panose="020F0502020204030204" pitchFamily="34" charset="0"/>
                          <a:sym typeface="Arial"/>
                        </a:rPr>
                        <a:t>eather </a:t>
                      </a:r>
                      <a:r>
                        <a:rPr lang="en-GB" sz="12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 (Body)"/>
                          <a:ea typeface="Calibri"/>
                          <a:cs typeface="Calibri" panose="020F0502020204030204" pitchFamily="34" charset="0"/>
                          <a:sym typeface="Arial"/>
                        </a:rPr>
                        <a:t>becomes </a:t>
                      </a:r>
                      <a:r>
                        <a:rPr lang="en-GB" sz="12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(Body)"/>
                          <a:ea typeface="Calibri"/>
                          <a:cs typeface="Calibri" panose="020F0502020204030204" pitchFamily="34" charset="0"/>
                          <a:sym typeface="Arial"/>
                        </a:rPr>
                        <a:t>warmer</a:t>
                      </a:r>
                      <a:endParaRPr lang="en-GB" sz="1200" b="0" i="0" u="none" strike="noStrike" cap="none" dirty="0">
                        <a:solidFill>
                          <a:srgbClr val="002060"/>
                        </a:solidFill>
                        <a:effectLst/>
                        <a:latin typeface="Calibri (Body)"/>
                        <a:ea typeface="Calibri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 (Body)"/>
                          <a:ea typeface="Calibri"/>
                          <a:cs typeface="Calibri" panose="020F0502020204030204" pitchFamily="34" charset="0"/>
                          <a:sym typeface="Arial"/>
                        </a:rPr>
                        <a:t>d</a:t>
                      </a:r>
                      <a:r>
                        <a:rPr lang="en-GB" sz="12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(Body)"/>
                          <a:ea typeface="Calibri"/>
                          <a:cs typeface="Calibri" panose="020F0502020204030204" pitchFamily="34" charset="0"/>
                          <a:sym typeface="Arial"/>
                        </a:rPr>
                        <a:t>ays </a:t>
                      </a:r>
                      <a:r>
                        <a:rPr lang="en-GB" sz="12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 (Body)"/>
                          <a:ea typeface="Calibri"/>
                          <a:cs typeface="Calibri" panose="020F0502020204030204" pitchFamily="34" charset="0"/>
                          <a:sym typeface="Arial"/>
                        </a:rPr>
                        <a:t>become </a:t>
                      </a:r>
                      <a:r>
                        <a:rPr lang="en-GB" sz="12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(Body)"/>
                          <a:ea typeface="Calibri"/>
                          <a:cs typeface="Calibri" panose="020F0502020204030204" pitchFamily="34" charset="0"/>
                          <a:sym typeface="Arial"/>
                        </a:rPr>
                        <a:t>longer</a:t>
                      </a:r>
                      <a:endParaRPr lang="en-GB" sz="1200" b="0" i="0" u="none" strike="noStrike" cap="none" dirty="0">
                        <a:solidFill>
                          <a:srgbClr val="002060"/>
                        </a:solidFill>
                        <a:effectLst/>
                        <a:latin typeface="Calibri (Body)"/>
                        <a:ea typeface="Calibri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 (Body)"/>
                          <a:ea typeface="Calibri"/>
                          <a:cs typeface="Calibri" panose="020F0502020204030204" pitchFamily="34" charset="0"/>
                          <a:sym typeface="Arial"/>
                        </a:rPr>
                        <a:t>b</a:t>
                      </a:r>
                      <a:r>
                        <a:rPr lang="en-GB" sz="12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(Body)"/>
                          <a:ea typeface="Calibri"/>
                          <a:cs typeface="Calibri" panose="020F0502020204030204" pitchFamily="34" charset="0"/>
                          <a:sym typeface="Arial"/>
                        </a:rPr>
                        <a:t>aby </a:t>
                      </a:r>
                      <a:r>
                        <a:rPr lang="en-GB" sz="12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 (Body)"/>
                          <a:ea typeface="Calibri"/>
                          <a:cs typeface="Calibri" panose="020F0502020204030204" pitchFamily="34" charset="0"/>
                          <a:sym typeface="Arial"/>
                        </a:rPr>
                        <a:t>animals </a:t>
                      </a:r>
                      <a:r>
                        <a:rPr lang="en-GB" sz="12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(Body)"/>
                          <a:ea typeface="Calibri"/>
                          <a:cs typeface="Calibri" panose="020F0502020204030204" pitchFamily="34" charset="0"/>
                          <a:sym typeface="Arial"/>
                        </a:rPr>
                        <a:t>born</a:t>
                      </a:r>
                      <a:endParaRPr lang="en-GB" sz="1200" dirty="0">
                        <a:solidFill>
                          <a:srgbClr val="002060"/>
                        </a:solidFill>
                        <a:latin typeface="Calibri (Body)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0EE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07834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830458"/>
              </p:ext>
            </p:extLst>
          </p:nvPr>
        </p:nvGraphicFramePr>
        <p:xfrm>
          <a:off x="2049923" y="3067266"/>
          <a:ext cx="1941622" cy="1759258"/>
        </p:xfrm>
        <a:graphic>
          <a:graphicData uri="http://schemas.openxmlformats.org/drawingml/2006/table">
            <a:tbl>
              <a:tblPr firstRow="1" bandRow="1">
                <a:tableStyleId>{DDB9C671-E196-4790-A496-49642681E0BE}</a:tableStyleId>
              </a:tblPr>
              <a:tblGrid>
                <a:gridCol w="1941622">
                  <a:extLst>
                    <a:ext uri="{9D8B030D-6E8A-4147-A177-3AD203B41FA5}">
                      <a16:colId xmlns:a16="http://schemas.microsoft.com/office/drawing/2014/main" val="899102932"/>
                    </a:ext>
                  </a:extLst>
                </a:gridCol>
              </a:tblGrid>
              <a:tr h="511784">
                <a:tc>
                  <a:txBody>
                    <a:bodyPr/>
                    <a:lstStyle/>
                    <a:p>
                      <a:pPr algn="l"/>
                      <a:r>
                        <a:rPr lang="en-GB" sz="1400" b="1" u="none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SUMMER</a:t>
                      </a:r>
                    </a:p>
                    <a:p>
                      <a:pPr algn="l"/>
                      <a:r>
                        <a:rPr lang="en-GB" sz="1200" b="0" i="1" u="none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June</a:t>
                      </a:r>
                      <a:r>
                        <a:rPr lang="en-GB" sz="1200" b="0" i="1" u="none" baseline="0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   July   August</a:t>
                      </a:r>
                      <a:endParaRPr lang="en-GB" sz="1200" b="0" i="1" u="none" dirty="0" smtClean="0">
                        <a:solidFill>
                          <a:srgbClr val="002060"/>
                        </a:solidFill>
                        <a:latin typeface="Calibri (Body)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9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507996"/>
                  </a:ext>
                </a:extLst>
              </a:tr>
              <a:tr h="1247474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trees have full green leaves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weather is usually warm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days are bright and long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D9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07834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734215"/>
              </p:ext>
            </p:extLst>
          </p:nvPr>
        </p:nvGraphicFramePr>
        <p:xfrm>
          <a:off x="71101" y="4878776"/>
          <a:ext cx="1979767" cy="1876763"/>
        </p:xfrm>
        <a:graphic>
          <a:graphicData uri="http://schemas.openxmlformats.org/drawingml/2006/table">
            <a:tbl>
              <a:tblPr firstRow="1" bandRow="1">
                <a:tableStyleId>{DDB9C671-E196-4790-A496-49642681E0BE}</a:tableStyleId>
              </a:tblPr>
              <a:tblGrid>
                <a:gridCol w="1979767">
                  <a:extLst>
                    <a:ext uri="{9D8B030D-6E8A-4147-A177-3AD203B41FA5}">
                      <a16:colId xmlns:a16="http://schemas.microsoft.com/office/drawing/2014/main" val="899102932"/>
                    </a:ext>
                  </a:extLst>
                </a:gridCol>
              </a:tblGrid>
              <a:tr h="505163">
                <a:tc>
                  <a:txBody>
                    <a:bodyPr/>
                    <a:lstStyle/>
                    <a:p>
                      <a:pPr algn="l"/>
                      <a:r>
                        <a:rPr lang="en-GB" sz="1400" b="1" u="none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AUTUMN</a:t>
                      </a:r>
                    </a:p>
                    <a:p>
                      <a:pPr algn="l"/>
                      <a:r>
                        <a:rPr lang="en-GB" sz="1000" b="0" i="1" u="none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September</a:t>
                      </a:r>
                      <a:r>
                        <a:rPr lang="en-GB" sz="1000" b="0" i="1" u="none" baseline="0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 October November</a:t>
                      </a:r>
                      <a:endParaRPr lang="en-GB" sz="1000" b="0" i="1" u="none" dirty="0" smtClean="0">
                        <a:solidFill>
                          <a:srgbClr val="002060"/>
                        </a:solidFill>
                        <a:latin typeface="Calibri (Body)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6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507996"/>
                  </a:ext>
                </a:extLst>
              </a:tr>
              <a:tr h="1231336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leaves become brown and fall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weather becomes</a:t>
                      </a: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 more </a:t>
                      </a:r>
                      <a:r>
                        <a:rPr lang="en-GB" sz="1200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rainy and cold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days become shorter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animals prepare to hibernate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86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07834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203052"/>
              </p:ext>
            </p:extLst>
          </p:nvPr>
        </p:nvGraphicFramePr>
        <p:xfrm>
          <a:off x="2038327" y="4878776"/>
          <a:ext cx="1968165" cy="1876763"/>
        </p:xfrm>
        <a:graphic>
          <a:graphicData uri="http://schemas.openxmlformats.org/drawingml/2006/table">
            <a:tbl>
              <a:tblPr firstRow="1" bandRow="1">
                <a:tableStyleId>{DDB9C671-E196-4790-A496-49642681E0BE}</a:tableStyleId>
              </a:tblPr>
              <a:tblGrid>
                <a:gridCol w="1968165">
                  <a:extLst>
                    <a:ext uri="{9D8B030D-6E8A-4147-A177-3AD203B41FA5}">
                      <a16:colId xmlns:a16="http://schemas.microsoft.com/office/drawing/2014/main" val="899102932"/>
                    </a:ext>
                  </a:extLst>
                </a:gridCol>
              </a:tblGrid>
              <a:tr h="545967">
                <a:tc>
                  <a:txBody>
                    <a:bodyPr/>
                    <a:lstStyle/>
                    <a:p>
                      <a:pPr algn="l"/>
                      <a:r>
                        <a:rPr lang="en-GB" sz="1400" b="1" u="none" dirty="0" smtClean="0">
                          <a:solidFill>
                            <a:schemeClr val="bg1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WINTER</a:t>
                      </a:r>
                    </a:p>
                    <a:p>
                      <a:pPr algn="l"/>
                      <a:r>
                        <a:rPr lang="en-GB" sz="1000" b="0" i="1" u="none" dirty="0" smtClean="0">
                          <a:solidFill>
                            <a:schemeClr val="bg1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December</a:t>
                      </a:r>
                      <a:r>
                        <a:rPr lang="en-GB" sz="1000" b="0" i="1" u="none" baseline="0" dirty="0" smtClean="0">
                          <a:solidFill>
                            <a:schemeClr val="bg1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 January February</a:t>
                      </a:r>
                      <a:endParaRPr lang="en-GB" sz="1000" b="0" i="1" u="none" dirty="0" smtClean="0">
                        <a:solidFill>
                          <a:schemeClr val="bg1"/>
                        </a:solidFill>
                        <a:latin typeface="Calibri (Body)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6A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507996"/>
                  </a:ext>
                </a:extLst>
              </a:tr>
              <a:tr h="1330796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chemeClr val="bg1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no leaves on trees weather is cold and there can be snow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chemeClr val="bg1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days are dark and short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chemeClr val="bg1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animals hibernate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36A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07834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E8648EC-9ECE-41E4-9563-8CD2AA6CAA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269559"/>
              </p:ext>
            </p:extLst>
          </p:nvPr>
        </p:nvGraphicFramePr>
        <p:xfrm>
          <a:off x="4676503" y="2890867"/>
          <a:ext cx="2795452" cy="39640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95452">
                  <a:extLst>
                    <a:ext uri="{9D8B030D-6E8A-4147-A177-3AD203B41FA5}">
                      <a16:colId xmlns:a16="http://schemas.microsoft.com/office/drawing/2014/main" val="1865158532"/>
                    </a:ext>
                  </a:extLst>
                </a:gridCol>
              </a:tblGrid>
              <a:tr h="359994">
                <a:tc>
                  <a:txBody>
                    <a:bodyPr/>
                    <a:lstStyle/>
                    <a:p>
                      <a:pPr algn="l"/>
                      <a:r>
                        <a:rPr lang="en-GB" sz="1800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WEATHER</a:t>
                      </a:r>
                      <a:endParaRPr lang="en-GB" sz="1800" dirty="0">
                        <a:solidFill>
                          <a:srgbClr val="002060"/>
                        </a:solidFill>
                        <a:latin typeface="Calibri (Body)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5873185"/>
                  </a:ext>
                </a:extLst>
              </a:tr>
              <a:tr h="5837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="1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(Body)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Rainy</a:t>
                      </a:r>
                      <a:r>
                        <a:rPr lang="en-GB" sz="14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(Body)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(Body)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Water </a:t>
                      </a:r>
                      <a:r>
                        <a:rPr lang="en-GB" sz="12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 (Body)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falling from clouds.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424116"/>
                  </a:ext>
                </a:extLst>
              </a:tr>
              <a:tr h="583797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Cloudy</a:t>
                      </a:r>
                      <a:endParaRPr lang="en-GB" sz="1400" b="1" baseline="0" dirty="0" smtClean="0">
                        <a:solidFill>
                          <a:srgbClr val="002060"/>
                        </a:solidFill>
                        <a:latin typeface="Calibri (Body)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1200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Some 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clouds in the </a:t>
                      </a:r>
                      <a:r>
                        <a:rPr lang="en-GB" sz="1200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sky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7108217"/>
                  </a:ext>
                </a:extLst>
              </a:tr>
              <a:tr h="594940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Snowy</a:t>
                      </a:r>
                    </a:p>
                    <a:p>
                      <a:r>
                        <a:rPr lang="en-GB" sz="1200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Snow 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falls from cold </a:t>
                      </a:r>
                      <a:r>
                        <a:rPr lang="en-GB" sz="1200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clouds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757909"/>
                  </a:ext>
                </a:extLst>
              </a:tr>
              <a:tr h="626004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Sunny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r>
                        <a:rPr lang="en-GB" sz="1200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The 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sun is shining brightly </a:t>
                      </a:r>
                      <a:r>
                        <a:rPr lang="en-GB" sz="1200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in 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the sky.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9324999"/>
                  </a:ext>
                </a:extLst>
              </a:tr>
              <a:tr h="626004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Stormy</a:t>
                      </a:r>
                      <a:endParaRPr lang="en-GB" sz="1400" b="1" baseline="0" dirty="0" smtClean="0">
                        <a:solidFill>
                          <a:srgbClr val="002060"/>
                        </a:solidFill>
                        <a:latin typeface="Calibri (Body)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1200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Thunder,</a:t>
                      </a: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200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lightning,</a:t>
                      </a: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200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wind 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and rain.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1906181"/>
                  </a:ext>
                </a:extLst>
              </a:tr>
              <a:tr h="583797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Foggy</a:t>
                      </a:r>
                    </a:p>
                    <a:p>
                      <a:r>
                        <a:rPr lang="en-GB" sz="1200" dirty="0" smtClean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Clouds 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we can see.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401050"/>
                  </a:ext>
                </a:extLst>
              </a:tr>
            </a:tbl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3714" y1="55685" x2="33714" y2="55685"/>
                        <a14:foregroundMark x1="17429" y1="51603" x2="17429" y2="51603"/>
                        <a14:foregroundMark x1="22857" y1="59767" x2="22857" y2="59767"/>
                        <a14:foregroundMark x1="56571" y1="50146" x2="56571" y2="50146"/>
                        <a14:foregroundMark x1="13143" y1="13703" x2="13143" y2="13703"/>
                        <a14:foregroundMark x1="76571" y1="55394" x2="76571" y2="55394"/>
                        <a14:foregroundMark x1="90000" y1="68805" x2="90000" y2="68805"/>
                        <a14:foregroundMark x1="78571" y1="88921" x2="78571" y2="88921"/>
                        <a14:foregroundMark x1="65714" y1="64723" x2="65714" y2="64723"/>
                        <a14:foregroundMark x1="40571" y1="77551" x2="40571" y2="77551"/>
                        <a14:foregroundMark x1="47714" y1="94461" x2="47714" y2="94461"/>
                        <a14:foregroundMark x1="19143" y1="90962" x2="19143" y2="909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89374" y="3261515"/>
            <a:ext cx="486219" cy="5284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0685" y1="7945" x2="50685" y2="7945"/>
                        <a14:foregroundMark x1="78904" y1="17260" x2="78904" y2="17260"/>
                        <a14:foregroundMark x1="20000" y1="16712" x2="20000" y2="16712"/>
                        <a14:foregroundMark x1="18356" y1="48767" x2="18356" y2="48767"/>
                        <a14:foregroundMark x1="28493" y1="71507" x2="28493" y2="71507"/>
                        <a14:foregroundMark x1="50959" y1="80548" x2="50959" y2="80548"/>
                        <a14:foregroundMark x1="72329" y1="72055" x2="72329" y2="72055"/>
                        <a14:foregroundMark x1="84110" y1="48767" x2="84110" y2="487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63248" y="5080423"/>
            <a:ext cx="486219" cy="4862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8812" y1="73596" x2="18812" y2="73596"/>
                        <a14:foregroundMark x1="48515" y1="75843" x2="48515" y2="75843"/>
                        <a14:foregroundMark x1="67327" y1="90449" x2="67327" y2="90449"/>
                        <a14:foregroundMark x1="79703" y1="78652" x2="79703" y2="78652"/>
                        <a14:foregroundMark x1="36139" y1="92135" x2="36139" y2="92135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3653" y="4434560"/>
            <a:ext cx="584398" cy="5149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065508" y="3866933"/>
            <a:ext cx="653285" cy="47680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0448" y1="19403" x2="10448" y2="194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3653" y="5653244"/>
            <a:ext cx="584398" cy="58439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5850" y="6162214"/>
            <a:ext cx="678324" cy="713110"/>
          </a:xfrm>
          <a:prstGeom prst="rect">
            <a:avLst/>
          </a:prstGeom>
        </p:spPr>
      </p:pic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C8E75EF1-D2C2-48C5-8EFF-349E8C649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025525"/>
              </p:ext>
            </p:extLst>
          </p:nvPr>
        </p:nvGraphicFramePr>
        <p:xfrm>
          <a:off x="7545919" y="2943966"/>
          <a:ext cx="2360081" cy="390523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60081">
                  <a:extLst>
                    <a:ext uri="{9D8B030D-6E8A-4147-A177-3AD203B41FA5}">
                      <a16:colId xmlns:a16="http://schemas.microsoft.com/office/drawing/2014/main" val="3771830465"/>
                    </a:ext>
                  </a:extLst>
                </a:gridCol>
              </a:tblGrid>
              <a:tr h="37008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bg1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KEY</a:t>
                      </a:r>
                      <a:r>
                        <a:rPr lang="en-GB" sz="1800" baseline="0" dirty="0" smtClean="0">
                          <a:solidFill>
                            <a:schemeClr val="bg1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 TERMS</a:t>
                      </a:r>
                      <a:endParaRPr lang="en-GB" sz="1800" dirty="0">
                        <a:solidFill>
                          <a:schemeClr val="bg1"/>
                        </a:solidFill>
                        <a:latin typeface="Calibri (Body)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332950"/>
                  </a:ext>
                </a:extLst>
              </a:tr>
              <a:tr h="277566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bg1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Hibernation</a:t>
                      </a:r>
                      <a:endParaRPr lang="en-GB" sz="1200" b="1" dirty="0">
                        <a:solidFill>
                          <a:schemeClr val="bg1"/>
                        </a:solidFill>
                        <a:latin typeface="Calibri (Body)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395248"/>
                  </a:ext>
                </a:extLst>
              </a:tr>
              <a:tr h="249809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bg1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Animals sleep in the winter to survive the cold weather</a:t>
                      </a:r>
                      <a:r>
                        <a:rPr lang="en-GB" sz="1200" dirty="0" smtClean="0">
                          <a:solidFill>
                            <a:schemeClr val="bg1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endParaRPr lang="en-GB" sz="1200" dirty="0" smtClean="0">
                        <a:solidFill>
                          <a:schemeClr val="bg1"/>
                        </a:solidFill>
                        <a:latin typeface="Calibri (Body)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200" dirty="0" smtClean="0">
                          <a:solidFill>
                            <a:schemeClr val="bg1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hedgehog</a:t>
                      </a:r>
                      <a:r>
                        <a:rPr lang="en-GB" sz="1200" baseline="0" dirty="0" smtClean="0">
                          <a:solidFill>
                            <a:schemeClr val="bg1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       </a:t>
                      </a:r>
                      <a:r>
                        <a:rPr lang="en-GB" sz="1200" dirty="0" smtClean="0">
                          <a:solidFill>
                            <a:schemeClr val="bg1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snail</a:t>
                      </a:r>
                      <a:r>
                        <a:rPr lang="en-GB" sz="1200" baseline="0" dirty="0" smtClean="0">
                          <a:solidFill>
                            <a:schemeClr val="bg1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       </a:t>
                      </a:r>
                      <a:r>
                        <a:rPr lang="en-GB" sz="1200" dirty="0" smtClean="0">
                          <a:solidFill>
                            <a:schemeClr val="bg1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tortoise</a:t>
                      </a:r>
                    </a:p>
                    <a:p>
                      <a:endParaRPr lang="en-GB" sz="1200" dirty="0" smtClean="0">
                        <a:solidFill>
                          <a:schemeClr val="bg1"/>
                        </a:solidFill>
                        <a:latin typeface="Calibri (Body)"/>
                        <a:cs typeface="Calibri" panose="020F0502020204030204" pitchFamily="34" charset="0"/>
                      </a:endParaRPr>
                    </a:p>
                    <a:p>
                      <a:endParaRPr lang="en-GB" sz="1200" dirty="0" smtClean="0">
                        <a:solidFill>
                          <a:schemeClr val="bg1"/>
                        </a:solidFill>
                        <a:latin typeface="Calibri (Body)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GB" sz="1200" dirty="0" smtClean="0">
                        <a:solidFill>
                          <a:schemeClr val="bg1"/>
                        </a:solidFill>
                        <a:latin typeface="Calibri (Body)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GB" sz="1200" dirty="0" smtClean="0">
                        <a:solidFill>
                          <a:schemeClr val="bg1"/>
                        </a:solidFill>
                        <a:latin typeface="Calibri (Body)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GB" sz="1200" dirty="0" smtClean="0">
                        <a:solidFill>
                          <a:schemeClr val="bg1"/>
                        </a:solidFill>
                        <a:latin typeface="Calibri (Body)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200" dirty="0" smtClean="0">
                          <a:solidFill>
                            <a:schemeClr val="bg1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bat              bee</a:t>
                      </a:r>
                    </a:p>
                    <a:p>
                      <a:endParaRPr lang="en-GB" sz="1200" dirty="0" smtClean="0">
                        <a:solidFill>
                          <a:schemeClr val="bg1"/>
                        </a:solidFill>
                        <a:latin typeface="Calibri (Body)"/>
                        <a:cs typeface="Calibri" panose="020F0502020204030204" pitchFamily="34" charset="0"/>
                      </a:endParaRPr>
                    </a:p>
                    <a:p>
                      <a:endParaRPr lang="en-GB" sz="1200" dirty="0" smtClean="0">
                        <a:solidFill>
                          <a:schemeClr val="bg1"/>
                        </a:solidFill>
                        <a:latin typeface="Calibri (Body)"/>
                        <a:cs typeface="Calibri" panose="020F0502020204030204" pitchFamily="34" charset="0"/>
                      </a:endParaRPr>
                    </a:p>
                    <a:p>
                      <a:endParaRPr lang="en-GB" sz="1200" dirty="0">
                        <a:solidFill>
                          <a:schemeClr val="bg1"/>
                        </a:solidFill>
                        <a:latin typeface="Calibri (Body)"/>
                        <a:cs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316653"/>
                  </a:ext>
                </a:extLst>
              </a:tr>
              <a:tr h="277566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bg1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Weather</a:t>
                      </a:r>
                      <a:r>
                        <a:rPr lang="en-GB" sz="1200" b="1" baseline="0" dirty="0" smtClean="0">
                          <a:solidFill>
                            <a:schemeClr val="bg1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 Forecast</a:t>
                      </a:r>
                      <a:endParaRPr lang="en-GB" sz="1200" b="1" dirty="0">
                        <a:solidFill>
                          <a:schemeClr val="bg1"/>
                        </a:solidFill>
                        <a:latin typeface="Calibri (Body)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40696"/>
                  </a:ext>
                </a:extLst>
              </a:tr>
              <a:tr h="481924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bg1"/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Shows the weather today and in the future.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720215"/>
                  </a:ext>
                </a:extLst>
              </a:tr>
            </a:tbl>
          </a:graphicData>
        </a:graphic>
      </p:graphicFrame>
      <p:pic>
        <p:nvPicPr>
          <p:cNvPr id="24" name="Picture 6" descr="Image result for bat">
            <a:extLst>
              <a:ext uri="{FF2B5EF4-FFF2-40B4-BE49-F238E27FC236}">
                <a16:creationId xmlns:a16="http://schemas.microsoft.com/office/drawing/2014/main" id="{38262F03-972D-4CE7-B1E5-8EB14FBCE9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9805" b="71122" l="20610" r="768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49" t="16543" r="22292" b="22751"/>
          <a:stretch/>
        </p:blipFill>
        <p:spPr bwMode="auto">
          <a:xfrm>
            <a:off x="7561106" y="5332174"/>
            <a:ext cx="1164853" cy="74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Image result for tortoises png">
            <a:extLst>
              <a:ext uri="{FF2B5EF4-FFF2-40B4-BE49-F238E27FC236}">
                <a16:creationId xmlns:a16="http://schemas.microsoft.com/office/drawing/2014/main" id="{EBDA6431-3493-4114-BCB2-1F598F223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870" y="4200045"/>
            <a:ext cx="1136468" cy="110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Related image">
            <a:extLst>
              <a:ext uri="{FF2B5EF4-FFF2-40B4-BE49-F238E27FC236}">
                <a16:creationId xmlns:a16="http://schemas.microsoft.com/office/drawing/2014/main" id="{4FAD9FC4-7C2B-47F6-AFF7-251EFD33E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106" y="4427554"/>
            <a:ext cx="786060" cy="73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Image result for snails png">
            <a:extLst>
              <a:ext uri="{FF2B5EF4-FFF2-40B4-BE49-F238E27FC236}">
                <a16:creationId xmlns:a16="http://schemas.microsoft.com/office/drawing/2014/main" id="{12F026AC-43DF-4DCF-8BFF-26938E051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246" y="4439864"/>
            <a:ext cx="842879" cy="79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 descr="Related image">
            <a:extLst>
              <a:ext uri="{FF2B5EF4-FFF2-40B4-BE49-F238E27FC236}">
                <a16:creationId xmlns:a16="http://schemas.microsoft.com/office/drawing/2014/main" id="{30E16DC6-E836-4EFC-A878-125157ABD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000" b="96250" l="1167" r="100000">
                        <a14:foregroundMark x1="31333" y1="26000" x2="54000" y2="33000"/>
                        <a14:foregroundMark x1="37000" y1="18250" x2="48833" y2="24500"/>
                        <a14:foregroundMark x1="30167" y1="17500" x2="39333" y2="21000"/>
                        <a14:foregroundMark x1="31667" y1="16250" x2="34500" y2="18000"/>
                        <a14:foregroundMark x1="28833" y1="24750" x2="34500" y2="26500"/>
                        <a14:foregroundMark x1="78000" y1="61750" x2="80167" y2="62000"/>
                        <a14:foregroundMark x1="83833" y1="54750" x2="88000" y2="6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627" y="5303358"/>
            <a:ext cx="869833" cy="84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679274" flipH="1">
            <a:off x="1799457" y="4579544"/>
            <a:ext cx="488815" cy="49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2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166</Words>
  <Application>Microsoft Office PowerPoint</Application>
  <PresentationFormat>A4 Paper (210x297 mm)</PresentationFormat>
  <Paragraphs>51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(Body)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Jill Murphy | Year One | Autumn 2</dc:title>
  <dc:creator>Sophia Ashroff</dc:creator>
  <cp:lastModifiedBy>Alana Hosain</cp:lastModifiedBy>
  <cp:revision>56</cp:revision>
  <dcterms:modified xsi:type="dcterms:W3CDTF">2022-04-21T10:36:11Z</dcterms:modified>
</cp:coreProperties>
</file>