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sldIdLst>
    <p:sldId id="256" r:id="rId5"/>
    <p:sldId id="257" r:id="rId6"/>
    <p:sldId id="258" r:id="rId7"/>
    <p:sldId id="259"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B0112F-E40B-A079-068B-C45159874A16}" v="611" dt="2024-07-11T13:38:37.234"/>
    <p1510:client id="{E3AF4818-2400-68C4-8F42-A9BBF6189D4A}" v="118" dt="2024-07-11T08:25:36.954"/>
    <p1510:client id="{E543CB74-F865-8929-F4CC-9F541182331A}" v="4" dt="2024-07-11T13:39:18.8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228" autoAdjust="0"/>
    <p:restoredTop sz="94660"/>
  </p:normalViewPr>
  <p:slideViewPr>
    <p:cSldViewPr snapToGrid="0">
      <p:cViewPr varScale="1">
        <p:scale>
          <a:sx n="68" d="100"/>
          <a:sy n="68" d="100"/>
        </p:scale>
        <p:origin x="131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vette Bainbridge" userId="S::evette.bainbridge@sthelens.org.uk::75b6f3d6-8819-4e7d-9558-706f72fe9548" providerId="AD" clId="Web-{E543CB74-F865-8929-F4CC-9F541182331A}"/>
    <pc:docChg chg="modSld">
      <pc:chgData name="Evette Bainbridge" userId="S::evette.bainbridge@sthelens.org.uk::75b6f3d6-8819-4e7d-9558-706f72fe9548" providerId="AD" clId="Web-{E543CB74-F865-8929-F4CC-9F541182331A}" dt="2024-07-11T13:39:17.819" v="2" actId="20577"/>
      <pc:docMkLst>
        <pc:docMk/>
      </pc:docMkLst>
      <pc:sldChg chg="modSp">
        <pc:chgData name="Evette Bainbridge" userId="S::evette.bainbridge@sthelens.org.uk::75b6f3d6-8819-4e7d-9558-706f72fe9548" providerId="AD" clId="Web-{E543CB74-F865-8929-F4CC-9F541182331A}" dt="2024-07-11T13:39:17.819" v="2" actId="20577"/>
        <pc:sldMkLst>
          <pc:docMk/>
          <pc:sldMk cId="1174713518" sldId="256"/>
        </pc:sldMkLst>
        <pc:spChg chg="mod">
          <ac:chgData name="Evette Bainbridge" userId="S::evette.bainbridge@sthelens.org.uk::75b6f3d6-8819-4e7d-9558-706f72fe9548" providerId="AD" clId="Web-{E543CB74-F865-8929-F4CC-9F541182331A}" dt="2024-07-11T13:39:17.819" v="2" actId="20577"/>
          <ac:spMkLst>
            <pc:docMk/>
            <pc:sldMk cId="1174713518" sldId="256"/>
            <ac:spMk id="3" creationId="{9C3E9DD2-8574-AEBB-1738-E191A91FAF4E}"/>
          </ac:spMkLst>
        </pc:spChg>
      </pc:sldChg>
    </pc:docChg>
  </pc:docChgLst>
  <pc:docChgLst>
    <pc:chgData name="Evette Bainbridge" userId="S::evette.bainbridge@sthelens.org.uk::75b6f3d6-8819-4e7d-9558-706f72fe9548" providerId="AD" clId="Web-{E3AF4818-2400-68C4-8F42-A9BBF6189D4A}"/>
    <pc:docChg chg="modSld">
      <pc:chgData name="Evette Bainbridge" userId="S::evette.bainbridge@sthelens.org.uk::75b6f3d6-8819-4e7d-9558-706f72fe9548" providerId="AD" clId="Web-{E3AF4818-2400-68C4-8F42-A9BBF6189D4A}" dt="2024-07-11T08:25:35.720" v="59" actId="20577"/>
      <pc:docMkLst>
        <pc:docMk/>
      </pc:docMkLst>
      <pc:sldChg chg="modSp">
        <pc:chgData name="Evette Bainbridge" userId="S::evette.bainbridge@sthelens.org.uk::75b6f3d6-8819-4e7d-9558-706f72fe9548" providerId="AD" clId="Web-{E3AF4818-2400-68C4-8F42-A9BBF6189D4A}" dt="2024-07-11T08:23:42.920" v="28" actId="1076"/>
        <pc:sldMkLst>
          <pc:docMk/>
          <pc:sldMk cId="3789441083" sldId="257"/>
        </pc:sldMkLst>
        <pc:spChg chg="mod">
          <ac:chgData name="Evette Bainbridge" userId="S::evette.bainbridge@sthelens.org.uk::75b6f3d6-8819-4e7d-9558-706f72fe9548" providerId="AD" clId="Web-{E3AF4818-2400-68C4-8F42-A9BBF6189D4A}" dt="2024-07-11T08:23:42.920" v="28" actId="1076"/>
          <ac:spMkLst>
            <pc:docMk/>
            <pc:sldMk cId="3789441083" sldId="257"/>
            <ac:spMk id="6" creationId="{62264A0C-06DA-47B0-9701-A7CC00B75D79}"/>
          </ac:spMkLst>
        </pc:spChg>
        <pc:spChg chg="mod">
          <ac:chgData name="Evette Bainbridge" userId="S::evette.bainbridge@sthelens.org.uk::75b6f3d6-8819-4e7d-9558-706f72fe9548" providerId="AD" clId="Web-{E3AF4818-2400-68C4-8F42-A9BBF6189D4A}" dt="2024-07-11T08:23:35.623" v="22" actId="20577"/>
          <ac:spMkLst>
            <pc:docMk/>
            <pc:sldMk cId="3789441083" sldId="257"/>
            <ac:spMk id="68" creationId="{19694841-3181-4E0C-A187-54FD9321AD3F}"/>
          </ac:spMkLst>
        </pc:spChg>
      </pc:sldChg>
      <pc:sldChg chg="modSp">
        <pc:chgData name="Evette Bainbridge" userId="S::evette.bainbridge@sthelens.org.uk::75b6f3d6-8819-4e7d-9558-706f72fe9548" providerId="AD" clId="Web-{E3AF4818-2400-68C4-8F42-A9BBF6189D4A}" dt="2024-07-11T08:24:24.609" v="52"/>
        <pc:sldMkLst>
          <pc:docMk/>
          <pc:sldMk cId="1869976156" sldId="258"/>
        </pc:sldMkLst>
        <pc:spChg chg="mod">
          <ac:chgData name="Evette Bainbridge" userId="S::evette.bainbridge@sthelens.org.uk::75b6f3d6-8819-4e7d-9558-706f72fe9548" providerId="AD" clId="Web-{E3AF4818-2400-68C4-8F42-A9BBF6189D4A}" dt="2024-07-11T08:24:24.609" v="52"/>
          <ac:spMkLst>
            <pc:docMk/>
            <pc:sldMk cId="1869976156" sldId="258"/>
            <ac:spMk id="56" creationId="{FC9E33BA-D811-4D26-80B1-013467475D6B}"/>
          </ac:spMkLst>
        </pc:spChg>
      </pc:sldChg>
      <pc:sldChg chg="modSp">
        <pc:chgData name="Evette Bainbridge" userId="S::evette.bainbridge@sthelens.org.uk::75b6f3d6-8819-4e7d-9558-706f72fe9548" providerId="AD" clId="Web-{E3AF4818-2400-68C4-8F42-A9BBF6189D4A}" dt="2024-07-11T08:25:35.720" v="59" actId="20577"/>
        <pc:sldMkLst>
          <pc:docMk/>
          <pc:sldMk cId="782466950" sldId="260"/>
        </pc:sldMkLst>
        <pc:spChg chg="mod">
          <ac:chgData name="Evette Bainbridge" userId="S::evette.bainbridge@sthelens.org.uk::75b6f3d6-8819-4e7d-9558-706f72fe9548" providerId="AD" clId="Web-{E3AF4818-2400-68C4-8F42-A9BBF6189D4A}" dt="2024-07-11T08:25:14.454" v="53" actId="20577"/>
          <ac:spMkLst>
            <pc:docMk/>
            <pc:sldMk cId="782466950" sldId="260"/>
            <ac:spMk id="66" creationId="{B4D16ADE-2B6F-48E8-BB45-DB5DDF55CB2B}"/>
          </ac:spMkLst>
        </pc:spChg>
        <pc:spChg chg="mod">
          <ac:chgData name="Evette Bainbridge" userId="S::evette.bainbridge@sthelens.org.uk::75b6f3d6-8819-4e7d-9558-706f72fe9548" providerId="AD" clId="Web-{E3AF4818-2400-68C4-8F42-A9BBF6189D4A}" dt="2024-07-11T08:25:35.720" v="59" actId="20577"/>
          <ac:spMkLst>
            <pc:docMk/>
            <pc:sldMk cId="782466950" sldId="260"/>
            <ac:spMk id="69" creationId="{8507589F-1BCD-46FD-8DBA-4F4DE267E909}"/>
          </ac:spMkLst>
        </pc:spChg>
      </pc:sldChg>
    </pc:docChg>
  </pc:docChgLst>
  <pc:docChgLst>
    <pc:chgData name="Evette Bainbridge" userId="S::evette.bainbridge@sthelens.org.uk::75b6f3d6-8819-4e7d-9558-706f72fe9548" providerId="AD" clId="Web-{B2B0112F-E40B-A079-068B-C45159874A16}"/>
    <pc:docChg chg="modSld">
      <pc:chgData name="Evette Bainbridge" userId="S::evette.bainbridge@sthelens.org.uk::75b6f3d6-8819-4e7d-9558-706f72fe9548" providerId="AD" clId="Web-{B2B0112F-E40B-A079-068B-C45159874A16}" dt="2024-07-11T13:38:37.234" v="313"/>
      <pc:docMkLst>
        <pc:docMk/>
      </pc:docMkLst>
      <pc:sldChg chg="modSp">
        <pc:chgData name="Evette Bainbridge" userId="S::evette.bainbridge@sthelens.org.uk::75b6f3d6-8819-4e7d-9558-706f72fe9548" providerId="AD" clId="Web-{B2B0112F-E40B-A079-068B-C45159874A16}" dt="2024-07-11T13:37:57.373" v="301" actId="14100"/>
        <pc:sldMkLst>
          <pc:docMk/>
          <pc:sldMk cId="3789441083" sldId="257"/>
        </pc:sldMkLst>
        <pc:spChg chg="mod">
          <ac:chgData name="Evette Bainbridge" userId="S::evette.bainbridge@sthelens.org.uk::75b6f3d6-8819-4e7d-9558-706f72fe9548" providerId="AD" clId="Web-{B2B0112F-E40B-A079-068B-C45159874A16}" dt="2024-07-11T13:37:57.373" v="301" actId="14100"/>
          <ac:spMkLst>
            <pc:docMk/>
            <pc:sldMk cId="3789441083" sldId="257"/>
            <ac:spMk id="8" creationId="{094453D7-837A-AB7B-727D-A840060C89C2}"/>
          </ac:spMkLst>
        </pc:spChg>
        <pc:spChg chg="mod">
          <ac:chgData name="Evette Bainbridge" userId="S::evette.bainbridge@sthelens.org.uk::75b6f3d6-8819-4e7d-9558-706f72fe9548" providerId="AD" clId="Web-{B2B0112F-E40B-A079-068B-C45159874A16}" dt="2024-07-11T13:36:27.355" v="224" actId="20577"/>
          <ac:spMkLst>
            <pc:docMk/>
            <pc:sldMk cId="3789441083" sldId="257"/>
            <ac:spMk id="16" creationId="{0CA4A254-F5C8-803E-EDAC-B54B13D3C0DD}"/>
          </ac:spMkLst>
        </pc:spChg>
        <pc:spChg chg="mod">
          <ac:chgData name="Evette Bainbridge" userId="S::evette.bainbridge@sthelens.org.uk::75b6f3d6-8819-4e7d-9558-706f72fe9548" providerId="AD" clId="Web-{B2B0112F-E40B-A079-068B-C45159874A16}" dt="2024-07-11T13:36:30.215" v="225" actId="20577"/>
          <ac:spMkLst>
            <pc:docMk/>
            <pc:sldMk cId="3789441083" sldId="257"/>
            <ac:spMk id="22" creationId="{8FCD7405-2A3E-6ACB-2DC6-8EA3D446AEE9}"/>
          </ac:spMkLst>
        </pc:spChg>
        <pc:spChg chg="mod">
          <ac:chgData name="Evette Bainbridge" userId="S::evette.bainbridge@sthelens.org.uk::75b6f3d6-8819-4e7d-9558-706f72fe9548" providerId="AD" clId="Web-{B2B0112F-E40B-A079-068B-C45159874A16}" dt="2024-07-11T13:36:33.059" v="226" actId="20577"/>
          <ac:spMkLst>
            <pc:docMk/>
            <pc:sldMk cId="3789441083" sldId="257"/>
            <ac:spMk id="24" creationId="{76149567-E279-7472-6A45-70C4DC8FE340}"/>
          </ac:spMkLst>
        </pc:spChg>
      </pc:sldChg>
      <pc:sldChg chg="addSp delSp modSp">
        <pc:chgData name="Evette Bainbridge" userId="S::evette.bainbridge@sthelens.org.uk::75b6f3d6-8819-4e7d-9558-706f72fe9548" providerId="AD" clId="Web-{B2B0112F-E40B-A079-068B-C45159874A16}" dt="2024-07-11T13:38:17.093" v="307"/>
        <pc:sldMkLst>
          <pc:docMk/>
          <pc:sldMk cId="1869976156" sldId="258"/>
        </pc:sldMkLst>
        <pc:spChg chg="add del mod">
          <ac:chgData name="Evette Bainbridge" userId="S::evette.bainbridge@sthelens.org.uk::75b6f3d6-8819-4e7d-9558-706f72fe9548" providerId="AD" clId="Web-{B2B0112F-E40B-A079-068B-C45159874A16}" dt="2024-07-11T13:38:17.093" v="307"/>
          <ac:spMkLst>
            <pc:docMk/>
            <pc:sldMk cId="1869976156" sldId="258"/>
            <ac:spMk id="3" creationId="{E30B3EC7-FB3B-853D-0D2D-9BEAEFE215D1}"/>
          </ac:spMkLst>
        </pc:spChg>
        <pc:spChg chg="add">
          <ac:chgData name="Evette Bainbridge" userId="S::evette.bainbridge@sthelens.org.uk::75b6f3d6-8819-4e7d-9558-706f72fe9548" providerId="AD" clId="Web-{B2B0112F-E40B-A079-068B-C45159874A16}" dt="2024-07-11T13:38:11.093" v="305"/>
          <ac:spMkLst>
            <pc:docMk/>
            <pc:sldMk cId="1869976156" sldId="258"/>
            <ac:spMk id="5" creationId="{BD5C64AB-FDE7-4103-084A-02EA029BFDAC}"/>
          </ac:spMkLst>
        </pc:spChg>
        <pc:spChg chg="mod">
          <ac:chgData name="Evette Bainbridge" userId="S::evette.bainbridge@sthelens.org.uk::75b6f3d6-8819-4e7d-9558-706f72fe9548" providerId="AD" clId="Web-{B2B0112F-E40B-A079-068B-C45159874A16}" dt="2024-07-11T13:36:37.684" v="229" actId="20577"/>
          <ac:spMkLst>
            <pc:docMk/>
            <pc:sldMk cId="1869976156" sldId="258"/>
            <ac:spMk id="6" creationId="{B2676769-3DE3-2F0D-94DE-22F04ED829FD}"/>
          </ac:spMkLst>
        </pc:spChg>
        <pc:spChg chg="mod">
          <ac:chgData name="Evette Bainbridge" userId="S::evette.bainbridge@sthelens.org.uk::75b6f3d6-8819-4e7d-9558-706f72fe9548" providerId="AD" clId="Web-{B2B0112F-E40B-A079-068B-C45159874A16}" dt="2024-07-11T13:36:41.543" v="230" actId="20577"/>
          <ac:spMkLst>
            <pc:docMk/>
            <pc:sldMk cId="1869976156" sldId="258"/>
            <ac:spMk id="22" creationId="{8FCD7405-2A3E-6ACB-2DC6-8EA3D446AEE9}"/>
          </ac:spMkLst>
        </pc:spChg>
        <pc:spChg chg="mod">
          <ac:chgData name="Evette Bainbridge" userId="S::evette.bainbridge@sthelens.org.uk::75b6f3d6-8819-4e7d-9558-706f72fe9548" providerId="AD" clId="Web-{B2B0112F-E40B-A079-068B-C45159874A16}" dt="2024-07-11T13:36:44.168" v="231" actId="20577"/>
          <ac:spMkLst>
            <pc:docMk/>
            <pc:sldMk cId="1869976156" sldId="258"/>
            <ac:spMk id="24" creationId="{76149567-E279-7472-6A45-70C4DC8FE340}"/>
          </ac:spMkLst>
        </pc:spChg>
        <pc:spChg chg="del">
          <ac:chgData name="Evette Bainbridge" userId="S::evette.bainbridge@sthelens.org.uk::75b6f3d6-8819-4e7d-9558-706f72fe9548" providerId="AD" clId="Web-{B2B0112F-E40B-A079-068B-C45159874A16}" dt="2024-07-11T13:38:05.967" v="302"/>
          <ac:spMkLst>
            <pc:docMk/>
            <pc:sldMk cId="1869976156" sldId="258"/>
            <ac:spMk id="26" creationId="{9C65E4C2-D16E-BD45-3C8C-C66845852284}"/>
          </ac:spMkLst>
        </pc:spChg>
      </pc:sldChg>
      <pc:sldChg chg="addSp delSp modSp">
        <pc:chgData name="Evette Bainbridge" userId="S::evette.bainbridge@sthelens.org.uk::75b6f3d6-8819-4e7d-9558-706f72fe9548" providerId="AD" clId="Web-{B2B0112F-E40B-A079-068B-C45159874A16}" dt="2024-07-11T13:38:33.187" v="311" actId="20577"/>
        <pc:sldMkLst>
          <pc:docMk/>
          <pc:sldMk cId="3181622535" sldId="259"/>
        </pc:sldMkLst>
        <pc:spChg chg="mod">
          <ac:chgData name="Evette Bainbridge" userId="S::evette.bainbridge@sthelens.org.uk::75b6f3d6-8819-4e7d-9558-706f72fe9548" providerId="AD" clId="Web-{B2B0112F-E40B-A079-068B-C45159874A16}" dt="2024-07-11T13:36:02.261" v="214" actId="20577"/>
          <ac:spMkLst>
            <pc:docMk/>
            <pc:sldMk cId="3181622535" sldId="259"/>
            <ac:spMk id="4" creationId="{996FD968-C28D-1659-A693-189EB899C1F0}"/>
          </ac:spMkLst>
        </pc:spChg>
        <pc:spChg chg="add">
          <ac:chgData name="Evette Bainbridge" userId="S::evette.bainbridge@sthelens.org.uk::75b6f3d6-8819-4e7d-9558-706f72fe9548" providerId="AD" clId="Web-{B2B0112F-E40B-A079-068B-C45159874A16}" dt="2024-07-11T13:38:25.171" v="309"/>
          <ac:spMkLst>
            <pc:docMk/>
            <pc:sldMk cId="3181622535" sldId="259"/>
            <ac:spMk id="6" creationId="{61F51B72-4E61-C6C5-380F-1A8C2060E361}"/>
          </ac:spMkLst>
        </pc:spChg>
        <pc:spChg chg="del">
          <ac:chgData name="Evette Bainbridge" userId="S::evette.bainbridge@sthelens.org.uk::75b6f3d6-8819-4e7d-9558-706f72fe9548" providerId="AD" clId="Web-{B2B0112F-E40B-A079-068B-C45159874A16}" dt="2024-07-11T13:38:24.327" v="308"/>
          <ac:spMkLst>
            <pc:docMk/>
            <pc:sldMk cId="3181622535" sldId="259"/>
            <ac:spMk id="18" creationId="{8B34910C-D2B8-63FA-EFBD-16603CA67A0F}"/>
          </ac:spMkLst>
        </pc:spChg>
        <pc:spChg chg="mod">
          <ac:chgData name="Evette Bainbridge" userId="S::evette.bainbridge@sthelens.org.uk::75b6f3d6-8819-4e7d-9558-706f72fe9548" providerId="AD" clId="Web-{B2B0112F-E40B-A079-068B-C45159874A16}" dt="2024-07-11T13:36:12.949" v="216" actId="20577"/>
          <ac:spMkLst>
            <pc:docMk/>
            <pc:sldMk cId="3181622535" sldId="259"/>
            <ac:spMk id="22" creationId="{8FCD7405-2A3E-6ACB-2DC6-8EA3D446AEE9}"/>
          </ac:spMkLst>
        </pc:spChg>
        <pc:spChg chg="mod">
          <ac:chgData name="Evette Bainbridge" userId="S::evette.bainbridge@sthelens.org.uk::75b6f3d6-8819-4e7d-9558-706f72fe9548" providerId="AD" clId="Web-{B2B0112F-E40B-A079-068B-C45159874A16}" dt="2024-07-11T13:36:19.402" v="221" actId="20577"/>
          <ac:spMkLst>
            <pc:docMk/>
            <pc:sldMk cId="3181622535" sldId="259"/>
            <ac:spMk id="24" creationId="{76149567-E279-7472-6A45-70C4DC8FE340}"/>
          </ac:spMkLst>
        </pc:spChg>
        <pc:spChg chg="mod">
          <ac:chgData name="Evette Bainbridge" userId="S::evette.bainbridge@sthelens.org.uk::75b6f3d6-8819-4e7d-9558-706f72fe9548" providerId="AD" clId="Web-{B2B0112F-E40B-A079-068B-C45159874A16}" dt="2024-07-11T13:35:48.635" v="210" actId="1076"/>
          <ac:spMkLst>
            <pc:docMk/>
            <pc:sldMk cId="3181622535" sldId="259"/>
            <ac:spMk id="86" creationId="{D12D2B21-E07D-4083-B44F-833363A671FA}"/>
          </ac:spMkLst>
        </pc:spChg>
        <pc:spChg chg="mod">
          <ac:chgData name="Evette Bainbridge" userId="S::evette.bainbridge@sthelens.org.uk::75b6f3d6-8819-4e7d-9558-706f72fe9548" providerId="AD" clId="Web-{B2B0112F-E40B-A079-068B-C45159874A16}" dt="2024-07-11T13:38:33.187" v="311" actId="20577"/>
          <ac:spMkLst>
            <pc:docMk/>
            <pc:sldMk cId="3181622535" sldId="259"/>
            <ac:spMk id="87" creationId="{C3488FFE-E29D-414F-8CCE-6674625751F0}"/>
          </ac:spMkLst>
        </pc:spChg>
        <pc:spChg chg="mod">
          <ac:chgData name="Evette Bainbridge" userId="S::evette.bainbridge@sthelens.org.uk::75b6f3d6-8819-4e7d-9558-706f72fe9548" providerId="AD" clId="Web-{B2B0112F-E40B-A079-068B-C45159874A16}" dt="2024-07-11T13:29:57.376" v="42" actId="20577"/>
          <ac:spMkLst>
            <pc:docMk/>
            <pc:sldMk cId="3181622535" sldId="259"/>
            <ac:spMk id="89" creationId="{66FB397A-14F0-4CA8-8CB1-D0BBA41CCCEE}"/>
          </ac:spMkLst>
        </pc:spChg>
        <pc:spChg chg="mod">
          <ac:chgData name="Evette Bainbridge" userId="S::evette.bainbridge@sthelens.org.uk::75b6f3d6-8819-4e7d-9558-706f72fe9548" providerId="AD" clId="Web-{B2B0112F-E40B-A079-068B-C45159874A16}" dt="2024-07-11T13:34:36.633" v="156" actId="1076"/>
          <ac:spMkLst>
            <pc:docMk/>
            <pc:sldMk cId="3181622535" sldId="259"/>
            <ac:spMk id="90" creationId="{6DAB5BF3-CECB-4064-BC0A-385FD97676F5}"/>
          </ac:spMkLst>
        </pc:spChg>
        <pc:spChg chg="mod">
          <ac:chgData name="Evette Bainbridge" userId="S::evette.bainbridge@sthelens.org.uk::75b6f3d6-8819-4e7d-9558-706f72fe9548" providerId="AD" clId="Web-{B2B0112F-E40B-A079-068B-C45159874A16}" dt="2024-07-11T13:33:29.710" v="142" actId="1076"/>
          <ac:spMkLst>
            <pc:docMk/>
            <pc:sldMk cId="3181622535" sldId="259"/>
            <ac:spMk id="91" creationId="{969AF66C-759C-45EC-823E-9406C51F6F32}"/>
          </ac:spMkLst>
        </pc:spChg>
        <pc:spChg chg="mod">
          <ac:chgData name="Evette Bainbridge" userId="S::evette.bainbridge@sthelens.org.uk::75b6f3d6-8819-4e7d-9558-706f72fe9548" providerId="AD" clId="Web-{B2B0112F-E40B-A079-068B-C45159874A16}" dt="2024-07-11T13:34:55.806" v="159" actId="20577"/>
          <ac:spMkLst>
            <pc:docMk/>
            <pc:sldMk cId="3181622535" sldId="259"/>
            <ac:spMk id="92" creationId="{A9A69D86-3A05-461F-8165-06DA2F2269CE}"/>
          </ac:spMkLst>
        </pc:spChg>
        <pc:spChg chg="mod">
          <ac:chgData name="Evette Bainbridge" userId="S::evette.bainbridge@sthelens.org.uk::75b6f3d6-8819-4e7d-9558-706f72fe9548" providerId="AD" clId="Web-{B2B0112F-E40B-A079-068B-C45159874A16}" dt="2024-07-11T13:35:53.182" v="213" actId="20577"/>
          <ac:spMkLst>
            <pc:docMk/>
            <pc:sldMk cId="3181622535" sldId="259"/>
            <ac:spMk id="93" creationId="{C163EABF-E982-4220-85E7-21AD6BEABE16}"/>
          </ac:spMkLst>
        </pc:spChg>
      </pc:sldChg>
      <pc:sldChg chg="addSp delSp modSp">
        <pc:chgData name="Evette Bainbridge" userId="S::evette.bainbridge@sthelens.org.uk::75b6f3d6-8819-4e7d-9558-706f72fe9548" providerId="AD" clId="Web-{B2B0112F-E40B-A079-068B-C45159874A16}" dt="2024-07-11T13:38:37.234" v="313"/>
        <pc:sldMkLst>
          <pc:docMk/>
          <pc:sldMk cId="782466950" sldId="260"/>
        </pc:sldMkLst>
        <pc:spChg chg="add">
          <ac:chgData name="Evette Bainbridge" userId="S::evette.bainbridge@sthelens.org.uk::75b6f3d6-8819-4e7d-9558-706f72fe9548" providerId="AD" clId="Web-{B2B0112F-E40B-A079-068B-C45159874A16}" dt="2024-07-11T13:38:37.234" v="313"/>
          <ac:spMkLst>
            <pc:docMk/>
            <pc:sldMk cId="782466950" sldId="260"/>
            <ac:spMk id="4" creationId="{A7496506-7143-AF75-1466-283A880623E4}"/>
          </ac:spMkLst>
        </pc:spChg>
        <pc:spChg chg="mod">
          <ac:chgData name="Evette Bainbridge" userId="S::evette.bainbridge@sthelens.org.uk::75b6f3d6-8819-4e7d-9558-706f72fe9548" providerId="AD" clId="Web-{B2B0112F-E40B-A079-068B-C45159874A16}" dt="2024-07-11T13:36:48.873" v="233" actId="20577"/>
          <ac:spMkLst>
            <pc:docMk/>
            <pc:sldMk cId="782466950" sldId="260"/>
            <ac:spMk id="6" creationId="{9B0DC346-7D0E-6A4E-050B-44012E2478FD}"/>
          </ac:spMkLst>
        </pc:spChg>
        <pc:spChg chg="del">
          <ac:chgData name="Evette Bainbridge" userId="S::evette.bainbridge@sthelens.org.uk::75b6f3d6-8819-4e7d-9558-706f72fe9548" providerId="AD" clId="Web-{B2B0112F-E40B-A079-068B-C45159874A16}" dt="2024-07-11T13:38:36.437" v="312"/>
          <ac:spMkLst>
            <pc:docMk/>
            <pc:sldMk cId="782466950" sldId="260"/>
            <ac:spMk id="10" creationId="{82D691E9-5FDF-3DA4-3F82-37C626D719C5}"/>
          </ac:spMkLst>
        </pc:spChg>
        <pc:spChg chg="mod">
          <ac:chgData name="Evette Bainbridge" userId="S::evette.bainbridge@sthelens.org.uk::75b6f3d6-8819-4e7d-9558-706f72fe9548" providerId="AD" clId="Web-{B2B0112F-E40B-A079-068B-C45159874A16}" dt="2024-07-11T13:36:51.122" v="234" actId="20577"/>
          <ac:spMkLst>
            <pc:docMk/>
            <pc:sldMk cId="782466950" sldId="260"/>
            <ac:spMk id="22" creationId="{8FCD7405-2A3E-6ACB-2DC6-8EA3D446AEE9}"/>
          </ac:spMkLst>
        </pc:spChg>
        <pc:spChg chg="mod">
          <ac:chgData name="Evette Bainbridge" userId="S::evette.bainbridge@sthelens.org.uk::75b6f3d6-8819-4e7d-9558-706f72fe9548" providerId="AD" clId="Web-{B2B0112F-E40B-A079-068B-C45159874A16}" dt="2024-07-11T13:36:53.840" v="235" actId="20577"/>
          <ac:spMkLst>
            <pc:docMk/>
            <pc:sldMk cId="782466950" sldId="260"/>
            <ac:spMk id="24" creationId="{76149567-E279-7472-6A45-70C4DC8FE34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09ADCF-7C91-432B-BD5B-CEC82EF006E0}" type="datetimeFigureOut">
              <a:rPr lang="en-GB" smtClean="0"/>
              <a:t>27/11/2024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46CC84-3430-47B0-8A46-0D99A8754EB5}" type="slidenum">
              <a:rPr lang="en-GB" smtClean="0"/>
              <a:t>‹#›</a:t>
            </a:fld>
            <a:endParaRPr lang="en-GB"/>
          </a:p>
        </p:txBody>
      </p:sp>
    </p:spTree>
    <p:extLst>
      <p:ext uri="{BB962C8B-B14F-4D97-AF65-F5344CB8AC3E}">
        <p14:creationId xmlns:p14="http://schemas.microsoft.com/office/powerpoint/2010/main" val="3617133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346CC84-3430-47B0-8A46-0D99A8754EB5}" type="slidenum">
              <a:rPr lang="en-GB" smtClean="0"/>
              <a:t>4</a:t>
            </a:fld>
            <a:endParaRPr lang="en-GB"/>
          </a:p>
        </p:txBody>
      </p:sp>
    </p:spTree>
    <p:extLst>
      <p:ext uri="{BB962C8B-B14F-4D97-AF65-F5344CB8AC3E}">
        <p14:creationId xmlns:p14="http://schemas.microsoft.com/office/powerpoint/2010/main" val="4052632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346CC84-3430-47B0-8A46-0D99A8754EB5}" type="slidenum">
              <a:rPr lang="en-GB" smtClean="0"/>
              <a:t>5</a:t>
            </a:fld>
            <a:endParaRPr lang="en-GB"/>
          </a:p>
        </p:txBody>
      </p:sp>
    </p:spTree>
    <p:extLst>
      <p:ext uri="{BB962C8B-B14F-4D97-AF65-F5344CB8AC3E}">
        <p14:creationId xmlns:p14="http://schemas.microsoft.com/office/powerpoint/2010/main" val="2891726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7B823-4728-5303-C9AE-58934912D6E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5AD6CE9-EF11-3F84-07F0-4425D7375C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951B8C-BE60-2267-C0A6-1506C34CDF25}"/>
              </a:ext>
            </a:extLst>
          </p:cNvPr>
          <p:cNvSpPr>
            <a:spLocks noGrp="1"/>
          </p:cNvSpPr>
          <p:nvPr>
            <p:ph type="dt" sz="half" idx="10"/>
          </p:nvPr>
        </p:nvSpPr>
        <p:spPr/>
        <p:txBody>
          <a:bodyPr/>
          <a:lstStyle/>
          <a:p>
            <a:fld id="{A479A1CD-DF5D-6041-9D32-A54ED59B832C}" type="datetimeFigureOut">
              <a:rPr lang="en-US" smtClean="0"/>
              <a:t>11/27/2024</a:t>
            </a:fld>
            <a:endParaRPr lang="en-US" dirty="0"/>
          </a:p>
        </p:txBody>
      </p:sp>
      <p:sp>
        <p:nvSpPr>
          <p:cNvPr id="5" name="Footer Placeholder 4">
            <a:extLst>
              <a:ext uri="{FF2B5EF4-FFF2-40B4-BE49-F238E27FC236}">
                <a16:creationId xmlns:a16="http://schemas.microsoft.com/office/drawing/2014/main" id="{73D851C6-A8A9-609B-757B-EA3EDEEE1DB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C3DBDF4-B3B5-643F-F4ED-8B188BDAC562}"/>
              </a:ext>
            </a:extLst>
          </p:cNvPr>
          <p:cNvSpPr>
            <a:spLocks noGrp="1"/>
          </p:cNvSpPr>
          <p:nvPr>
            <p:ph type="sldNum" sz="quarter" idx="12"/>
          </p:nvPr>
        </p:nvSpPr>
        <p:spPr/>
        <p:txBody>
          <a:bodyPr/>
          <a:lstStyle/>
          <a:p>
            <a:fld id="{8571E95A-F38F-3F49-A812-D77EAE222FD4}" type="slidenum">
              <a:rPr lang="en-US" smtClean="0"/>
              <a:t>‹#›</a:t>
            </a:fld>
            <a:endParaRPr lang="en-US" dirty="0"/>
          </a:p>
        </p:txBody>
      </p:sp>
    </p:spTree>
    <p:extLst>
      <p:ext uri="{BB962C8B-B14F-4D97-AF65-F5344CB8AC3E}">
        <p14:creationId xmlns:p14="http://schemas.microsoft.com/office/powerpoint/2010/main" val="3312900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BF1D3-B593-8790-6848-32FADC66D4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4826163-8846-379E-EE69-E958F3D264C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F88A2B-D82F-2DA5-4A6D-1BD44341ADCC}"/>
              </a:ext>
            </a:extLst>
          </p:cNvPr>
          <p:cNvSpPr>
            <a:spLocks noGrp="1"/>
          </p:cNvSpPr>
          <p:nvPr>
            <p:ph type="dt" sz="half" idx="10"/>
          </p:nvPr>
        </p:nvSpPr>
        <p:spPr/>
        <p:txBody>
          <a:bodyPr/>
          <a:lstStyle/>
          <a:p>
            <a:fld id="{A479A1CD-DF5D-6041-9D32-A54ED59B832C}" type="datetimeFigureOut">
              <a:rPr lang="en-US" smtClean="0"/>
              <a:t>11/27/2024</a:t>
            </a:fld>
            <a:endParaRPr lang="en-US" dirty="0"/>
          </a:p>
        </p:txBody>
      </p:sp>
      <p:sp>
        <p:nvSpPr>
          <p:cNvPr id="5" name="Footer Placeholder 4">
            <a:extLst>
              <a:ext uri="{FF2B5EF4-FFF2-40B4-BE49-F238E27FC236}">
                <a16:creationId xmlns:a16="http://schemas.microsoft.com/office/drawing/2014/main" id="{2D56D25C-3E6F-4008-F2E4-238E90827D2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34962EF-76C5-D06C-4CF3-BB841FA073E9}"/>
              </a:ext>
            </a:extLst>
          </p:cNvPr>
          <p:cNvSpPr>
            <a:spLocks noGrp="1"/>
          </p:cNvSpPr>
          <p:nvPr>
            <p:ph type="sldNum" sz="quarter" idx="12"/>
          </p:nvPr>
        </p:nvSpPr>
        <p:spPr/>
        <p:txBody>
          <a:bodyPr/>
          <a:lstStyle/>
          <a:p>
            <a:fld id="{8571E95A-F38F-3F49-A812-D77EAE222FD4}" type="slidenum">
              <a:rPr lang="en-US" smtClean="0"/>
              <a:t>‹#›</a:t>
            </a:fld>
            <a:endParaRPr lang="en-US" dirty="0"/>
          </a:p>
        </p:txBody>
      </p:sp>
    </p:spTree>
    <p:extLst>
      <p:ext uri="{BB962C8B-B14F-4D97-AF65-F5344CB8AC3E}">
        <p14:creationId xmlns:p14="http://schemas.microsoft.com/office/powerpoint/2010/main" val="2269295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4CFD47-340C-4962-BEC0-A08F9897ECB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4E85C7E-2D74-4904-1E36-EEFF5ACCB7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D747DF-3C36-36E1-24BA-EC62A358D514}"/>
              </a:ext>
            </a:extLst>
          </p:cNvPr>
          <p:cNvSpPr>
            <a:spLocks noGrp="1"/>
          </p:cNvSpPr>
          <p:nvPr>
            <p:ph type="dt" sz="half" idx="10"/>
          </p:nvPr>
        </p:nvSpPr>
        <p:spPr/>
        <p:txBody>
          <a:bodyPr/>
          <a:lstStyle/>
          <a:p>
            <a:fld id="{A479A1CD-DF5D-6041-9D32-A54ED59B832C}" type="datetimeFigureOut">
              <a:rPr lang="en-US" smtClean="0"/>
              <a:t>11/27/2024</a:t>
            </a:fld>
            <a:endParaRPr lang="en-US" dirty="0"/>
          </a:p>
        </p:txBody>
      </p:sp>
      <p:sp>
        <p:nvSpPr>
          <p:cNvPr id="5" name="Footer Placeholder 4">
            <a:extLst>
              <a:ext uri="{FF2B5EF4-FFF2-40B4-BE49-F238E27FC236}">
                <a16:creationId xmlns:a16="http://schemas.microsoft.com/office/drawing/2014/main" id="{970B15FA-7747-0F78-7251-1014F240D2F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38ED557-AD53-A8A0-507A-D7097EDEC066}"/>
              </a:ext>
            </a:extLst>
          </p:cNvPr>
          <p:cNvSpPr>
            <a:spLocks noGrp="1"/>
          </p:cNvSpPr>
          <p:nvPr>
            <p:ph type="sldNum" sz="quarter" idx="12"/>
          </p:nvPr>
        </p:nvSpPr>
        <p:spPr/>
        <p:txBody>
          <a:bodyPr/>
          <a:lstStyle/>
          <a:p>
            <a:fld id="{8571E95A-F38F-3F49-A812-D77EAE222FD4}" type="slidenum">
              <a:rPr lang="en-US" smtClean="0"/>
              <a:t>‹#›</a:t>
            </a:fld>
            <a:endParaRPr lang="en-US" dirty="0"/>
          </a:p>
        </p:txBody>
      </p:sp>
    </p:spTree>
    <p:extLst>
      <p:ext uri="{BB962C8B-B14F-4D97-AF65-F5344CB8AC3E}">
        <p14:creationId xmlns:p14="http://schemas.microsoft.com/office/powerpoint/2010/main" val="3721792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43519-2218-C59E-F313-936622B5C6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325DFD-6C73-D8A0-796C-F08FC65D59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2A990A-C5D2-A308-7592-73140DDA9192}"/>
              </a:ext>
            </a:extLst>
          </p:cNvPr>
          <p:cNvSpPr>
            <a:spLocks noGrp="1"/>
          </p:cNvSpPr>
          <p:nvPr>
            <p:ph type="dt" sz="half" idx="10"/>
          </p:nvPr>
        </p:nvSpPr>
        <p:spPr/>
        <p:txBody>
          <a:bodyPr/>
          <a:lstStyle/>
          <a:p>
            <a:fld id="{A479A1CD-DF5D-6041-9D32-A54ED59B832C}" type="datetimeFigureOut">
              <a:rPr lang="en-US" smtClean="0"/>
              <a:t>11/27/2024</a:t>
            </a:fld>
            <a:endParaRPr lang="en-US" dirty="0"/>
          </a:p>
        </p:txBody>
      </p:sp>
      <p:sp>
        <p:nvSpPr>
          <p:cNvPr id="5" name="Footer Placeholder 4">
            <a:extLst>
              <a:ext uri="{FF2B5EF4-FFF2-40B4-BE49-F238E27FC236}">
                <a16:creationId xmlns:a16="http://schemas.microsoft.com/office/drawing/2014/main" id="{386BAA26-400B-DD0E-0C52-66E021C93B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BFF7BD0-5E02-B1B7-1885-45586AF73C47}"/>
              </a:ext>
            </a:extLst>
          </p:cNvPr>
          <p:cNvSpPr>
            <a:spLocks noGrp="1"/>
          </p:cNvSpPr>
          <p:nvPr>
            <p:ph type="sldNum" sz="quarter" idx="12"/>
          </p:nvPr>
        </p:nvSpPr>
        <p:spPr/>
        <p:txBody>
          <a:bodyPr/>
          <a:lstStyle/>
          <a:p>
            <a:fld id="{8571E95A-F38F-3F49-A812-D77EAE222FD4}" type="slidenum">
              <a:rPr lang="en-US" smtClean="0"/>
              <a:t>‹#›</a:t>
            </a:fld>
            <a:endParaRPr lang="en-US" dirty="0"/>
          </a:p>
        </p:txBody>
      </p:sp>
    </p:spTree>
    <p:extLst>
      <p:ext uri="{BB962C8B-B14F-4D97-AF65-F5344CB8AC3E}">
        <p14:creationId xmlns:p14="http://schemas.microsoft.com/office/powerpoint/2010/main" val="4278344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06BB7-85EF-01ED-53E9-E66A55F4E34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5022A0C-43E4-D849-09C2-3FCEC732EC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673321A-E22B-EA1B-E093-736C9E62A887}"/>
              </a:ext>
            </a:extLst>
          </p:cNvPr>
          <p:cNvSpPr>
            <a:spLocks noGrp="1"/>
          </p:cNvSpPr>
          <p:nvPr>
            <p:ph type="dt" sz="half" idx="10"/>
          </p:nvPr>
        </p:nvSpPr>
        <p:spPr/>
        <p:txBody>
          <a:bodyPr/>
          <a:lstStyle/>
          <a:p>
            <a:fld id="{A479A1CD-DF5D-6041-9D32-A54ED59B832C}" type="datetimeFigureOut">
              <a:rPr lang="en-US" smtClean="0"/>
              <a:t>11/27/2024</a:t>
            </a:fld>
            <a:endParaRPr lang="en-US" dirty="0"/>
          </a:p>
        </p:txBody>
      </p:sp>
      <p:sp>
        <p:nvSpPr>
          <p:cNvPr id="5" name="Footer Placeholder 4">
            <a:extLst>
              <a:ext uri="{FF2B5EF4-FFF2-40B4-BE49-F238E27FC236}">
                <a16:creationId xmlns:a16="http://schemas.microsoft.com/office/drawing/2014/main" id="{4B96D2D0-1417-D2C2-ACBD-FEDD82837C9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2F5F5E4-28CC-5CAF-CC24-54EB722C1AFC}"/>
              </a:ext>
            </a:extLst>
          </p:cNvPr>
          <p:cNvSpPr>
            <a:spLocks noGrp="1"/>
          </p:cNvSpPr>
          <p:nvPr>
            <p:ph type="sldNum" sz="quarter" idx="12"/>
          </p:nvPr>
        </p:nvSpPr>
        <p:spPr/>
        <p:txBody>
          <a:bodyPr/>
          <a:lstStyle/>
          <a:p>
            <a:fld id="{8571E95A-F38F-3F49-A812-D77EAE222FD4}" type="slidenum">
              <a:rPr lang="en-US" smtClean="0"/>
              <a:t>‹#›</a:t>
            </a:fld>
            <a:endParaRPr lang="en-US" dirty="0"/>
          </a:p>
        </p:txBody>
      </p:sp>
    </p:spTree>
    <p:extLst>
      <p:ext uri="{BB962C8B-B14F-4D97-AF65-F5344CB8AC3E}">
        <p14:creationId xmlns:p14="http://schemas.microsoft.com/office/powerpoint/2010/main" val="1415566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49209-F01E-0162-DF3B-983D05C78E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B92C3D-8778-63FA-F937-74E812A8BF5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07B2B34-399F-E417-277E-8B502BAD98E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FC01443-CED7-CE14-B1EC-DA97F9B39706}"/>
              </a:ext>
            </a:extLst>
          </p:cNvPr>
          <p:cNvSpPr>
            <a:spLocks noGrp="1"/>
          </p:cNvSpPr>
          <p:nvPr>
            <p:ph type="dt" sz="half" idx="10"/>
          </p:nvPr>
        </p:nvSpPr>
        <p:spPr/>
        <p:txBody>
          <a:bodyPr/>
          <a:lstStyle/>
          <a:p>
            <a:fld id="{A479A1CD-DF5D-6041-9D32-A54ED59B832C}" type="datetimeFigureOut">
              <a:rPr lang="en-US" smtClean="0"/>
              <a:t>11/27/2024</a:t>
            </a:fld>
            <a:endParaRPr lang="en-US" dirty="0"/>
          </a:p>
        </p:txBody>
      </p:sp>
      <p:sp>
        <p:nvSpPr>
          <p:cNvPr id="6" name="Footer Placeholder 5">
            <a:extLst>
              <a:ext uri="{FF2B5EF4-FFF2-40B4-BE49-F238E27FC236}">
                <a16:creationId xmlns:a16="http://schemas.microsoft.com/office/drawing/2014/main" id="{94A55C67-F618-BE7B-E8FB-E4E54E1AA44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5F3E63A-14CD-F74F-5FE9-60274BEF969B}"/>
              </a:ext>
            </a:extLst>
          </p:cNvPr>
          <p:cNvSpPr>
            <a:spLocks noGrp="1"/>
          </p:cNvSpPr>
          <p:nvPr>
            <p:ph type="sldNum" sz="quarter" idx="12"/>
          </p:nvPr>
        </p:nvSpPr>
        <p:spPr/>
        <p:txBody>
          <a:bodyPr/>
          <a:lstStyle/>
          <a:p>
            <a:fld id="{8571E95A-F38F-3F49-A812-D77EAE222FD4}" type="slidenum">
              <a:rPr lang="en-US" smtClean="0"/>
              <a:t>‹#›</a:t>
            </a:fld>
            <a:endParaRPr lang="en-US" dirty="0"/>
          </a:p>
        </p:txBody>
      </p:sp>
    </p:spTree>
    <p:extLst>
      <p:ext uri="{BB962C8B-B14F-4D97-AF65-F5344CB8AC3E}">
        <p14:creationId xmlns:p14="http://schemas.microsoft.com/office/powerpoint/2010/main" val="3618371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46383-9E09-93E4-F74A-8661F81971F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3CDD286-5A57-6783-A581-049CB609CF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70CF7D9-7259-D10A-CC28-D5CE18C8DA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4490213-39B6-8361-126D-63CE6A09B3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BCA7711-E7DE-589F-B958-ED09E03FAD6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D0538B2-EECB-C358-621B-1D61833B8C83}"/>
              </a:ext>
            </a:extLst>
          </p:cNvPr>
          <p:cNvSpPr>
            <a:spLocks noGrp="1"/>
          </p:cNvSpPr>
          <p:nvPr>
            <p:ph type="dt" sz="half" idx="10"/>
          </p:nvPr>
        </p:nvSpPr>
        <p:spPr/>
        <p:txBody>
          <a:bodyPr/>
          <a:lstStyle/>
          <a:p>
            <a:fld id="{A479A1CD-DF5D-6041-9D32-A54ED59B832C}" type="datetimeFigureOut">
              <a:rPr lang="en-US" smtClean="0"/>
              <a:t>11/27/2024</a:t>
            </a:fld>
            <a:endParaRPr lang="en-US" dirty="0"/>
          </a:p>
        </p:txBody>
      </p:sp>
      <p:sp>
        <p:nvSpPr>
          <p:cNvPr id="8" name="Footer Placeholder 7">
            <a:extLst>
              <a:ext uri="{FF2B5EF4-FFF2-40B4-BE49-F238E27FC236}">
                <a16:creationId xmlns:a16="http://schemas.microsoft.com/office/drawing/2014/main" id="{A83B5F05-49D7-AD52-00C2-DB50584B8B3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F82F565-9F39-9C09-E7A5-48D67E855CAB}"/>
              </a:ext>
            </a:extLst>
          </p:cNvPr>
          <p:cNvSpPr>
            <a:spLocks noGrp="1"/>
          </p:cNvSpPr>
          <p:nvPr>
            <p:ph type="sldNum" sz="quarter" idx="12"/>
          </p:nvPr>
        </p:nvSpPr>
        <p:spPr/>
        <p:txBody>
          <a:bodyPr/>
          <a:lstStyle/>
          <a:p>
            <a:fld id="{8571E95A-F38F-3F49-A812-D77EAE222FD4}" type="slidenum">
              <a:rPr lang="en-US" smtClean="0"/>
              <a:t>‹#›</a:t>
            </a:fld>
            <a:endParaRPr lang="en-US" dirty="0"/>
          </a:p>
        </p:txBody>
      </p:sp>
    </p:spTree>
    <p:extLst>
      <p:ext uri="{BB962C8B-B14F-4D97-AF65-F5344CB8AC3E}">
        <p14:creationId xmlns:p14="http://schemas.microsoft.com/office/powerpoint/2010/main" val="1558655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4FBA5-6FBB-C75F-61F8-381C21C21F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9B7366C-9664-80F5-3A53-ED8576C6D99D}"/>
              </a:ext>
            </a:extLst>
          </p:cNvPr>
          <p:cNvSpPr>
            <a:spLocks noGrp="1"/>
          </p:cNvSpPr>
          <p:nvPr>
            <p:ph type="dt" sz="half" idx="10"/>
          </p:nvPr>
        </p:nvSpPr>
        <p:spPr/>
        <p:txBody>
          <a:bodyPr/>
          <a:lstStyle/>
          <a:p>
            <a:fld id="{A479A1CD-DF5D-6041-9D32-A54ED59B832C}" type="datetimeFigureOut">
              <a:rPr lang="en-US" smtClean="0"/>
              <a:t>11/27/2024</a:t>
            </a:fld>
            <a:endParaRPr lang="en-US" dirty="0"/>
          </a:p>
        </p:txBody>
      </p:sp>
      <p:sp>
        <p:nvSpPr>
          <p:cNvPr id="4" name="Footer Placeholder 3">
            <a:extLst>
              <a:ext uri="{FF2B5EF4-FFF2-40B4-BE49-F238E27FC236}">
                <a16:creationId xmlns:a16="http://schemas.microsoft.com/office/drawing/2014/main" id="{62706E01-AB93-97BD-D0B2-B2D8D51744AC}"/>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A88ABE0-F6FA-0D3D-8A18-50D00E062019}"/>
              </a:ext>
            </a:extLst>
          </p:cNvPr>
          <p:cNvSpPr>
            <a:spLocks noGrp="1"/>
          </p:cNvSpPr>
          <p:nvPr>
            <p:ph type="sldNum" sz="quarter" idx="12"/>
          </p:nvPr>
        </p:nvSpPr>
        <p:spPr/>
        <p:txBody>
          <a:bodyPr/>
          <a:lstStyle/>
          <a:p>
            <a:fld id="{8571E95A-F38F-3F49-A812-D77EAE222FD4}" type="slidenum">
              <a:rPr lang="en-US" smtClean="0"/>
              <a:t>‹#›</a:t>
            </a:fld>
            <a:endParaRPr lang="en-US" dirty="0"/>
          </a:p>
        </p:txBody>
      </p:sp>
    </p:spTree>
    <p:extLst>
      <p:ext uri="{BB962C8B-B14F-4D97-AF65-F5344CB8AC3E}">
        <p14:creationId xmlns:p14="http://schemas.microsoft.com/office/powerpoint/2010/main" val="3168528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3E6A7D-6FB8-D6BA-C97B-2676207D4737}"/>
              </a:ext>
            </a:extLst>
          </p:cNvPr>
          <p:cNvSpPr>
            <a:spLocks noGrp="1"/>
          </p:cNvSpPr>
          <p:nvPr>
            <p:ph type="dt" sz="half" idx="10"/>
          </p:nvPr>
        </p:nvSpPr>
        <p:spPr/>
        <p:txBody>
          <a:bodyPr/>
          <a:lstStyle/>
          <a:p>
            <a:fld id="{A479A1CD-DF5D-6041-9D32-A54ED59B832C}" type="datetimeFigureOut">
              <a:rPr lang="en-US" smtClean="0"/>
              <a:t>11/27/2024</a:t>
            </a:fld>
            <a:endParaRPr lang="en-US" dirty="0"/>
          </a:p>
        </p:txBody>
      </p:sp>
      <p:sp>
        <p:nvSpPr>
          <p:cNvPr id="3" name="Footer Placeholder 2">
            <a:extLst>
              <a:ext uri="{FF2B5EF4-FFF2-40B4-BE49-F238E27FC236}">
                <a16:creationId xmlns:a16="http://schemas.microsoft.com/office/drawing/2014/main" id="{80E9B449-A68D-C226-76F5-579D4AD5A21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6644FFB5-4EE8-0B9D-5659-276D7B404552}"/>
              </a:ext>
            </a:extLst>
          </p:cNvPr>
          <p:cNvSpPr>
            <a:spLocks noGrp="1"/>
          </p:cNvSpPr>
          <p:nvPr>
            <p:ph type="sldNum" sz="quarter" idx="12"/>
          </p:nvPr>
        </p:nvSpPr>
        <p:spPr/>
        <p:txBody>
          <a:bodyPr/>
          <a:lstStyle/>
          <a:p>
            <a:fld id="{8571E95A-F38F-3F49-A812-D77EAE222FD4}" type="slidenum">
              <a:rPr lang="en-US" smtClean="0"/>
              <a:t>‹#›</a:t>
            </a:fld>
            <a:endParaRPr lang="en-US" dirty="0"/>
          </a:p>
        </p:txBody>
      </p:sp>
    </p:spTree>
    <p:extLst>
      <p:ext uri="{BB962C8B-B14F-4D97-AF65-F5344CB8AC3E}">
        <p14:creationId xmlns:p14="http://schemas.microsoft.com/office/powerpoint/2010/main" val="3709903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4C209-AB11-74C7-17EF-042AD12FA1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AFF9D2-6231-0E61-7486-7431B7BA2D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951C455-D61B-1C2B-BF5D-AB5460BA27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38CA55-9483-4E6C-9951-55322A128AF6}"/>
              </a:ext>
            </a:extLst>
          </p:cNvPr>
          <p:cNvSpPr>
            <a:spLocks noGrp="1"/>
          </p:cNvSpPr>
          <p:nvPr>
            <p:ph type="dt" sz="half" idx="10"/>
          </p:nvPr>
        </p:nvSpPr>
        <p:spPr/>
        <p:txBody>
          <a:bodyPr/>
          <a:lstStyle/>
          <a:p>
            <a:fld id="{A479A1CD-DF5D-6041-9D32-A54ED59B832C}" type="datetimeFigureOut">
              <a:rPr lang="en-US" smtClean="0"/>
              <a:t>11/27/2024</a:t>
            </a:fld>
            <a:endParaRPr lang="en-US" dirty="0"/>
          </a:p>
        </p:txBody>
      </p:sp>
      <p:sp>
        <p:nvSpPr>
          <p:cNvPr id="6" name="Footer Placeholder 5">
            <a:extLst>
              <a:ext uri="{FF2B5EF4-FFF2-40B4-BE49-F238E27FC236}">
                <a16:creationId xmlns:a16="http://schemas.microsoft.com/office/drawing/2014/main" id="{7EF3CDF3-1F35-B686-801B-A3E8077CF3B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C1A5BE8-B7DB-A87A-1EF2-59A125936207}"/>
              </a:ext>
            </a:extLst>
          </p:cNvPr>
          <p:cNvSpPr>
            <a:spLocks noGrp="1"/>
          </p:cNvSpPr>
          <p:nvPr>
            <p:ph type="sldNum" sz="quarter" idx="12"/>
          </p:nvPr>
        </p:nvSpPr>
        <p:spPr/>
        <p:txBody>
          <a:bodyPr/>
          <a:lstStyle/>
          <a:p>
            <a:fld id="{8571E95A-F38F-3F49-A812-D77EAE222FD4}" type="slidenum">
              <a:rPr lang="en-US" smtClean="0"/>
              <a:t>‹#›</a:t>
            </a:fld>
            <a:endParaRPr lang="en-US" dirty="0"/>
          </a:p>
        </p:txBody>
      </p:sp>
    </p:spTree>
    <p:extLst>
      <p:ext uri="{BB962C8B-B14F-4D97-AF65-F5344CB8AC3E}">
        <p14:creationId xmlns:p14="http://schemas.microsoft.com/office/powerpoint/2010/main" val="1361664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3E0FC-B5F8-C06C-BE59-82DAD3E43F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AE07E4D-4902-A6B2-1C08-292D2FB550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B55F6D4A-1AF0-2F47-9735-DF7D98B7A4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91BF29-2E11-9204-EBD0-37BECE00AD7B}"/>
              </a:ext>
            </a:extLst>
          </p:cNvPr>
          <p:cNvSpPr>
            <a:spLocks noGrp="1"/>
          </p:cNvSpPr>
          <p:nvPr>
            <p:ph type="dt" sz="half" idx="10"/>
          </p:nvPr>
        </p:nvSpPr>
        <p:spPr/>
        <p:txBody>
          <a:bodyPr/>
          <a:lstStyle/>
          <a:p>
            <a:fld id="{A479A1CD-DF5D-6041-9D32-A54ED59B832C}" type="datetimeFigureOut">
              <a:rPr lang="en-US" smtClean="0"/>
              <a:t>11/27/2024</a:t>
            </a:fld>
            <a:endParaRPr lang="en-US" dirty="0"/>
          </a:p>
        </p:txBody>
      </p:sp>
      <p:sp>
        <p:nvSpPr>
          <p:cNvPr id="6" name="Footer Placeholder 5">
            <a:extLst>
              <a:ext uri="{FF2B5EF4-FFF2-40B4-BE49-F238E27FC236}">
                <a16:creationId xmlns:a16="http://schemas.microsoft.com/office/drawing/2014/main" id="{9F182C25-54DA-6322-02E0-1270B79A9F8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6FFE930-519F-F772-BE67-171826F8A36F}"/>
              </a:ext>
            </a:extLst>
          </p:cNvPr>
          <p:cNvSpPr>
            <a:spLocks noGrp="1"/>
          </p:cNvSpPr>
          <p:nvPr>
            <p:ph type="sldNum" sz="quarter" idx="12"/>
          </p:nvPr>
        </p:nvSpPr>
        <p:spPr/>
        <p:txBody>
          <a:bodyPr/>
          <a:lstStyle/>
          <a:p>
            <a:fld id="{8571E95A-F38F-3F49-A812-D77EAE222FD4}" type="slidenum">
              <a:rPr lang="en-US" smtClean="0"/>
              <a:t>‹#›</a:t>
            </a:fld>
            <a:endParaRPr lang="en-US" dirty="0"/>
          </a:p>
        </p:txBody>
      </p:sp>
    </p:spTree>
    <p:extLst>
      <p:ext uri="{BB962C8B-B14F-4D97-AF65-F5344CB8AC3E}">
        <p14:creationId xmlns:p14="http://schemas.microsoft.com/office/powerpoint/2010/main" val="373640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95D8BDF-150E-9DD5-2E76-8596C2B1BF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78FF920-BDBB-E5C5-0F35-2F609DFF10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4538FF-BDB8-F8C4-9EDC-4E04ABB35F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79A1CD-DF5D-6041-9D32-A54ED59B832C}" type="datetimeFigureOut">
              <a:rPr lang="en-US" smtClean="0"/>
              <a:t>11/27/2024</a:t>
            </a:fld>
            <a:endParaRPr lang="en-US" dirty="0"/>
          </a:p>
        </p:txBody>
      </p:sp>
      <p:sp>
        <p:nvSpPr>
          <p:cNvPr id="5" name="Footer Placeholder 4">
            <a:extLst>
              <a:ext uri="{FF2B5EF4-FFF2-40B4-BE49-F238E27FC236}">
                <a16:creationId xmlns:a16="http://schemas.microsoft.com/office/drawing/2014/main" id="{4702AC16-7FD2-A84D-A3B9-44273CA7C7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8E39F9EB-4C35-AF64-765C-DE9A68EC107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71E95A-F38F-3F49-A812-D77EAE222FD4}" type="slidenum">
              <a:rPr lang="en-US" smtClean="0"/>
              <a:t>‹#›</a:t>
            </a:fld>
            <a:endParaRPr lang="en-US" dirty="0"/>
          </a:p>
        </p:txBody>
      </p:sp>
    </p:spTree>
    <p:extLst>
      <p:ext uri="{BB962C8B-B14F-4D97-AF65-F5344CB8AC3E}">
        <p14:creationId xmlns:p14="http://schemas.microsoft.com/office/powerpoint/2010/main" val="3139348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44DE2-30AB-9CF3-4A22-76C685E9BAEA}"/>
              </a:ext>
            </a:extLst>
          </p:cNvPr>
          <p:cNvSpPr>
            <a:spLocks noGrp="1"/>
          </p:cNvSpPr>
          <p:nvPr>
            <p:ph type="ctrTitle"/>
          </p:nvPr>
        </p:nvSpPr>
        <p:spPr>
          <a:xfrm>
            <a:off x="1524000" y="1254062"/>
            <a:ext cx="9144000" cy="1179672"/>
          </a:xfrm>
        </p:spPr>
        <p:txBody>
          <a:bodyPr>
            <a:normAutofit fontScale="90000"/>
          </a:bodyPr>
          <a:lstStyle/>
          <a:p>
            <a:br>
              <a:rPr lang="en-GB" dirty="0">
                <a:solidFill>
                  <a:schemeClr val="accent1">
                    <a:lumMod val="50000"/>
                  </a:schemeClr>
                </a:solidFill>
                <a:latin typeface="Comic Sans MS" panose="02000000000000000000" pitchFamily="2" charset="0"/>
                <a:ea typeface="Comic Sans MS" panose="02000000000000000000" pitchFamily="2" charset="0"/>
              </a:rPr>
            </a:br>
            <a:r>
              <a:rPr lang="en-GB" dirty="0">
                <a:solidFill>
                  <a:schemeClr val="accent1">
                    <a:lumMod val="50000"/>
                  </a:schemeClr>
                </a:solidFill>
                <a:latin typeface="Comic Sans MS" panose="02000000000000000000" pitchFamily="2" charset="0"/>
                <a:ea typeface="Comic Sans MS" panose="02000000000000000000" pitchFamily="2" charset="0"/>
              </a:rPr>
              <a:t>Willow Bank School</a:t>
            </a:r>
            <a:endParaRPr lang="en-US" dirty="0">
              <a:solidFill>
                <a:schemeClr val="accent1">
                  <a:lumMod val="50000"/>
                </a:schemeClr>
              </a:solidFill>
              <a:latin typeface="Comic Sans MS" panose="02000000000000000000" pitchFamily="2" charset="0"/>
              <a:ea typeface="Comic Sans MS" panose="02000000000000000000" pitchFamily="2" charset="0"/>
            </a:endParaRPr>
          </a:p>
        </p:txBody>
      </p:sp>
      <p:sp>
        <p:nvSpPr>
          <p:cNvPr id="3" name="Subtitle 2">
            <a:extLst>
              <a:ext uri="{FF2B5EF4-FFF2-40B4-BE49-F238E27FC236}">
                <a16:creationId xmlns:a16="http://schemas.microsoft.com/office/drawing/2014/main" id="{9C3E9DD2-8574-AEBB-1738-E191A91FAF4E}"/>
              </a:ext>
            </a:extLst>
          </p:cNvPr>
          <p:cNvSpPr>
            <a:spLocks noGrp="1"/>
          </p:cNvSpPr>
          <p:nvPr>
            <p:ph type="subTitle" idx="1"/>
          </p:nvPr>
        </p:nvSpPr>
        <p:spPr>
          <a:xfrm>
            <a:off x="1476935" y="2710470"/>
            <a:ext cx="9144000" cy="872485"/>
          </a:xfrm>
        </p:spPr>
        <p:txBody>
          <a:bodyPr vert="horz" lIns="91440" tIns="45720" rIns="91440" bIns="45720" rtlCol="0" anchor="t">
            <a:normAutofit lnSpcReduction="10000"/>
          </a:bodyPr>
          <a:lstStyle/>
          <a:p>
            <a:r>
              <a:rPr lang="en-GB" dirty="0">
                <a:solidFill>
                  <a:schemeClr val="accent1">
                    <a:lumMod val="75000"/>
                  </a:schemeClr>
                </a:solidFill>
                <a:latin typeface="Comic Sans MS" panose="030F0702030302020204" pitchFamily="66" charset="0"/>
              </a:rPr>
              <a:t>Provision offer</a:t>
            </a:r>
          </a:p>
          <a:p>
            <a:r>
              <a:rPr lang="en-GB" dirty="0">
                <a:solidFill>
                  <a:schemeClr val="accent1">
                    <a:lumMod val="75000"/>
                  </a:schemeClr>
                </a:solidFill>
                <a:latin typeface="Comic Sans MS"/>
              </a:rPr>
              <a:t>2024-2025</a:t>
            </a:r>
            <a:endParaRPr lang="en-US" dirty="0">
              <a:solidFill>
                <a:schemeClr val="accent1">
                  <a:lumMod val="75000"/>
                </a:schemeClr>
              </a:solidFill>
              <a:latin typeface="Comic Sans MS" panose="030F0702030302020204" pitchFamily="66" charset="0"/>
            </a:endParaRPr>
          </a:p>
        </p:txBody>
      </p:sp>
      <p:pic>
        <p:nvPicPr>
          <p:cNvPr id="6" name="Picture 5">
            <a:extLst>
              <a:ext uri="{FF2B5EF4-FFF2-40B4-BE49-F238E27FC236}">
                <a16:creationId xmlns:a16="http://schemas.microsoft.com/office/drawing/2014/main" id="{43D0EB02-D04B-07D7-1297-D55DD8A46C16}"/>
              </a:ext>
            </a:extLst>
          </p:cNvPr>
          <p:cNvPicPr>
            <a:picLocks noChangeAspect="1"/>
          </p:cNvPicPr>
          <p:nvPr/>
        </p:nvPicPr>
        <p:blipFill>
          <a:blip r:embed="rId2"/>
          <a:stretch>
            <a:fillRect/>
          </a:stretch>
        </p:blipFill>
        <p:spPr>
          <a:xfrm>
            <a:off x="8453057" y="2261675"/>
            <a:ext cx="3533775" cy="3048000"/>
          </a:xfrm>
          <a:prstGeom prst="rect">
            <a:avLst/>
          </a:prstGeom>
        </p:spPr>
      </p:pic>
      <p:sp>
        <p:nvSpPr>
          <p:cNvPr id="5" name="TextBox 4">
            <a:extLst>
              <a:ext uri="{FF2B5EF4-FFF2-40B4-BE49-F238E27FC236}">
                <a16:creationId xmlns:a16="http://schemas.microsoft.com/office/drawing/2014/main" id="{C3D44074-F348-42A9-8751-6799E18DE389}"/>
              </a:ext>
            </a:extLst>
          </p:cNvPr>
          <p:cNvSpPr txBox="1"/>
          <p:nvPr/>
        </p:nvSpPr>
        <p:spPr>
          <a:xfrm>
            <a:off x="152028" y="5599444"/>
            <a:ext cx="11887944" cy="1169551"/>
          </a:xfrm>
          <a:prstGeom prst="rect">
            <a:avLst/>
          </a:prstGeom>
          <a:noFill/>
          <a:ln>
            <a:solidFill>
              <a:schemeClr val="tx1"/>
            </a:solidFill>
          </a:ln>
        </p:spPr>
        <p:txBody>
          <a:bodyPr wrap="square" rtlCol="0">
            <a:spAutoFit/>
          </a:bodyPr>
          <a:lstStyle/>
          <a:p>
            <a:r>
              <a:rPr lang="en-GB" sz="1400" i="1" dirty="0">
                <a:latin typeface="Comic Sans MS" panose="030F0702030302020204" pitchFamily="66" charset="0"/>
              </a:rPr>
              <a:t>The following pages detail the provision most regularly offered at Willow Bank School to provide a flavour of what is available. Please note, however, that these lists are not exhaustive. Provision is provided in accordance with individual and current cohort needs at any given time and as directed by Section F of pupil EHCPs.</a:t>
            </a:r>
          </a:p>
          <a:p>
            <a:endParaRPr lang="en-GB" sz="1400" i="1" dirty="0">
              <a:latin typeface="Comic Sans MS" panose="030F0702030302020204" pitchFamily="66" charset="0"/>
            </a:endParaRPr>
          </a:p>
          <a:p>
            <a:r>
              <a:rPr lang="en-GB" sz="1400" i="1" dirty="0">
                <a:latin typeface="Comic Sans MS" panose="030F0702030302020204" pitchFamily="66" charset="0"/>
              </a:rPr>
              <a:t>Some provision will support more than one area of need therefore has been listed under it’s primary focus.</a:t>
            </a:r>
            <a:endParaRPr lang="en-US" sz="1400" i="1" dirty="0">
              <a:latin typeface="Comic Sans MS" panose="030F0702030302020204" pitchFamily="66" charset="0"/>
            </a:endParaRPr>
          </a:p>
        </p:txBody>
      </p:sp>
      <p:pic>
        <p:nvPicPr>
          <p:cNvPr id="7" name="Picture 6" descr="Logo&#10;&#10;Description automatically generated">
            <a:extLst>
              <a:ext uri="{FF2B5EF4-FFF2-40B4-BE49-F238E27FC236}">
                <a16:creationId xmlns:a16="http://schemas.microsoft.com/office/drawing/2014/main" id="{6008CD1A-1885-49EC-9DBE-1DB20011D4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98452" y="89005"/>
            <a:ext cx="1029075" cy="1179671"/>
          </a:xfrm>
          <a:prstGeom prst="rect">
            <a:avLst/>
          </a:prstGeom>
        </p:spPr>
      </p:pic>
    </p:spTree>
    <p:extLst>
      <p:ext uri="{BB962C8B-B14F-4D97-AF65-F5344CB8AC3E}">
        <p14:creationId xmlns:p14="http://schemas.microsoft.com/office/powerpoint/2010/main" val="1174713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AA673-8E56-047F-3742-239A661F0F98}"/>
              </a:ext>
            </a:extLst>
          </p:cNvPr>
          <p:cNvSpPr>
            <a:spLocks noGrp="1"/>
          </p:cNvSpPr>
          <p:nvPr>
            <p:ph type="title"/>
          </p:nvPr>
        </p:nvSpPr>
        <p:spPr>
          <a:xfrm>
            <a:off x="157946" y="-302590"/>
            <a:ext cx="10515600" cy="1325563"/>
          </a:xfrm>
        </p:spPr>
        <p:txBody>
          <a:bodyPr>
            <a:normAutofit/>
          </a:bodyPr>
          <a:lstStyle/>
          <a:p>
            <a:r>
              <a:rPr lang="en-GB" sz="2400" b="1" u="sng" dirty="0">
                <a:latin typeface="Comic Sans MS" panose="030F0702030302020204" pitchFamily="66" charset="0"/>
              </a:rPr>
              <a:t>Communication and Interaction</a:t>
            </a:r>
            <a:endParaRPr lang="en-US" sz="2400" b="1" u="sng" dirty="0">
              <a:latin typeface="Comic Sans MS" panose="030F0702030302020204" pitchFamily="66" charset="0"/>
            </a:endParaRPr>
          </a:p>
        </p:txBody>
      </p:sp>
      <p:sp>
        <p:nvSpPr>
          <p:cNvPr id="12" name="Diagonal Stripe 11">
            <a:extLst>
              <a:ext uri="{FF2B5EF4-FFF2-40B4-BE49-F238E27FC236}">
                <a16:creationId xmlns:a16="http://schemas.microsoft.com/office/drawing/2014/main" id="{27D12025-39F0-67CB-BB82-14967515952B}"/>
              </a:ext>
            </a:extLst>
          </p:cNvPr>
          <p:cNvSpPr/>
          <p:nvPr/>
        </p:nvSpPr>
        <p:spPr>
          <a:xfrm rot="2685758">
            <a:off x="2261038" y="2735855"/>
            <a:ext cx="7976965" cy="7854326"/>
          </a:xfrm>
          <a:prstGeom prst="diagStripe">
            <a:avLst>
              <a:gd name="adj" fmla="val 60530"/>
            </a:avLst>
          </a:prstGeom>
          <a:solidFill>
            <a:schemeClr val="accent5">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Diagonal Stripe 13">
            <a:extLst>
              <a:ext uri="{FF2B5EF4-FFF2-40B4-BE49-F238E27FC236}">
                <a16:creationId xmlns:a16="http://schemas.microsoft.com/office/drawing/2014/main" id="{58C176DE-ED99-02C0-2AA0-DD8AB741DF81}"/>
              </a:ext>
            </a:extLst>
          </p:cNvPr>
          <p:cNvSpPr/>
          <p:nvPr/>
        </p:nvSpPr>
        <p:spPr>
          <a:xfrm rot="2685758">
            <a:off x="3613091" y="2188518"/>
            <a:ext cx="5294938" cy="5092740"/>
          </a:xfrm>
          <a:prstGeom prst="diagStripe">
            <a:avLst>
              <a:gd name="adj" fmla="val 47377"/>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Isosceles Triangle 14">
            <a:extLst>
              <a:ext uri="{FF2B5EF4-FFF2-40B4-BE49-F238E27FC236}">
                <a16:creationId xmlns:a16="http://schemas.microsoft.com/office/drawing/2014/main" id="{1F844628-C2CF-02AF-5CA3-2DFECF5ED8C0}"/>
              </a:ext>
            </a:extLst>
          </p:cNvPr>
          <p:cNvSpPr/>
          <p:nvPr/>
        </p:nvSpPr>
        <p:spPr>
          <a:xfrm>
            <a:off x="4378897" y="895274"/>
            <a:ext cx="3607946" cy="1969439"/>
          </a:xfrm>
          <a:prstGeom prst="triangle">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0CA4A254-F5C8-803E-EDAC-B54B13D3C0DD}"/>
              </a:ext>
            </a:extLst>
          </p:cNvPr>
          <p:cNvSpPr txBox="1"/>
          <p:nvPr/>
        </p:nvSpPr>
        <p:spPr>
          <a:xfrm rot="18886183">
            <a:off x="-99646" y="5347583"/>
            <a:ext cx="2997899" cy="369332"/>
          </a:xfrm>
          <a:prstGeom prst="rect">
            <a:avLst/>
          </a:prstGeom>
          <a:noFill/>
          <a:ln>
            <a:solidFill>
              <a:schemeClr val="tx1"/>
            </a:solidFill>
          </a:ln>
        </p:spPr>
        <p:txBody>
          <a:bodyPr wrap="square" lIns="91440" tIns="45720" rIns="91440" bIns="45720" rtlCol="0" anchor="t">
            <a:spAutoFit/>
          </a:bodyPr>
          <a:lstStyle/>
          <a:p>
            <a:pPr algn="ctr"/>
            <a:r>
              <a:rPr lang="en-GB" b="1" dirty="0">
                <a:latin typeface="Comic Sans MS"/>
              </a:rPr>
              <a:t>UNIVERSAL &amp; TIER 1</a:t>
            </a:r>
            <a:endParaRPr lang="en-US" b="1" dirty="0">
              <a:latin typeface="Comic Sans MS"/>
            </a:endParaRPr>
          </a:p>
        </p:txBody>
      </p:sp>
      <p:sp>
        <p:nvSpPr>
          <p:cNvPr id="22" name="TextBox 21">
            <a:extLst>
              <a:ext uri="{FF2B5EF4-FFF2-40B4-BE49-F238E27FC236}">
                <a16:creationId xmlns:a16="http://schemas.microsoft.com/office/drawing/2014/main" id="{8FCD7405-2A3E-6ACB-2DC6-8EA3D446AEE9}"/>
              </a:ext>
            </a:extLst>
          </p:cNvPr>
          <p:cNvSpPr txBox="1"/>
          <p:nvPr/>
        </p:nvSpPr>
        <p:spPr>
          <a:xfrm rot="18886183">
            <a:off x="2810356" y="3280003"/>
            <a:ext cx="1275669" cy="369332"/>
          </a:xfrm>
          <a:prstGeom prst="rect">
            <a:avLst/>
          </a:prstGeom>
          <a:noFill/>
          <a:ln>
            <a:solidFill>
              <a:schemeClr val="tx1"/>
            </a:solidFill>
          </a:ln>
        </p:spPr>
        <p:txBody>
          <a:bodyPr wrap="square" lIns="91440" tIns="45720" rIns="91440" bIns="45720" rtlCol="0" anchor="t">
            <a:spAutoFit/>
          </a:bodyPr>
          <a:lstStyle/>
          <a:p>
            <a:pPr algn="ctr"/>
            <a:r>
              <a:rPr lang="en-GB" b="1" dirty="0">
                <a:latin typeface="Comic Sans MS"/>
              </a:rPr>
              <a:t>TIER 2</a:t>
            </a:r>
            <a:endParaRPr lang="en-US" b="1" dirty="0">
              <a:latin typeface="Comic Sans MS"/>
            </a:endParaRPr>
          </a:p>
        </p:txBody>
      </p:sp>
      <p:sp>
        <p:nvSpPr>
          <p:cNvPr id="24" name="TextBox 23">
            <a:extLst>
              <a:ext uri="{FF2B5EF4-FFF2-40B4-BE49-F238E27FC236}">
                <a16:creationId xmlns:a16="http://schemas.microsoft.com/office/drawing/2014/main" id="{76149567-E279-7472-6A45-70C4DC8FE340}"/>
              </a:ext>
            </a:extLst>
          </p:cNvPr>
          <p:cNvSpPr txBox="1"/>
          <p:nvPr/>
        </p:nvSpPr>
        <p:spPr>
          <a:xfrm rot="18811125">
            <a:off x="4483421" y="1538361"/>
            <a:ext cx="1215108" cy="369332"/>
          </a:xfrm>
          <a:prstGeom prst="rect">
            <a:avLst/>
          </a:prstGeom>
          <a:noFill/>
          <a:ln>
            <a:solidFill>
              <a:schemeClr val="tx1"/>
            </a:solidFill>
          </a:ln>
        </p:spPr>
        <p:txBody>
          <a:bodyPr wrap="square" lIns="91440" tIns="45720" rIns="91440" bIns="45720" rtlCol="0" anchor="t">
            <a:spAutoFit/>
          </a:bodyPr>
          <a:lstStyle/>
          <a:p>
            <a:pPr algn="ctr"/>
            <a:r>
              <a:rPr lang="en-GB" b="1" dirty="0">
                <a:latin typeface="Comic Sans MS"/>
              </a:rPr>
              <a:t>TIER 3</a:t>
            </a:r>
            <a:endParaRPr lang="en-US" b="1" dirty="0">
              <a:latin typeface="Comic Sans MS"/>
            </a:endParaRPr>
          </a:p>
        </p:txBody>
      </p:sp>
      <p:pic>
        <p:nvPicPr>
          <p:cNvPr id="35" name="Picture 34">
            <a:extLst>
              <a:ext uri="{FF2B5EF4-FFF2-40B4-BE49-F238E27FC236}">
                <a16:creationId xmlns:a16="http://schemas.microsoft.com/office/drawing/2014/main" id="{4F120AB3-1FFB-E69F-2472-89F69F186EF5}"/>
              </a:ext>
            </a:extLst>
          </p:cNvPr>
          <p:cNvPicPr>
            <a:picLocks noChangeAspect="1"/>
          </p:cNvPicPr>
          <p:nvPr/>
        </p:nvPicPr>
        <p:blipFill rotWithShape="1">
          <a:blip r:embed="rId2"/>
          <a:srcRect b="7959"/>
          <a:stretch/>
        </p:blipFill>
        <p:spPr>
          <a:xfrm>
            <a:off x="585142" y="913604"/>
            <a:ext cx="2469720" cy="1874611"/>
          </a:xfrm>
          <a:prstGeom prst="rect">
            <a:avLst/>
          </a:prstGeom>
        </p:spPr>
      </p:pic>
      <p:sp>
        <p:nvSpPr>
          <p:cNvPr id="8" name="TextBox 7">
            <a:extLst>
              <a:ext uri="{FF2B5EF4-FFF2-40B4-BE49-F238E27FC236}">
                <a16:creationId xmlns:a16="http://schemas.microsoft.com/office/drawing/2014/main" id="{094453D7-837A-AB7B-727D-A840060C89C2}"/>
              </a:ext>
            </a:extLst>
          </p:cNvPr>
          <p:cNvSpPr txBox="1"/>
          <p:nvPr/>
        </p:nvSpPr>
        <p:spPr>
          <a:xfrm>
            <a:off x="6246872" y="146185"/>
            <a:ext cx="5787183" cy="738664"/>
          </a:xfrm>
          <a:prstGeom prst="rect">
            <a:avLst/>
          </a:prstGeom>
          <a:noFill/>
          <a:ln>
            <a:solidFill>
              <a:schemeClr val="tx1"/>
            </a:solidFill>
          </a:ln>
        </p:spPr>
        <p:txBody>
          <a:bodyPr wrap="square" lIns="91440" tIns="45720" rIns="91440" bIns="45720" rtlCol="0" anchor="t">
            <a:spAutoFit/>
          </a:bodyPr>
          <a:lstStyle/>
          <a:p>
            <a:r>
              <a:rPr lang="en-GB" sz="1400" b="1" dirty="0">
                <a:latin typeface="Comic Sans MS"/>
              </a:rPr>
              <a:t>UNIVERSAL/TIER 1 </a:t>
            </a:r>
            <a:r>
              <a:rPr lang="en-GB" sz="1400" dirty="0">
                <a:latin typeface="Comic Sans MS"/>
              </a:rPr>
              <a:t>= Universal offer/QFT/In class support</a:t>
            </a:r>
          </a:p>
          <a:p>
            <a:r>
              <a:rPr lang="en-GB" sz="1400" b="1" dirty="0">
                <a:latin typeface="Comic Sans MS"/>
              </a:rPr>
              <a:t>TIER 2 </a:t>
            </a:r>
            <a:r>
              <a:rPr lang="en-GB" sz="1400" dirty="0">
                <a:latin typeface="Comic Sans MS"/>
              </a:rPr>
              <a:t>= Additional out of class intervention (Referral required)</a:t>
            </a:r>
            <a:endParaRPr lang="en-GB" sz="1400" dirty="0">
              <a:latin typeface="Comic Sans MS" panose="030F0702030302020204" pitchFamily="66" charset="0"/>
            </a:endParaRPr>
          </a:p>
          <a:p>
            <a:r>
              <a:rPr lang="en-GB" sz="1400" b="1" dirty="0">
                <a:latin typeface="Comic Sans MS"/>
              </a:rPr>
              <a:t>TIER 3 </a:t>
            </a:r>
            <a:r>
              <a:rPr lang="en-GB" sz="1400" dirty="0">
                <a:latin typeface="Comic Sans MS"/>
              </a:rPr>
              <a:t>= Additional multi-agency support (Referral required)</a:t>
            </a:r>
            <a:endParaRPr lang="en-US" sz="1400" dirty="0">
              <a:latin typeface="Comic Sans MS"/>
            </a:endParaRPr>
          </a:p>
        </p:txBody>
      </p:sp>
      <p:sp>
        <p:nvSpPr>
          <p:cNvPr id="6" name="TextBox 5">
            <a:extLst>
              <a:ext uri="{FF2B5EF4-FFF2-40B4-BE49-F238E27FC236}">
                <a16:creationId xmlns:a16="http://schemas.microsoft.com/office/drawing/2014/main" id="{62264A0C-06DA-47B0-9701-A7CC00B75D79}"/>
              </a:ext>
            </a:extLst>
          </p:cNvPr>
          <p:cNvSpPr txBox="1"/>
          <p:nvPr/>
        </p:nvSpPr>
        <p:spPr>
          <a:xfrm>
            <a:off x="2222203" y="4737927"/>
            <a:ext cx="3607946" cy="2123658"/>
          </a:xfrm>
          <a:prstGeom prst="rect">
            <a:avLst/>
          </a:prstGeom>
          <a:noFill/>
        </p:spPr>
        <p:txBody>
          <a:bodyPr wrap="square" lIns="91440" tIns="45720" rIns="91440" bIns="45720" rtlCol="0" anchor="t">
            <a:spAutoFit/>
          </a:bodyPr>
          <a:lstStyle/>
          <a:p>
            <a:pPr algn="ctr"/>
            <a:r>
              <a:rPr lang="en-GB" sz="1200" dirty="0"/>
              <a:t>*Role modelling of effective communication</a:t>
            </a:r>
          </a:p>
          <a:p>
            <a:pPr algn="ctr"/>
            <a:r>
              <a:rPr lang="en-GB" sz="1200" dirty="0"/>
              <a:t>*Clear and concise instruction </a:t>
            </a:r>
          </a:p>
          <a:p>
            <a:pPr algn="ctr"/>
            <a:r>
              <a:rPr lang="en-GB" sz="1200" dirty="0"/>
              <a:t>*Use of simplified language as appropriate</a:t>
            </a:r>
          </a:p>
          <a:p>
            <a:pPr algn="ctr"/>
            <a:r>
              <a:rPr lang="en-GB" sz="1200" dirty="0"/>
              <a:t>*Additional social group/social time support</a:t>
            </a:r>
          </a:p>
          <a:p>
            <a:pPr algn="ctr"/>
            <a:r>
              <a:rPr lang="en-GB" sz="1200" dirty="0"/>
              <a:t>*EAL support</a:t>
            </a:r>
          </a:p>
          <a:p>
            <a:pPr algn="ctr"/>
            <a:r>
              <a:rPr lang="en-GB" sz="1200" dirty="0"/>
              <a:t>*Differentiation of language, activities, and resources</a:t>
            </a:r>
          </a:p>
          <a:p>
            <a:pPr algn="ctr"/>
            <a:r>
              <a:rPr lang="en-GB" sz="1200" dirty="0"/>
              <a:t>*Use of ICT</a:t>
            </a:r>
          </a:p>
          <a:p>
            <a:pPr algn="ctr"/>
            <a:r>
              <a:rPr lang="en-GB" sz="1200" dirty="0"/>
              <a:t>*Use of visual resources, including timetables</a:t>
            </a:r>
          </a:p>
          <a:p>
            <a:pPr algn="ctr"/>
            <a:r>
              <a:rPr lang="en-GB" sz="1200" dirty="0"/>
              <a:t>*Restorative justice sessions</a:t>
            </a:r>
          </a:p>
          <a:p>
            <a:pPr algn="ctr"/>
            <a:r>
              <a:rPr lang="en-GB" sz="1200" dirty="0">
                <a:ea typeface="Calibri" panose="020F0502020204030204"/>
                <a:cs typeface="Calibri" panose="020F0502020204030204"/>
              </a:rPr>
              <a:t>*Use of colourful Semantics within English sessions</a:t>
            </a:r>
          </a:p>
          <a:p>
            <a:pPr algn="ctr"/>
            <a:endParaRPr lang="en-GB" sz="1200" dirty="0">
              <a:ea typeface="Calibri" panose="020F0502020204030204"/>
              <a:cs typeface="Calibri" panose="020F0502020204030204"/>
            </a:endParaRPr>
          </a:p>
        </p:txBody>
      </p:sp>
      <p:sp>
        <p:nvSpPr>
          <p:cNvPr id="64" name="TextBox 63">
            <a:extLst>
              <a:ext uri="{FF2B5EF4-FFF2-40B4-BE49-F238E27FC236}">
                <a16:creationId xmlns:a16="http://schemas.microsoft.com/office/drawing/2014/main" id="{51A6EA67-5197-468F-A1CE-0EE62EB6F502}"/>
              </a:ext>
            </a:extLst>
          </p:cNvPr>
          <p:cNvSpPr txBox="1"/>
          <p:nvPr/>
        </p:nvSpPr>
        <p:spPr>
          <a:xfrm>
            <a:off x="5478223" y="4858345"/>
            <a:ext cx="3607946" cy="1754326"/>
          </a:xfrm>
          <a:prstGeom prst="rect">
            <a:avLst/>
          </a:prstGeom>
          <a:noFill/>
        </p:spPr>
        <p:txBody>
          <a:bodyPr wrap="square" rtlCol="0">
            <a:spAutoFit/>
          </a:bodyPr>
          <a:lstStyle/>
          <a:p>
            <a:pPr algn="ctr"/>
            <a:r>
              <a:rPr lang="en-GB" sz="1200" dirty="0"/>
              <a:t>*Weekly Communication and Social Skills (CSS) *English Speaking and Listening sessions</a:t>
            </a:r>
          </a:p>
          <a:p>
            <a:pPr algn="ctr"/>
            <a:r>
              <a:rPr lang="en-GB" sz="1200" dirty="0"/>
              <a:t>*Clear expectations, including use of WAGOLLs, step-by-step visual instructions etc</a:t>
            </a:r>
          </a:p>
          <a:p>
            <a:pPr algn="ctr"/>
            <a:r>
              <a:rPr lang="en-GB" sz="1200" dirty="0"/>
              <a:t>*School council, sports leader and mentoring opportunities within school</a:t>
            </a:r>
          </a:p>
          <a:p>
            <a:pPr algn="ctr"/>
            <a:r>
              <a:rPr lang="en-GB" sz="1200" dirty="0"/>
              <a:t>*Team building activities, including Games, Outdoor Education, Forest School and Duke of Edinburgh Award</a:t>
            </a:r>
          </a:p>
          <a:p>
            <a:pPr algn="ctr"/>
            <a:r>
              <a:rPr lang="en-GB" sz="1200" dirty="0"/>
              <a:t>*School trips</a:t>
            </a:r>
          </a:p>
        </p:txBody>
      </p:sp>
      <p:sp>
        <p:nvSpPr>
          <p:cNvPr id="66" name="TextBox 65">
            <a:extLst>
              <a:ext uri="{FF2B5EF4-FFF2-40B4-BE49-F238E27FC236}">
                <a16:creationId xmlns:a16="http://schemas.microsoft.com/office/drawing/2014/main" id="{FDDD68C3-E61F-446A-82BE-1AE2240271B5}"/>
              </a:ext>
            </a:extLst>
          </p:cNvPr>
          <p:cNvSpPr txBox="1"/>
          <p:nvPr/>
        </p:nvSpPr>
        <p:spPr>
          <a:xfrm>
            <a:off x="8933215" y="5426044"/>
            <a:ext cx="1803973" cy="1384995"/>
          </a:xfrm>
          <a:prstGeom prst="rect">
            <a:avLst/>
          </a:prstGeom>
          <a:noFill/>
        </p:spPr>
        <p:txBody>
          <a:bodyPr wrap="square" rtlCol="0">
            <a:spAutoFit/>
          </a:bodyPr>
          <a:lstStyle/>
          <a:p>
            <a:pPr algn="ctr"/>
            <a:r>
              <a:rPr lang="en-GB" sz="1200" dirty="0"/>
              <a:t>*Now and next boards</a:t>
            </a:r>
          </a:p>
          <a:p>
            <a:pPr algn="ctr"/>
            <a:r>
              <a:rPr lang="en-GB" sz="1200" dirty="0"/>
              <a:t>*Designated key worker sessions including use of social stories to aid understanding</a:t>
            </a:r>
          </a:p>
          <a:p>
            <a:pPr algn="ctr"/>
            <a:r>
              <a:rPr lang="en-GB" sz="1200" dirty="0"/>
              <a:t>*Drama activity sessions</a:t>
            </a:r>
          </a:p>
          <a:p>
            <a:pPr algn="ctr"/>
            <a:endParaRPr lang="en-GB" sz="1200" dirty="0"/>
          </a:p>
        </p:txBody>
      </p:sp>
      <p:sp>
        <p:nvSpPr>
          <p:cNvPr id="68" name="TextBox 67">
            <a:extLst>
              <a:ext uri="{FF2B5EF4-FFF2-40B4-BE49-F238E27FC236}">
                <a16:creationId xmlns:a16="http://schemas.microsoft.com/office/drawing/2014/main" id="{19694841-3181-4E0C-A187-54FD9321AD3F}"/>
              </a:ext>
            </a:extLst>
          </p:cNvPr>
          <p:cNvSpPr txBox="1"/>
          <p:nvPr/>
        </p:nvSpPr>
        <p:spPr>
          <a:xfrm>
            <a:off x="4445547" y="3319070"/>
            <a:ext cx="3607946" cy="1015663"/>
          </a:xfrm>
          <a:prstGeom prst="rect">
            <a:avLst/>
          </a:prstGeom>
          <a:noFill/>
        </p:spPr>
        <p:txBody>
          <a:bodyPr wrap="square" lIns="91440" tIns="45720" rIns="91440" bIns="45720" rtlCol="0" anchor="t">
            <a:spAutoFit/>
          </a:bodyPr>
          <a:lstStyle/>
          <a:p>
            <a:pPr algn="ctr"/>
            <a:r>
              <a:rPr lang="en-GB" sz="1200" dirty="0"/>
              <a:t>*SALT programme intervention sessions </a:t>
            </a:r>
            <a:r>
              <a:rPr lang="en-GB" sz="1200" dirty="0" err="1"/>
              <a:t>eg</a:t>
            </a:r>
            <a:r>
              <a:rPr lang="en-GB" sz="1200" dirty="0"/>
              <a:t> Blank levels</a:t>
            </a:r>
          </a:p>
          <a:p>
            <a:pPr algn="ctr"/>
            <a:r>
              <a:rPr lang="en-GB" sz="1200" dirty="0"/>
              <a:t>*Language Link intervention sessions</a:t>
            </a:r>
          </a:p>
          <a:p>
            <a:pPr algn="ctr"/>
            <a:r>
              <a:rPr lang="en-GB" sz="1200" dirty="0"/>
              <a:t>*Lego Therapy sessions</a:t>
            </a:r>
          </a:p>
          <a:p>
            <a:pPr algn="ctr"/>
            <a:endParaRPr lang="en-GB" sz="1200" dirty="0"/>
          </a:p>
          <a:p>
            <a:pPr algn="ctr"/>
            <a:endParaRPr lang="en-GB" sz="1200" dirty="0"/>
          </a:p>
        </p:txBody>
      </p:sp>
      <p:sp>
        <p:nvSpPr>
          <p:cNvPr id="69" name="TextBox 68">
            <a:extLst>
              <a:ext uri="{FF2B5EF4-FFF2-40B4-BE49-F238E27FC236}">
                <a16:creationId xmlns:a16="http://schemas.microsoft.com/office/drawing/2014/main" id="{0E115952-8262-460E-84F3-F7E14EA473AA}"/>
              </a:ext>
            </a:extLst>
          </p:cNvPr>
          <p:cNvSpPr txBox="1"/>
          <p:nvPr/>
        </p:nvSpPr>
        <p:spPr>
          <a:xfrm>
            <a:off x="4979138" y="1805338"/>
            <a:ext cx="2429169" cy="830997"/>
          </a:xfrm>
          <a:prstGeom prst="rect">
            <a:avLst/>
          </a:prstGeom>
          <a:noFill/>
        </p:spPr>
        <p:txBody>
          <a:bodyPr wrap="square" rtlCol="0">
            <a:spAutoFit/>
          </a:bodyPr>
          <a:lstStyle/>
          <a:p>
            <a:pPr algn="ctr"/>
            <a:r>
              <a:rPr lang="en-GB" sz="1200" dirty="0"/>
              <a:t>*SALT Referral</a:t>
            </a:r>
          </a:p>
          <a:p>
            <a:pPr algn="ctr"/>
            <a:r>
              <a:rPr lang="en-GB" sz="1200" dirty="0"/>
              <a:t>*Neurodevelopmental Pathway Referral</a:t>
            </a:r>
          </a:p>
          <a:p>
            <a:pPr algn="ctr"/>
            <a:r>
              <a:rPr lang="en-GB" sz="1200" dirty="0"/>
              <a:t>*TESSA Referral / LASCS Support</a:t>
            </a:r>
          </a:p>
        </p:txBody>
      </p:sp>
    </p:spTree>
    <p:extLst>
      <p:ext uri="{BB962C8B-B14F-4D97-AF65-F5344CB8AC3E}">
        <p14:creationId xmlns:p14="http://schemas.microsoft.com/office/powerpoint/2010/main" val="3789441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AA673-8E56-047F-3742-239A661F0F98}"/>
              </a:ext>
            </a:extLst>
          </p:cNvPr>
          <p:cNvSpPr>
            <a:spLocks noGrp="1"/>
          </p:cNvSpPr>
          <p:nvPr>
            <p:ph type="title"/>
          </p:nvPr>
        </p:nvSpPr>
        <p:spPr>
          <a:xfrm>
            <a:off x="157946" y="-302590"/>
            <a:ext cx="10515600" cy="1325563"/>
          </a:xfrm>
        </p:spPr>
        <p:txBody>
          <a:bodyPr>
            <a:normAutofit/>
          </a:bodyPr>
          <a:lstStyle/>
          <a:p>
            <a:r>
              <a:rPr lang="en-GB" sz="2400" b="1" u="sng" dirty="0">
                <a:latin typeface="Comic Sans MS" panose="030F0702030302020204" pitchFamily="66" charset="0"/>
              </a:rPr>
              <a:t>Cognition and Learning</a:t>
            </a:r>
            <a:endParaRPr lang="en-US" sz="2400" b="1" u="sng" dirty="0">
              <a:latin typeface="Comic Sans MS" panose="030F0702030302020204" pitchFamily="66" charset="0"/>
            </a:endParaRPr>
          </a:p>
        </p:txBody>
      </p:sp>
      <p:sp>
        <p:nvSpPr>
          <p:cNvPr id="12" name="Diagonal Stripe 11">
            <a:extLst>
              <a:ext uri="{FF2B5EF4-FFF2-40B4-BE49-F238E27FC236}">
                <a16:creationId xmlns:a16="http://schemas.microsoft.com/office/drawing/2014/main" id="{27D12025-39F0-67CB-BB82-14967515952B}"/>
              </a:ext>
            </a:extLst>
          </p:cNvPr>
          <p:cNvSpPr/>
          <p:nvPr/>
        </p:nvSpPr>
        <p:spPr>
          <a:xfrm rot="2685758">
            <a:off x="2240367" y="2751883"/>
            <a:ext cx="7933746" cy="7941127"/>
          </a:xfrm>
          <a:prstGeom prst="diagStripe">
            <a:avLst>
              <a:gd name="adj" fmla="val 51297"/>
            </a:avLst>
          </a:prstGeom>
          <a:solidFill>
            <a:schemeClr val="accent5">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Diagonal Stripe 13">
            <a:extLst>
              <a:ext uri="{FF2B5EF4-FFF2-40B4-BE49-F238E27FC236}">
                <a16:creationId xmlns:a16="http://schemas.microsoft.com/office/drawing/2014/main" id="{58C176DE-ED99-02C0-2AA0-DD8AB741DF81}"/>
              </a:ext>
            </a:extLst>
          </p:cNvPr>
          <p:cNvSpPr/>
          <p:nvPr/>
        </p:nvSpPr>
        <p:spPr>
          <a:xfrm rot="2685758">
            <a:off x="4078786" y="1969027"/>
            <a:ext cx="4186003" cy="4239561"/>
          </a:xfrm>
          <a:prstGeom prst="diagStripe">
            <a:avLst>
              <a:gd name="adj" fmla="val 47377"/>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Isosceles Triangle 14">
            <a:extLst>
              <a:ext uri="{FF2B5EF4-FFF2-40B4-BE49-F238E27FC236}">
                <a16:creationId xmlns:a16="http://schemas.microsoft.com/office/drawing/2014/main" id="{1F844628-C2CF-02AF-5CA3-2DFECF5ED8C0}"/>
              </a:ext>
            </a:extLst>
          </p:cNvPr>
          <p:cNvSpPr/>
          <p:nvPr/>
        </p:nvSpPr>
        <p:spPr>
          <a:xfrm>
            <a:off x="4413650" y="913604"/>
            <a:ext cx="3553138" cy="1937172"/>
          </a:xfrm>
          <a:prstGeom prst="triangle">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8FCD7405-2A3E-6ACB-2DC6-8EA3D446AEE9}"/>
              </a:ext>
            </a:extLst>
          </p:cNvPr>
          <p:cNvSpPr txBox="1"/>
          <p:nvPr/>
        </p:nvSpPr>
        <p:spPr>
          <a:xfrm rot="18886183">
            <a:off x="2810356" y="3280003"/>
            <a:ext cx="1275669" cy="369332"/>
          </a:xfrm>
          <a:prstGeom prst="rect">
            <a:avLst/>
          </a:prstGeom>
          <a:noFill/>
          <a:ln>
            <a:solidFill>
              <a:schemeClr val="tx1"/>
            </a:solidFill>
          </a:ln>
        </p:spPr>
        <p:txBody>
          <a:bodyPr wrap="square" lIns="91440" tIns="45720" rIns="91440" bIns="45720" rtlCol="0" anchor="t">
            <a:spAutoFit/>
          </a:bodyPr>
          <a:lstStyle/>
          <a:p>
            <a:pPr algn="ctr"/>
            <a:r>
              <a:rPr lang="en-GB" b="1" dirty="0">
                <a:latin typeface="Comic Sans MS"/>
              </a:rPr>
              <a:t>TIER 2</a:t>
            </a:r>
            <a:endParaRPr lang="en-US" b="1" dirty="0">
              <a:latin typeface="Comic Sans MS"/>
            </a:endParaRPr>
          </a:p>
        </p:txBody>
      </p:sp>
      <p:sp>
        <p:nvSpPr>
          <p:cNvPr id="24" name="TextBox 23">
            <a:extLst>
              <a:ext uri="{FF2B5EF4-FFF2-40B4-BE49-F238E27FC236}">
                <a16:creationId xmlns:a16="http://schemas.microsoft.com/office/drawing/2014/main" id="{76149567-E279-7472-6A45-70C4DC8FE340}"/>
              </a:ext>
            </a:extLst>
          </p:cNvPr>
          <p:cNvSpPr txBox="1"/>
          <p:nvPr/>
        </p:nvSpPr>
        <p:spPr>
          <a:xfrm rot="18811125">
            <a:off x="4483421" y="1538361"/>
            <a:ext cx="1215108" cy="369332"/>
          </a:xfrm>
          <a:prstGeom prst="rect">
            <a:avLst/>
          </a:prstGeom>
          <a:noFill/>
          <a:ln>
            <a:solidFill>
              <a:schemeClr val="tx1"/>
            </a:solidFill>
          </a:ln>
        </p:spPr>
        <p:txBody>
          <a:bodyPr wrap="square" lIns="91440" tIns="45720" rIns="91440" bIns="45720" rtlCol="0" anchor="t">
            <a:spAutoFit/>
          </a:bodyPr>
          <a:lstStyle/>
          <a:p>
            <a:pPr algn="ctr"/>
            <a:r>
              <a:rPr lang="en-GB" b="1" dirty="0">
                <a:latin typeface="Comic Sans MS"/>
              </a:rPr>
              <a:t>TIER 3</a:t>
            </a:r>
            <a:endParaRPr lang="en-US" b="1" dirty="0">
              <a:latin typeface="Comic Sans MS"/>
            </a:endParaRPr>
          </a:p>
        </p:txBody>
      </p:sp>
      <p:pic>
        <p:nvPicPr>
          <p:cNvPr id="8" name="Picture 7">
            <a:extLst>
              <a:ext uri="{FF2B5EF4-FFF2-40B4-BE49-F238E27FC236}">
                <a16:creationId xmlns:a16="http://schemas.microsoft.com/office/drawing/2014/main" id="{433F5EE7-3DD0-36CC-B379-6910D3D68DE7}"/>
              </a:ext>
            </a:extLst>
          </p:cNvPr>
          <p:cNvPicPr>
            <a:picLocks noChangeAspect="1"/>
          </p:cNvPicPr>
          <p:nvPr/>
        </p:nvPicPr>
        <p:blipFill>
          <a:blip r:embed="rId2"/>
          <a:stretch>
            <a:fillRect/>
          </a:stretch>
        </p:blipFill>
        <p:spPr>
          <a:xfrm>
            <a:off x="326938" y="663550"/>
            <a:ext cx="2118954" cy="2118954"/>
          </a:xfrm>
          <a:prstGeom prst="rect">
            <a:avLst/>
          </a:prstGeom>
        </p:spPr>
      </p:pic>
      <p:sp>
        <p:nvSpPr>
          <p:cNvPr id="39" name="TextBox 38">
            <a:extLst>
              <a:ext uri="{FF2B5EF4-FFF2-40B4-BE49-F238E27FC236}">
                <a16:creationId xmlns:a16="http://schemas.microsoft.com/office/drawing/2014/main" id="{BFEB21B5-7ABE-11DA-F62C-26E95E56B96F}"/>
              </a:ext>
            </a:extLst>
          </p:cNvPr>
          <p:cNvSpPr txBox="1"/>
          <p:nvPr/>
        </p:nvSpPr>
        <p:spPr>
          <a:xfrm>
            <a:off x="4974498" y="2161360"/>
            <a:ext cx="1284976" cy="553998"/>
          </a:xfrm>
          <a:prstGeom prst="rect">
            <a:avLst/>
          </a:prstGeom>
          <a:noFill/>
        </p:spPr>
        <p:txBody>
          <a:bodyPr wrap="square" rtlCol="0">
            <a:spAutoFit/>
          </a:bodyPr>
          <a:lstStyle/>
          <a:p>
            <a:pPr algn="ctr"/>
            <a:r>
              <a:rPr lang="en-GB" sz="1000" dirty="0">
                <a:latin typeface="Comic Sans MS" panose="030F0702030302020204" pitchFamily="66" charset="0"/>
              </a:rPr>
              <a:t>Referral for Dyslexia assessment</a:t>
            </a:r>
            <a:endParaRPr lang="en-US" sz="1000" dirty="0">
              <a:latin typeface="Comic Sans MS" panose="030F0702030302020204" pitchFamily="66" charset="0"/>
            </a:endParaRPr>
          </a:p>
        </p:txBody>
      </p:sp>
      <p:sp>
        <p:nvSpPr>
          <p:cNvPr id="41" name="TextBox 40">
            <a:extLst>
              <a:ext uri="{FF2B5EF4-FFF2-40B4-BE49-F238E27FC236}">
                <a16:creationId xmlns:a16="http://schemas.microsoft.com/office/drawing/2014/main" id="{7FC33B67-48DF-69C8-7796-43019708BED1}"/>
              </a:ext>
            </a:extLst>
          </p:cNvPr>
          <p:cNvSpPr txBox="1"/>
          <p:nvPr/>
        </p:nvSpPr>
        <p:spPr>
          <a:xfrm>
            <a:off x="5467874" y="1471870"/>
            <a:ext cx="1407830" cy="553998"/>
          </a:xfrm>
          <a:prstGeom prst="rect">
            <a:avLst/>
          </a:prstGeom>
          <a:noFill/>
        </p:spPr>
        <p:txBody>
          <a:bodyPr wrap="square" rtlCol="0">
            <a:spAutoFit/>
          </a:bodyPr>
          <a:lstStyle/>
          <a:p>
            <a:pPr algn="ctr"/>
            <a:r>
              <a:rPr lang="en-GB" sz="1000" dirty="0">
                <a:latin typeface="Comic Sans MS" panose="030F0702030302020204" pitchFamily="66" charset="0"/>
              </a:rPr>
              <a:t>Referral to Educational Psychologist</a:t>
            </a:r>
            <a:endParaRPr lang="en-US" sz="1000" dirty="0">
              <a:latin typeface="Comic Sans MS" panose="030F0702030302020204" pitchFamily="66" charset="0"/>
            </a:endParaRPr>
          </a:p>
        </p:txBody>
      </p:sp>
      <p:sp>
        <p:nvSpPr>
          <p:cNvPr id="54" name="TextBox 53">
            <a:extLst>
              <a:ext uri="{FF2B5EF4-FFF2-40B4-BE49-F238E27FC236}">
                <a16:creationId xmlns:a16="http://schemas.microsoft.com/office/drawing/2014/main" id="{D6AC6720-FBD8-436A-86E1-4098ABE9D638}"/>
              </a:ext>
            </a:extLst>
          </p:cNvPr>
          <p:cNvSpPr txBox="1"/>
          <p:nvPr/>
        </p:nvSpPr>
        <p:spPr>
          <a:xfrm>
            <a:off x="5993354" y="2165165"/>
            <a:ext cx="1566171" cy="400110"/>
          </a:xfrm>
          <a:prstGeom prst="rect">
            <a:avLst/>
          </a:prstGeom>
          <a:noFill/>
        </p:spPr>
        <p:txBody>
          <a:bodyPr wrap="square" rtlCol="0">
            <a:spAutoFit/>
          </a:bodyPr>
          <a:lstStyle/>
          <a:p>
            <a:pPr algn="ctr"/>
            <a:endParaRPr lang="en-GB" sz="1000" dirty="0">
              <a:latin typeface="Comic Sans MS" panose="030F0702030302020204" pitchFamily="66" charset="0"/>
            </a:endParaRPr>
          </a:p>
          <a:p>
            <a:pPr algn="ctr"/>
            <a:r>
              <a:rPr lang="en-GB" sz="1000" dirty="0">
                <a:latin typeface="Comic Sans MS" panose="030F0702030302020204" pitchFamily="66" charset="0"/>
              </a:rPr>
              <a:t>Referral to TESSA</a:t>
            </a:r>
            <a:endParaRPr lang="en-US" sz="1000" dirty="0">
              <a:latin typeface="Comic Sans MS" panose="030F0702030302020204" pitchFamily="66" charset="0"/>
            </a:endParaRPr>
          </a:p>
        </p:txBody>
      </p:sp>
      <p:sp>
        <p:nvSpPr>
          <p:cNvPr id="6" name="TextBox 5">
            <a:extLst>
              <a:ext uri="{FF2B5EF4-FFF2-40B4-BE49-F238E27FC236}">
                <a16:creationId xmlns:a16="http://schemas.microsoft.com/office/drawing/2014/main" id="{B2676769-3DE3-2F0D-94DE-22F04ED829FD}"/>
              </a:ext>
            </a:extLst>
          </p:cNvPr>
          <p:cNvSpPr txBox="1"/>
          <p:nvPr/>
        </p:nvSpPr>
        <p:spPr>
          <a:xfrm rot="18886183">
            <a:off x="-112783" y="5360721"/>
            <a:ext cx="2997899" cy="369332"/>
          </a:xfrm>
          <a:prstGeom prst="rect">
            <a:avLst/>
          </a:prstGeom>
          <a:noFill/>
          <a:ln>
            <a:solidFill>
              <a:schemeClr val="tx1"/>
            </a:solidFill>
          </a:ln>
        </p:spPr>
        <p:txBody>
          <a:bodyPr wrap="square" lIns="91440" tIns="45720" rIns="91440" bIns="45720" rtlCol="0" anchor="t">
            <a:spAutoFit/>
          </a:bodyPr>
          <a:lstStyle/>
          <a:p>
            <a:pPr algn="ctr"/>
            <a:r>
              <a:rPr lang="en-GB" b="1" dirty="0">
                <a:latin typeface="Comic Sans MS"/>
              </a:rPr>
              <a:t>UNIVERSAL &amp; TIER 1</a:t>
            </a:r>
            <a:endParaRPr lang="en-US" b="1" dirty="0">
              <a:latin typeface="Comic Sans MS"/>
            </a:endParaRPr>
          </a:p>
        </p:txBody>
      </p:sp>
      <p:sp>
        <p:nvSpPr>
          <p:cNvPr id="56" name="TextBox 55">
            <a:extLst>
              <a:ext uri="{FF2B5EF4-FFF2-40B4-BE49-F238E27FC236}">
                <a16:creationId xmlns:a16="http://schemas.microsoft.com/office/drawing/2014/main" id="{FC9E33BA-D811-4D26-80B1-013467475D6B}"/>
              </a:ext>
            </a:extLst>
          </p:cNvPr>
          <p:cNvSpPr txBox="1"/>
          <p:nvPr/>
        </p:nvSpPr>
        <p:spPr>
          <a:xfrm>
            <a:off x="4268203" y="2959640"/>
            <a:ext cx="3698585" cy="938719"/>
          </a:xfrm>
          <a:prstGeom prst="rect">
            <a:avLst/>
          </a:prstGeom>
          <a:noFill/>
        </p:spPr>
        <p:txBody>
          <a:bodyPr wrap="square" lIns="91440" tIns="45720" rIns="91440" bIns="45720" rtlCol="0" anchor="t">
            <a:spAutoFit/>
          </a:bodyPr>
          <a:lstStyle/>
          <a:p>
            <a:pPr algn="ctr"/>
            <a:r>
              <a:rPr lang="en-GB" sz="1100" dirty="0"/>
              <a:t>*Read Write Inc (Fresh Start) Literacy Intervention sessions</a:t>
            </a:r>
          </a:p>
          <a:p>
            <a:pPr algn="ctr"/>
            <a:r>
              <a:rPr lang="en-GB" sz="1100" dirty="0"/>
              <a:t>*Active Literacy Kit Intervention sessions</a:t>
            </a:r>
          </a:p>
          <a:p>
            <a:pPr algn="ctr"/>
            <a:r>
              <a:rPr lang="en-GB" sz="1100" dirty="0">
                <a:ea typeface="Calibri"/>
                <a:cs typeface="Calibri"/>
              </a:rPr>
              <a:t>*1:1 Numeracy intervention sessions</a:t>
            </a:r>
            <a:endParaRPr lang="en-GB" sz="1100" dirty="0"/>
          </a:p>
          <a:p>
            <a:pPr algn="ctr"/>
            <a:r>
              <a:rPr lang="en-GB" sz="1100" dirty="0"/>
              <a:t>*Dynamo Maths intervention programme</a:t>
            </a:r>
          </a:p>
          <a:p>
            <a:pPr algn="ctr"/>
            <a:r>
              <a:rPr lang="en-GB" sz="1100" dirty="0"/>
              <a:t>*Typing club</a:t>
            </a:r>
          </a:p>
        </p:txBody>
      </p:sp>
      <p:sp>
        <p:nvSpPr>
          <p:cNvPr id="60" name="TextBox 59">
            <a:extLst>
              <a:ext uri="{FF2B5EF4-FFF2-40B4-BE49-F238E27FC236}">
                <a16:creationId xmlns:a16="http://schemas.microsoft.com/office/drawing/2014/main" id="{B1BC7263-57F8-419C-B8AE-A9407DDC5429}"/>
              </a:ext>
            </a:extLst>
          </p:cNvPr>
          <p:cNvSpPr txBox="1"/>
          <p:nvPr/>
        </p:nvSpPr>
        <p:spPr>
          <a:xfrm>
            <a:off x="2766122" y="4321789"/>
            <a:ext cx="3036121" cy="2400657"/>
          </a:xfrm>
          <a:prstGeom prst="rect">
            <a:avLst/>
          </a:prstGeom>
          <a:noFill/>
        </p:spPr>
        <p:txBody>
          <a:bodyPr wrap="square" rtlCol="0">
            <a:spAutoFit/>
          </a:bodyPr>
          <a:lstStyle/>
          <a:p>
            <a:pPr algn="ctr"/>
            <a:r>
              <a:rPr lang="en-GB" sz="1000" dirty="0"/>
              <a:t>*Appropriately adapted/differentiated work/curriculum</a:t>
            </a:r>
          </a:p>
          <a:p>
            <a:pPr algn="ctr"/>
            <a:r>
              <a:rPr lang="en-GB" sz="1000" dirty="0"/>
              <a:t>*Precision teaching</a:t>
            </a:r>
          </a:p>
          <a:p>
            <a:pPr algn="ctr"/>
            <a:r>
              <a:rPr lang="en-GB" sz="1000" dirty="0"/>
              <a:t>*Supportive work resources </a:t>
            </a:r>
            <a:r>
              <a:rPr lang="en-GB" sz="1000" dirty="0" err="1"/>
              <a:t>eg</a:t>
            </a:r>
            <a:r>
              <a:rPr lang="en-GB" sz="1000" dirty="0"/>
              <a:t> writing frames, sentence starters, vocabulary banks, WAGOLLs etc</a:t>
            </a:r>
          </a:p>
          <a:p>
            <a:pPr algn="ctr"/>
            <a:r>
              <a:rPr lang="en-GB" sz="1000" dirty="0"/>
              <a:t>*Termly subject assessments and reading/spelling assessments</a:t>
            </a:r>
          </a:p>
          <a:p>
            <a:pPr algn="ctr"/>
            <a:r>
              <a:rPr lang="en-GB" sz="1000" dirty="0"/>
              <a:t>*Multi-sensory resources and activities</a:t>
            </a:r>
          </a:p>
          <a:p>
            <a:pPr algn="ctr"/>
            <a:r>
              <a:rPr lang="en-GB" sz="1000" dirty="0"/>
              <a:t>*Use of ICT</a:t>
            </a:r>
          </a:p>
          <a:p>
            <a:pPr algn="ctr"/>
            <a:r>
              <a:rPr lang="en-GB" sz="1000" dirty="0"/>
              <a:t>*Daily opportunities for independent reading practice during form times and/or English sessions</a:t>
            </a:r>
          </a:p>
          <a:p>
            <a:pPr algn="ctr"/>
            <a:r>
              <a:rPr lang="en-GB" sz="1000" dirty="0"/>
              <a:t>*Opportunities for pre and post learning</a:t>
            </a:r>
          </a:p>
          <a:p>
            <a:pPr algn="ctr"/>
            <a:r>
              <a:rPr lang="en-GB" sz="1000" dirty="0"/>
              <a:t>*Extra-curricular/After-school learning opportunities </a:t>
            </a:r>
            <a:r>
              <a:rPr lang="en-GB" sz="1000" dirty="0" err="1"/>
              <a:t>eg</a:t>
            </a:r>
            <a:r>
              <a:rPr lang="en-GB" sz="1000" dirty="0"/>
              <a:t> homework tasks</a:t>
            </a:r>
          </a:p>
          <a:p>
            <a:pPr algn="ctr"/>
            <a:endParaRPr lang="en-GB" sz="1000" dirty="0"/>
          </a:p>
        </p:txBody>
      </p:sp>
      <p:sp>
        <p:nvSpPr>
          <p:cNvPr id="66" name="TextBox 65">
            <a:extLst>
              <a:ext uri="{FF2B5EF4-FFF2-40B4-BE49-F238E27FC236}">
                <a16:creationId xmlns:a16="http://schemas.microsoft.com/office/drawing/2014/main" id="{7B573B06-D23A-4DB5-9AB8-1E8C04EAA027}"/>
              </a:ext>
            </a:extLst>
          </p:cNvPr>
          <p:cNvSpPr txBox="1"/>
          <p:nvPr/>
        </p:nvSpPr>
        <p:spPr>
          <a:xfrm>
            <a:off x="5849705" y="4251643"/>
            <a:ext cx="3735454" cy="2400657"/>
          </a:xfrm>
          <a:prstGeom prst="rect">
            <a:avLst/>
          </a:prstGeom>
          <a:noFill/>
        </p:spPr>
        <p:txBody>
          <a:bodyPr wrap="square" rtlCol="0">
            <a:spAutoFit/>
          </a:bodyPr>
          <a:lstStyle/>
          <a:p>
            <a:pPr algn="ctr"/>
            <a:r>
              <a:rPr lang="en-GB" sz="1000" dirty="0"/>
              <a:t>*DEAR sessions</a:t>
            </a:r>
          </a:p>
          <a:p>
            <a:pPr algn="ctr"/>
            <a:r>
              <a:rPr lang="en-GB" sz="1000" dirty="0"/>
              <a:t>*Phonics sessions (KS2)</a:t>
            </a:r>
          </a:p>
          <a:p>
            <a:pPr algn="ctr"/>
            <a:r>
              <a:rPr lang="en-GB" sz="1000" dirty="0"/>
              <a:t>*Daily opportunities for independent spelling practice during form times and/or English sessions</a:t>
            </a:r>
          </a:p>
          <a:p>
            <a:pPr algn="ctr"/>
            <a:r>
              <a:rPr lang="en-GB" sz="1000" dirty="0"/>
              <a:t>*Small class sizes with high </a:t>
            </a:r>
            <a:r>
              <a:rPr lang="en-GB" sz="1000" dirty="0" err="1"/>
              <a:t>staff:pupil</a:t>
            </a:r>
            <a:r>
              <a:rPr lang="en-GB" sz="1000" dirty="0"/>
              <a:t> ratio</a:t>
            </a:r>
          </a:p>
          <a:p>
            <a:pPr algn="ctr"/>
            <a:r>
              <a:rPr lang="en-GB" sz="1000" dirty="0"/>
              <a:t>*Regular opportunities for over learning and recall</a:t>
            </a:r>
          </a:p>
          <a:p>
            <a:pPr algn="ctr"/>
            <a:r>
              <a:rPr lang="en-GB" sz="1000" dirty="0"/>
              <a:t>*Access to breadth of courses and qualifications appropriate to individual needs</a:t>
            </a:r>
          </a:p>
          <a:p>
            <a:pPr algn="ctr"/>
            <a:r>
              <a:rPr lang="en-GB" sz="1000" dirty="0"/>
              <a:t>*Broad and balanced curriculum</a:t>
            </a:r>
          </a:p>
          <a:p>
            <a:pPr algn="ctr"/>
            <a:r>
              <a:rPr lang="en-GB" sz="1000" dirty="0"/>
              <a:t>*Appropriate Access Arrangements and Reasonable adjustments (</a:t>
            </a:r>
            <a:r>
              <a:rPr lang="en-GB" sz="1000" dirty="0" err="1"/>
              <a:t>eg</a:t>
            </a:r>
            <a:r>
              <a:rPr lang="en-GB" sz="1000" dirty="0"/>
              <a:t> use of reading software, reading pens, readers, scribes, word processor, rest breaks, prompts and extra time as applicable)</a:t>
            </a:r>
          </a:p>
          <a:p>
            <a:pPr algn="ctr"/>
            <a:r>
              <a:rPr lang="en-GB" sz="1000" dirty="0"/>
              <a:t>*Daily opportunities for independent and/or guided numeracy practice (</a:t>
            </a:r>
            <a:r>
              <a:rPr lang="en-GB" sz="1000" dirty="0" err="1"/>
              <a:t>eg</a:t>
            </a:r>
            <a:r>
              <a:rPr lang="en-GB" sz="1000" dirty="0"/>
              <a:t> times tables) through form times and/or Maths sessions</a:t>
            </a:r>
          </a:p>
          <a:p>
            <a:pPr algn="ctr"/>
            <a:endParaRPr lang="en-GB" sz="1000" dirty="0"/>
          </a:p>
        </p:txBody>
      </p:sp>
      <p:sp>
        <p:nvSpPr>
          <p:cNvPr id="5" name="TextBox 4">
            <a:extLst>
              <a:ext uri="{FF2B5EF4-FFF2-40B4-BE49-F238E27FC236}">
                <a16:creationId xmlns:a16="http://schemas.microsoft.com/office/drawing/2014/main" id="{BD5C64AB-FDE7-4103-084A-02EA029BFDAC}"/>
              </a:ext>
            </a:extLst>
          </p:cNvPr>
          <p:cNvSpPr txBox="1"/>
          <p:nvPr/>
        </p:nvSpPr>
        <p:spPr>
          <a:xfrm>
            <a:off x="6246872" y="146185"/>
            <a:ext cx="5787183" cy="738664"/>
          </a:xfrm>
          <a:prstGeom prst="rect">
            <a:avLst/>
          </a:prstGeom>
          <a:noFill/>
          <a:ln>
            <a:solidFill>
              <a:schemeClr val="tx1"/>
            </a:solidFill>
          </a:ln>
        </p:spPr>
        <p:txBody>
          <a:bodyPr wrap="square" lIns="91440" tIns="45720" rIns="91440" bIns="45720" rtlCol="0" anchor="t">
            <a:spAutoFit/>
          </a:bodyPr>
          <a:lstStyle/>
          <a:p>
            <a:r>
              <a:rPr lang="en-GB" sz="1400" b="1" dirty="0">
                <a:latin typeface="Comic Sans MS"/>
              </a:rPr>
              <a:t>UNIVERSAL/TIER 1 </a:t>
            </a:r>
            <a:r>
              <a:rPr lang="en-GB" sz="1400" dirty="0">
                <a:latin typeface="Comic Sans MS"/>
              </a:rPr>
              <a:t>= Universal offer/QFT/In class support</a:t>
            </a:r>
          </a:p>
          <a:p>
            <a:r>
              <a:rPr lang="en-GB" sz="1400" b="1" dirty="0">
                <a:latin typeface="Comic Sans MS"/>
              </a:rPr>
              <a:t>TIER 2 </a:t>
            </a:r>
            <a:r>
              <a:rPr lang="en-GB" sz="1400" dirty="0">
                <a:latin typeface="Comic Sans MS"/>
              </a:rPr>
              <a:t>= Additional out of class intervention (Referral required)</a:t>
            </a:r>
            <a:endParaRPr lang="en-GB" sz="1400" dirty="0">
              <a:latin typeface="Comic Sans MS" panose="030F0702030302020204" pitchFamily="66" charset="0"/>
            </a:endParaRPr>
          </a:p>
          <a:p>
            <a:r>
              <a:rPr lang="en-GB" sz="1400" b="1" dirty="0">
                <a:latin typeface="Comic Sans MS"/>
              </a:rPr>
              <a:t>TIER 3 </a:t>
            </a:r>
            <a:r>
              <a:rPr lang="en-GB" sz="1400" dirty="0">
                <a:latin typeface="Comic Sans MS"/>
              </a:rPr>
              <a:t>= Additional multi-agency support (Referral required)</a:t>
            </a:r>
            <a:endParaRPr lang="en-US" sz="1400" dirty="0">
              <a:latin typeface="Comic Sans MS"/>
            </a:endParaRPr>
          </a:p>
        </p:txBody>
      </p:sp>
    </p:spTree>
    <p:extLst>
      <p:ext uri="{BB962C8B-B14F-4D97-AF65-F5344CB8AC3E}">
        <p14:creationId xmlns:p14="http://schemas.microsoft.com/office/powerpoint/2010/main" val="1869976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AA673-8E56-047F-3742-239A661F0F98}"/>
              </a:ext>
            </a:extLst>
          </p:cNvPr>
          <p:cNvSpPr>
            <a:spLocks noGrp="1"/>
          </p:cNvSpPr>
          <p:nvPr>
            <p:ph type="title"/>
          </p:nvPr>
        </p:nvSpPr>
        <p:spPr>
          <a:xfrm>
            <a:off x="157946" y="-302590"/>
            <a:ext cx="10515600" cy="1325563"/>
          </a:xfrm>
        </p:spPr>
        <p:txBody>
          <a:bodyPr>
            <a:normAutofit/>
          </a:bodyPr>
          <a:lstStyle/>
          <a:p>
            <a:r>
              <a:rPr lang="en-GB" sz="2400" b="1" u="sng" dirty="0">
                <a:latin typeface="Comic Sans MS" panose="030F0702030302020204" pitchFamily="66" charset="0"/>
              </a:rPr>
              <a:t>Social, Emotional and Mental Health</a:t>
            </a:r>
            <a:endParaRPr lang="en-US" sz="2400" b="1" u="sng" dirty="0">
              <a:latin typeface="Comic Sans MS" panose="030F0702030302020204" pitchFamily="66" charset="0"/>
            </a:endParaRPr>
          </a:p>
        </p:txBody>
      </p:sp>
      <p:sp>
        <p:nvSpPr>
          <p:cNvPr id="12" name="Diagonal Stripe 11">
            <a:extLst>
              <a:ext uri="{FF2B5EF4-FFF2-40B4-BE49-F238E27FC236}">
                <a16:creationId xmlns:a16="http://schemas.microsoft.com/office/drawing/2014/main" id="{27D12025-39F0-67CB-BB82-14967515952B}"/>
              </a:ext>
            </a:extLst>
          </p:cNvPr>
          <p:cNvSpPr/>
          <p:nvPr/>
        </p:nvSpPr>
        <p:spPr>
          <a:xfrm rot="2685758">
            <a:off x="2261038" y="2735855"/>
            <a:ext cx="7976965" cy="7854326"/>
          </a:xfrm>
          <a:prstGeom prst="diagStripe">
            <a:avLst>
              <a:gd name="adj" fmla="val 60530"/>
            </a:avLst>
          </a:prstGeom>
          <a:solidFill>
            <a:schemeClr val="accent5">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Diagonal Stripe 13">
            <a:extLst>
              <a:ext uri="{FF2B5EF4-FFF2-40B4-BE49-F238E27FC236}">
                <a16:creationId xmlns:a16="http://schemas.microsoft.com/office/drawing/2014/main" id="{58C176DE-ED99-02C0-2AA0-DD8AB741DF81}"/>
              </a:ext>
            </a:extLst>
          </p:cNvPr>
          <p:cNvSpPr/>
          <p:nvPr/>
        </p:nvSpPr>
        <p:spPr>
          <a:xfrm rot="2685758">
            <a:off x="3564785" y="2158012"/>
            <a:ext cx="5275817" cy="5260319"/>
          </a:xfrm>
          <a:prstGeom prst="diagStripe">
            <a:avLst>
              <a:gd name="adj" fmla="val 47377"/>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Isosceles Triangle 14">
            <a:extLst>
              <a:ext uri="{FF2B5EF4-FFF2-40B4-BE49-F238E27FC236}">
                <a16:creationId xmlns:a16="http://schemas.microsoft.com/office/drawing/2014/main" id="{1F844628-C2CF-02AF-5CA3-2DFECF5ED8C0}"/>
              </a:ext>
            </a:extLst>
          </p:cNvPr>
          <p:cNvSpPr/>
          <p:nvPr/>
        </p:nvSpPr>
        <p:spPr>
          <a:xfrm>
            <a:off x="4390256" y="931599"/>
            <a:ext cx="3600805" cy="1934684"/>
          </a:xfrm>
          <a:prstGeom prst="triangle">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latin typeface="Comic Sans MS" panose="030F0702030302020204" pitchFamily="66" charset="0"/>
            </a:endParaRPr>
          </a:p>
        </p:txBody>
      </p:sp>
      <p:sp>
        <p:nvSpPr>
          <p:cNvPr id="22" name="TextBox 21">
            <a:extLst>
              <a:ext uri="{FF2B5EF4-FFF2-40B4-BE49-F238E27FC236}">
                <a16:creationId xmlns:a16="http://schemas.microsoft.com/office/drawing/2014/main" id="{8FCD7405-2A3E-6ACB-2DC6-8EA3D446AEE9}"/>
              </a:ext>
            </a:extLst>
          </p:cNvPr>
          <p:cNvSpPr txBox="1"/>
          <p:nvPr/>
        </p:nvSpPr>
        <p:spPr>
          <a:xfrm rot="18886183">
            <a:off x="2810356" y="3280003"/>
            <a:ext cx="1275669" cy="369332"/>
          </a:xfrm>
          <a:prstGeom prst="rect">
            <a:avLst/>
          </a:prstGeom>
          <a:noFill/>
          <a:ln>
            <a:solidFill>
              <a:schemeClr val="tx1"/>
            </a:solidFill>
          </a:ln>
        </p:spPr>
        <p:txBody>
          <a:bodyPr wrap="square" lIns="91440" tIns="45720" rIns="91440" bIns="45720" rtlCol="0" anchor="t">
            <a:spAutoFit/>
          </a:bodyPr>
          <a:lstStyle/>
          <a:p>
            <a:pPr algn="ctr"/>
            <a:r>
              <a:rPr lang="en-GB" b="1" dirty="0">
                <a:latin typeface="Comic Sans MS"/>
              </a:rPr>
              <a:t>TIER 2</a:t>
            </a:r>
            <a:endParaRPr lang="en-US" b="1" dirty="0">
              <a:latin typeface="Comic Sans MS"/>
            </a:endParaRPr>
          </a:p>
        </p:txBody>
      </p:sp>
      <p:sp>
        <p:nvSpPr>
          <p:cNvPr id="24" name="TextBox 23">
            <a:extLst>
              <a:ext uri="{FF2B5EF4-FFF2-40B4-BE49-F238E27FC236}">
                <a16:creationId xmlns:a16="http://schemas.microsoft.com/office/drawing/2014/main" id="{76149567-E279-7472-6A45-70C4DC8FE340}"/>
              </a:ext>
            </a:extLst>
          </p:cNvPr>
          <p:cNvSpPr txBox="1"/>
          <p:nvPr/>
        </p:nvSpPr>
        <p:spPr>
          <a:xfrm rot="18811125">
            <a:off x="4483421" y="1538361"/>
            <a:ext cx="1215108" cy="369332"/>
          </a:xfrm>
          <a:prstGeom prst="rect">
            <a:avLst/>
          </a:prstGeom>
          <a:noFill/>
          <a:ln>
            <a:solidFill>
              <a:schemeClr val="tx1"/>
            </a:solidFill>
          </a:ln>
        </p:spPr>
        <p:txBody>
          <a:bodyPr wrap="square" lIns="91440" tIns="45720" rIns="91440" bIns="45720" rtlCol="0" anchor="t">
            <a:spAutoFit/>
          </a:bodyPr>
          <a:lstStyle/>
          <a:p>
            <a:pPr algn="ctr"/>
            <a:r>
              <a:rPr lang="en-GB" b="1" dirty="0">
                <a:latin typeface="Comic Sans MS"/>
              </a:rPr>
              <a:t>TIER 3</a:t>
            </a:r>
            <a:endParaRPr lang="en-US" b="1" dirty="0">
              <a:latin typeface="Comic Sans MS"/>
            </a:endParaRPr>
          </a:p>
        </p:txBody>
      </p:sp>
      <p:pic>
        <p:nvPicPr>
          <p:cNvPr id="5" name="Picture 4">
            <a:extLst>
              <a:ext uri="{FF2B5EF4-FFF2-40B4-BE49-F238E27FC236}">
                <a16:creationId xmlns:a16="http://schemas.microsoft.com/office/drawing/2014/main" id="{162A0A90-21C1-F98A-24A2-7AD22235B6D6}"/>
              </a:ext>
            </a:extLst>
          </p:cNvPr>
          <p:cNvPicPr>
            <a:picLocks noChangeAspect="1"/>
          </p:cNvPicPr>
          <p:nvPr/>
        </p:nvPicPr>
        <p:blipFill>
          <a:blip r:embed="rId3"/>
          <a:stretch>
            <a:fillRect/>
          </a:stretch>
        </p:blipFill>
        <p:spPr>
          <a:xfrm>
            <a:off x="262465" y="577491"/>
            <a:ext cx="2511977" cy="2154882"/>
          </a:xfrm>
          <a:prstGeom prst="rect">
            <a:avLst/>
          </a:prstGeom>
        </p:spPr>
      </p:pic>
      <p:sp>
        <p:nvSpPr>
          <p:cNvPr id="4" name="TextBox 3">
            <a:extLst>
              <a:ext uri="{FF2B5EF4-FFF2-40B4-BE49-F238E27FC236}">
                <a16:creationId xmlns:a16="http://schemas.microsoft.com/office/drawing/2014/main" id="{996FD968-C28D-1659-A693-189EB899C1F0}"/>
              </a:ext>
            </a:extLst>
          </p:cNvPr>
          <p:cNvSpPr txBox="1"/>
          <p:nvPr/>
        </p:nvSpPr>
        <p:spPr>
          <a:xfrm rot="18886183">
            <a:off x="-99646" y="5347583"/>
            <a:ext cx="2997899" cy="369332"/>
          </a:xfrm>
          <a:prstGeom prst="rect">
            <a:avLst/>
          </a:prstGeom>
          <a:noFill/>
          <a:ln>
            <a:solidFill>
              <a:schemeClr val="tx1"/>
            </a:solidFill>
          </a:ln>
        </p:spPr>
        <p:txBody>
          <a:bodyPr wrap="square" lIns="91440" tIns="45720" rIns="91440" bIns="45720" rtlCol="0" anchor="t">
            <a:spAutoFit/>
          </a:bodyPr>
          <a:lstStyle/>
          <a:p>
            <a:pPr algn="ctr"/>
            <a:r>
              <a:rPr lang="en-GB" b="1" dirty="0">
                <a:latin typeface="Comic Sans MS"/>
              </a:rPr>
              <a:t>UNIVERSAL &amp; TIER 1</a:t>
            </a:r>
            <a:endParaRPr lang="en-US" b="1" dirty="0">
              <a:latin typeface="Comic Sans MS"/>
            </a:endParaRPr>
          </a:p>
        </p:txBody>
      </p:sp>
      <p:sp>
        <p:nvSpPr>
          <p:cNvPr id="86" name="TextBox 85">
            <a:extLst>
              <a:ext uri="{FF2B5EF4-FFF2-40B4-BE49-F238E27FC236}">
                <a16:creationId xmlns:a16="http://schemas.microsoft.com/office/drawing/2014/main" id="{D12D2B21-E07D-4083-B44F-833363A671FA}"/>
              </a:ext>
            </a:extLst>
          </p:cNvPr>
          <p:cNvSpPr txBox="1"/>
          <p:nvPr/>
        </p:nvSpPr>
        <p:spPr>
          <a:xfrm>
            <a:off x="3506988" y="2889322"/>
            <a:ext cx="3225483" cy="1954381"/>
          </a:xfrm>
          <a:prstGeom prst="rect">
            <a:avLst/>
          </a:prstGeom>
          <a:noFill/>
        </p:spPr>
        <p:txBody>
          <a:bodyPr wrap="square" lIns="91440" tIns="45720" rIns="91440" bIns="45720" rtlCol="0" anchor="t">
            <a:spAutoFit/>
          </a:bodyPr>
          <a:lstStyle/>
          <a:p>
            <a:pPr algn="ctr"/>
            <a:r>
              <a:rPr lang="en-GB" sz="1100" dirty="0"/>
              <a:t>*Draw and Talk therapy</a:t>
            </a:r>
          </a:p>
          <a:p>
            <a:pPr algn="ctr"/>
            <a:r>
              <a:rPr lang="en-GB" sz="1100" dirty="0"/>
              <a:t>*</a:t>
            </a:r>
            <a:r>
              <a:rPr lang="en-GB" sz="1100" dirty="0" err="1"/>
              <a:t>Barnados</a:t>
            </a:r>
            <a:r>
              <a:rPr lang="en-GB" sz="1100" dirty="0"/>
              <a:t> Resilience sessions</a:t>
            </a:r>
          </a:p>
          <a:p>
            <a:pPr algn="ctr"/>
            <a:r>
              <a:rPr lang="en-GB" sz="1100" dirty="0"/>
              <a:t>*Designated key worker sessions </a:t>
            </a:r>
          </a:p>
          <a:p>
            <a:pPr algn="ctr"/>
            <a:r>
              <a:rPr lang="en-GB" sz="1100" dirty="0"/>
              <a:t>(</a:t>
            </a:r>
            <a:r>
              <a:rPr lang="en-GB" sz="1100" dirty="0" err="1"/>
              <a:t>inc</a:t>
            </a:r>
            <a:r>
              <a:rPr lang="en-GB" sz="1100" dirty="0"/>
              <a:t> SEAL &amp; ZOR) </a:t>
            </a:r>
          </a:p>
          <a:p>
            <a:pPr algn="ctr"/>
            <a:r>
              <a:rPr lang="en-GB" sz="1100" dirty="0"/>
              <a:t>*Starving the Anger Gremlin</a:t>
            </a:r>
          </a:p>
          <a:p>
            <a:pPr algn="ctr"/>
            <a:r>
              <a:rPr lang="en-GB" sz="1100" dirty="0"/>
              <a:t>*Starving the Anxiety Gremlin</a:t>
            </a:r>
          </a:p>
          <a:p>
            <a:pPr algn="ctr"/>
            <a:r>
              <a:rPr lang="en-GB" sz="1100" dirty="0"/>
              <a:t>*Heart Math</a:t>
            </a:r>
          </a:p>
          <a:p>
            <a:pPr algn="ctr"/>
            <a:r>
              <a:rPr lang="en-GB" sz="1100" dirty="0"/>
              <a:t>*</a:t>
            </a:r>
            <a:r>
              <a:rPr lang="en-GB" sz="1100" dirty="0" err="1"/>
              <a:t>Neurotronics</a:t>
            </a:r>
            <a:r>
              <a:rPr lang="en-GB" sz="1100" dirty="0"/>
              <a:t> Laxman sessions</a:t>
            </a:r>
          </a:p>
          <a:p>
            <a:pPr algn="ctr"/>
            <a:r>
              <a:rPr lang="en-GB" sz="1100" dirty="0"/>
              <a:t>*CBT sessions</a:t>
            </a:r>
          </a:p>
          <a:p>
            <a:pPr algn="ctr"/>
            <a:r>
              <a:rPr lang="en-GB" sz="1100" dirty="0">
                <a:cs typeface="Calibri" panose="020F0502020204030204"/>
              </a:rPr>
              <a:t>*EHAT support</a:t>
            </a:r>
          </a:p>
          <a:p>
            <a:pPr algn="ctr"/>
            <a:r>
              <a:rPr lang="en-GB" sz="1100" dirty="0">
                <a:cs typeface="Calibri" panose="020F0502020204030204"/>
              </a:rPr>
              <a:t>*School based attendance support</a:t>
            </a:r>
          </a:p>
        </p:txBody>
      </p:sp>
      <p:sp>
        <p:nvSpPr>
          <p:cNvPr id="87" name="TextBox 86">
            <a:extLst>
              <a:ext uri="{FF2B5EF4-FFF2-40B4-BE49-F238E27FC236}">
                <a16:creationId xmlns:a16="http://schemas.microsoft.com/office/drawing/2014/main" id="{C3488FFE-E29D-414F-8CCE-6674625751F0}"/>
              </a:ext>
            </a:extLst>
          </p:cNvPr>
          <p:cNvSpPr txBox="1"/>
          <p:nvPr/>
        </p:nvSpPr>
        <p:spPr>
          <a:xfrm>
            <a:off x="6116775" y="2889322"/>
            <a:ext cx="2257128" cy="2292935"/>
          </a:xfrm>
          <a:prstGeom prst="rect">
            <a:avLst/>
          </a:prstGeom>
          <a:noFill/>
        </p:spPr>
        <p:txBody>
          <a:bodyPr wrap="square" lIns="91440" tIns="45720" rIns="91440" bIns="45720" rtlCol="0" anchor="t">
            <a:spAutoFit/>
          </a:bodyPr>
          <a:lstStyle/>
          <a:p>
            <a:pPr algn="ctr"/>
            <a:r>
              <a:rPr lang="en-GB" sz="1100" dirty="0"/>
              <a:t>*Neurolinguistic Programming Techniques sessions</a:t>
            </a:r>
          </a:p>
          <a:p>
            <a:pPr algn="ctr"/>
            <a:r>
              <a:rPr lang="en-GB" sz="1100" dirty="0"/>
              <a:t>*Social stories and Scenarios sessions</a:t>
            </a:r>
          </a:p>
          <a:p>
            <a:pPr algn="ctr"/>
            <a:r>
              <a:rPr lang="en-GB" sz="1100" dirty="0"/>
              <a:t>*1:1 Mindfulness sessions (</a:t>
            </a:r>
            <a:r>
              <a:rPr lang="en-GB" sz="1100" dirty="0" err="1"/>
              <a:t>inc</a:t>
            </a:r>
            <a:r>
              <a:rPr lang="en-GB" sz="1100" dirty="0"/>
              <a:t> Reiki)</a:t>
            </a:r>
          </a:p>
          <a:p>
            <a:pPr algn="ctr"/>
            <a:r>
              <a:rPr lang="en-GB" sz="1100" dirty="0"/>
              <a:t>*Multiple Brain Integration Techniques sessions</a:t>
            </a:r>
          </a:p>
          <a:p>
            <a:pPr algn="ctr"/>
            <a:r>
              <a:rPr lang="en-GB" sz="1100" dirty="0"/>
              <a:t>*PHPs/Personalised risk assessments</a:t>
            </a:r>
            <a:endParaRPr lang="en-GB" sz="1100" dirty="0">
              <a:cs typeface="Calibri"/>
            </a:endParaRPr>
          </a:p>
          <a:p>
            <a:pPr algn="ctr"/>
            <a:r>
              <a:rPr lang="en-GB" sz="1100" dirty="0">
                <a:cs typeface="Calibri"/>
              </a:rPr>
              <a:t>*Personalised timetables/NIRFOTE</a:t>
            </a:r>
          </a:p>
          <a:p>
            <a:pPr algn="ctr"/>
            <a:r>
              <a:rPr lang="en-GB" sz="1100" dirty="0">
                <a:cs typeface="Calibri"/>
              </a:rPr>
              <a:t>*Boxall profiling and plan</a:t>
            </a:r>
          </a:p>
          <a:p>
            <a:pPr algn="ctr"/>
            <a:endParaRPr lang="en-GB" sz="1100" dirty="0">
              <a:cs typeface="Calibri"/>
            </a:endParaRPr>
          </a:p>
          <a:p>
            <a:pPr algn="ctr"/>
            <a:endParaRPr lang="en-GB" sz="1100" dirty="0">
              <a:cs typeface="Calibri"/>
            </a:endParaRPr>
          </a:p>
        </p:txBody>
      </p:sp>
      <p:sp>
        <p:nvSpPr>
          <p:cNvPr id="89" name="TextBox 88">
            <a:extLst>
              <a:ext uri="{FF2B5EF4-FFF2-40B4-BE49-F238E27FC236}">
                <a16:creationId xmlns:a16="http://schemas.microsoft.com/office/drawing/2014/main" id="{66FB397A-14F0-4CA8-8CB1-D0BBA41CCCEE}"/>
              </a:ext>
            </a:extLst>
          </p:cNvPr>
          <p:cNvSpPr txBox="1"/>
          <p:nvPr/>
        </p:nvSpPr>
        <p:spPr>
          <a:xfrm>
            <a:off x="5119729" y="1394972"/>
            <a:ext cx="2257128" cy="1615827"/>
          </a:xfrm>
          <a:prstGeom prst="rect">
            <a:avLst/>
          </a:prstGeom>
          <a:noFill/>
        </p:spPr>
        <p:txBody>
          <a:bodyPr wrap="square" lIns="91440" tIns="45720" rIns="91440" bIns="45720" rtlCol="0" anchor="t">
            <a:spAutoFit/>
          </a:bodyPr>
          <a:lstStyle/>
          <a:p>
            <a:pPr algn="ctr"/>
            <a:r>
              <a:rPr lang="en-GB" sz="900" dirty="0"/>
              <a:t>*</a:t>
            </a:r>
            <a:r>
              <a:rPr lang="en-GB" sz="900" dirty="0" err="1"/>
              <a:t>Barnado’s</a:t>
            </a:r>
            <a:r>
              <a:rPr lang="en-GB" sz="900" dirty="0"/>
              <a:t> (BOSS)</a:t>
            </a:r>
          </a:p>
          <a:p>
            <a:pPr algn="ctr"/>
            <a:r>
              <a:rPr lang="en-GB" sz="900" dirty="0"/>
              <a:t>*CYPMHS/CAMHS</a:t>
            </a:r>
          </a:p>
          <a:p>
            <a:pPr algn="ctr"/>
            <a:r>
              <a:rPr lang="en-GB" sz="900" dirty="0"/>
              <a:t>*FCAMHs</a:t>
            </a:r>
          </a:p>
          <a:p>
            <a:pPr algn="ctr"/>
            <a:r>
              <a:rPr lang="en-GB" sz="900" dirty="0"/>
              <a:t>*YJS   *St Giles Trust</a:t>
            </a:r>
            <a:endParaRPr lang="en-GB" sz="900" dirty="0">
              <a:cs typeface="Calibri"/>
            </a:endParaRPr>
          </a:p>
          <a:p>
            <a:pPr algn="ctr"/>
            <a:r>
              <a:rPr lang="en-GB" sz="900" dirty="0"/>
              <a:t>*YPDATT   *CELLS Project</a:t>
            </a:r>
            <a:endParaRPr lang="en-GB" sz="900" dirty="0">
              <a:cs typeface="Calibri" panose="020F0502020204030204"/>
            </a:endParaRPr>
          </a:p>
          <a:p>
            <a:pPr algn="ctr"/>
            <a:r>
              <a:rPr lang="en-GB" sz="900" dirty="0"/>
              <a:t>*School Nurse</a:t>
            </a:r>
          </a:p>
          <a:p>
            <a:pPr algn="ctr"/>
            <a:r>
              <a:rPr lang="en-GB" sz="900" dirty="0"/>
              <a:t>*Safer Communities/Police involvement</a:t>
            </a:r>
          </a:p>
          <a:p>
            <a:pPr algn="ctr"/>
            <a:r>
              <a:rPr lang="en-GB" sz="900" dirty="0"/>
              <a:t>*EWS   *NEET prevention</a:t>
            </a:r>
            <a:endParaRPr lang="en-GB" sz="900" dirty="0">
              <a:cs typeface="Calibri"/>
            </a:endParaRPr>
          </a:p>
          <a:p>
            <a:pPr algn="ctr"/>
            <a:r>
              <a:rPr lang="en-GB" sz="900" dirty="0"/>
              <a:t>*Developmental Paediatrics Referral</a:t>
            </a:r>
          </a:p>
          <a:p>
            <a:pPr algn="ctr"/>
            <a:r>
              <a:rPr lang="en-GB" sz="900" dirty="0">
                <a:cs typeface="Calibri" panose="020F0502020204030204"/>
              </a:rPr>
              <a:t>*MASH Referral  *TESSA referral</a:t>
            </a:r>
          </a:p>
          <a:p>
            <a:pPr algn="ctr"/>
            <a:endParaRPr lang="en-GB" sz="900" dirty="0">
              <a:cs typeface="Calibri" panose="020F0502020204030204"/>
            </a:endParaRPr>
          </a:p>
        </p:txBody>
      </p:sp>
      <p:sp>
        <p:nvSpPr>
          <p:cNvPr id="90" name="TextBox 89">
            <a:extLst>
              <a:ext uri="{FF2B5EF4-FFF2-40B4-BE49-F238E27FC236}">
                <a16:creationId xmlns:a16="http://schemas.microsoft.com/office/drawing/2014/main" id="{6DAB5BF3-CECB-4064-BC0A-385FD97676F5}"/>
              </a:ext>
            </a:extLst>
          </p:cNvPr>
          <p:cNvSpPr txBox="1"/>
          <p:nvPr/>
        </p:nvSpPr>
        <p:spPr>
          <a:xfrm>
            <a:off x="2032486" y="4802548"/>
            <a:ext cx="2257128" cy="1615827"/>
          </a:xfrm>
          <a:prstGeom prst="rect">
            <a:avLst/>
          </a:prstGeom>
          <a:noFill/>
        </p:spPr>
        <p:txBody>
          <a:bodyPr wrap="square" rtlCol="0">
            <a:spAutoFit/>
          </a:bodyPr>
          <a:lstStyle/>
          <a:p>
            <a:pPr algn="ctr"/>
            <a:r>
              <a:rPr lang="en-GB" sz="900" dirty="0"/>
              <a:t>*Emotion coaching </a:t>
            </a:r>
          </a:p>
          <a:p>
            <a:pPr algn="ctr"/>
            <a:r>
              <a:rPr lang="en-GB" sz="900" dirty="0"/>
              <a:t>*Restorative thinking/justice sessions</a:t>
            </a:r>
          </a:p>
          <a:p>
            <a:pPr algn="ctr"/>
            <a:r>
              <a:rPr lang="en-GB" sz="900" dirty="0"/>
              <a:t>*Emotional Literacy Curriculum focusing upon the identification, communication and management of emotions including Personal and Social Development (PSD) sessions across all Key Stages</a:t>
            </a:r>
          </a:p>
          <a:p>
            <a:pPr algn="ctr"/>
            <a:r>
              <a:rPr lang="en-GB" sz="900" dirty="0"/>
              <a:t>*Use of Social Stories and Comic Strip conversations</a:t>
            </a:r>
          </a:p>
          <a:p>
            <a:pPr algn="ctr"/>
            <a:r>
              <a:rPr lang="en-GB" sz="900" dirty="0"/>
              <a:t>*Whole school use of the incredible 5-point scale and/or Zones of Regulation</a:t>
            </a:r>
          </a:p>
        </p:txBody>
      </p:sp>
      <p:sp>
        <p:nvSpPr>
          <p:cNvPr id="91" name="TextBox 90">
            <a:extLst>
              <a:ext uri="{FF2B5EF4-FFF2-40B4-BE49-F238E27FC236}">
                <a16:creationId xmlns:a16="http://schemas.microsoft.com/office/drawing/2014/main" id="{969AF66C-759C-45EC-823E-9406C51F6F32}"/>
              </a:ext>
            </a:extLst>
          </p:cNvPr>
          <p:cNvSpPr txBox="1"/>
          <p:nvPr/>
        </p:nvSpPr>
        <p:spPr>
          <a:xfrm>
            <a:off x="4291341" y="4902497"/>
            <a:ext cx="2257128" cy="1615827"/>
          </a:xfrm>
          <a:prstGeom prst="rect">
            <a:avLst/>
          </a:prstGeom>
          <a:noFill/>
        </p:spPr>
        <p:txBody>
          <a:bodyPr wrap="square" lIns="91440" tIns="45720" rIns="91440" bIns="45720" rtlCol="0" anchor="t">
            <a:spAutoFit/>
          </a:bodyPr>
          <a:lstStyle/>
          <a:p>
            <a:pPr algn="ctr"/>
            <a:r>
              <a:rPr lang="en-GB" sz="900" dirty="0">
                <a:cs typeface="Calibri"/>
              </a:rPr>
              <a:t>*</a:t>
            </a:r>
            <a:r>
              <a:rPr lang="en-GB" sz="900" dirty="0" err="1">
                <a:cs typeface="Calibri"/>
              </a:rPr>
              <a:t>Tramua</a:t>
            </a:r>
            <a:r>
              <a:rPr lang="en-GB" sz="900" dirty="0">
                <a:cs typeface="Calibri"/>
              </a:rPr>
              <a:t> informed approach</a:t>
            </a:r>
            <a:endParaRPr lang="en-GB" sz="900" dirty="0"/>
          </a:p>
          <a:p>
            <a:pPr algn="ctr"/>
            <a:r>
              <a:rPr lang="en-GB" sz="900" dirty="0"/>
              <a:t>*1:1 Drop-in sessions with School’s Senior Mental Health Lead and/or keyworker</a:t>
            </a:r>
            <a:endParaRPr lang="en-GB" sz="1600" dirty="0"/>
          </a:p>
          <a:p>
            <a:pPr algn="ctr"/>
            <a:r>
              <a:rPr lang="en-GB" sz="900" dirty="0"/>
              <a:t>*Access to alternative learning spaces</a:t>
            </a:r>
          </a:p>
          <a:p>
            <a:pPr algn="ctr"/>
            <a:r>
              <a:rPr lang="en-GB" sz="900" dirty="0"/>
              <a:t>*Reasonable in-class adjustments/Access Arrangements (</a:t>
            </a:r>
            <a:r>
              <a:rPr lang="en-GB" sz="900" dirty="0" err="1"/>
              <a:t>eg</a:t>
            </a:r>
            <a:r>
              <a:rPr lang="en-GB" sz="900" dirty="0"/>
              <a:t> Time out/Rest/Movement breaks etc)</a:t>
            </a:r>
          </a:p>
          <a:p>
            <a:pPr algn="ctr"/>
            <a:r>
              <a:rPr lang="en-GB" sz="900" dirty="0"/>
              <a:t>*Morning meet and greet/breakfast provision</a:t>
            </a:r>
          </a:p>
          <a:p>
            <a:pPr algn="ctr"/>
            <a:r>
              <a:rPr lang="en-GB" sz="900" dirty="0"/>
              <a:t>*Use of in-house rewards (</a:t>
            </a:r>
            <a:r>
              <a:rPr lang="en-GB" sz="900" dirty="0" err="1"/>
              <a:t>eg</a:t>
            </a:r>
            <a:r>
              <a:rPr lang="en-GB" sz="900" dirty="0"/>
              <a:t> praise, golden time, reward trips)</a:t>
            </a:r>
          </a:p>
        </p:txBody>
      </p:sp>
      <p:sp>
        <p:nvSpPr>
          <p:cNvPr id="92" name="TextBox 91">
            <a:extLst>
              <a:ext uri="{FF2B5EF4-FFF2-40B4-BE49-F238E27FC236}">
                <a16:creationId xmlns:a16="http://schemas.microsoft.com/office/drawing/2014/main" id="{A9A69D86-3A05-461F-8165-06DA2F2269CE}"/>
              </a:ext>
            </a:extLst>
          </p:cNvPr>
          <p:cNvSpPr txBox="1"/>
          <p:nvPr/>
        </p:nvSpPr>
        <p:spPr>
          <a:xfrm>
            <a:off x="6424140" y="4866742"/>
            <a:ext cx="2242750" cy="1615827"/>
          </a:xfrm>
          <a:prstGeom prst="rect">
            <a:avLst/>
          </a:prstGeom>
          <a:noFill/>
        </p:spPr>
        <p:txBody>
          <a:bodyPr wrap="square" lIns="91440" tIns="45720" rIns="91440" bIns="45720" rtlCol="0" anchor="t">
            <a:spAutoFit/>
          </a:bodyPr>
          <a:lstStyle/>
          <a:p>
            <a:pPr algn="ctr"/>
            <a:r>
              <a:rPr lang="en-GB" sz="900" dirty="0"/>
              <a:t>*Weekly achievement assemblies and celebration events</a:t>
            </a:r>
          </a:p>
          <a:p>
            <a:pPr algn="ctr"/>
            <a:r>
              <a:rPr lang="en-GB" sz="900" dirty="0"/>
              <a:t>*Robust safeguarding provision</a:t>
            </a:r>
          </a:p>
          <a:p>
            <a:pPr algn="ctr"/>
            <a:r>
              <a:rPr lang="en-GB" sz="900" dirty="0"/>
              <a:t>*Access to 'The Zone'</a:t>
            </a:r>
            <a:endParaRPr lang="en-GB" sz="900" dirty="0">
              <a:cs typeface="Calibri"/>
            </a:endParaRPr>
          </a:p>
          <a:p>
            <a:pPr algn="ctr"/>
            <a:r>
              <a:rPr lang="en-GB" sz="900" dirty="0"/>
              <a:t>*Mental Health and Wellbeing events throughout the school year</a:t>
            </a:r>
          </a:p>
          <a:p>
            <a:pPr algn="ctr"/>
            <a:r>
              <a:rPr lang="en-GB" sz="900" dirty="0"/>
              <a:t>*Post-16 career planning opportunities</a:t>
            </a:r>
          </a:p>
          <a:p>
            <a:pPr algn="ctr"/>
            <a:r>
              <a:rPr lang="en-GB" sz="900" dirty="0"/>
              <a:t>*Graduated transitions</a:t>
            </a:r>
          </a:p>
          <a:p>
            <a:pPr algn="ctr"/>
            <a:r>
              <a:rPr lang="en-GB" sz="900" dirty="0"/>
              <a:t>**Personalised IEP targets</a:t>
            </a:r>
            <a:endParaRPr lang="en-GB" sz="900" dirty="0">
              <a:cs typeface="Calibri"/>
            </a:endParaRPr>
          </a:p>
          <a:p>
            <a:pPr algn="ctr"/>
            <a:r>
              <a:rPr lang="en-GB" sz="900" dirty="0">
                <a:cs typeface="Calibri"/>
              </a:rPr>
              <a:t>*Pastoral or SLT Report plans</a:t>
            </a:r>
            <a:endParaRPr lang="en-GB" sz="900" dirty="0"/>
          </a:p>
          <a:p>
            <a:pPr algn="ctr"/>
            <a:r>
              <a:rPr lang="en-GB" sz="900" dirty="0"/>
              <a:t>*Access to parent/pupil support</a:t>
            </a:r>
          </a:p>
        </p:txBody>
      </p:sp>
      <p:sp>
        <p:nvSpPr>
          <p:cNvPr id="93" name="TextBox 92">
            <a:extLst>
              <a:ext uri="{FF2B5EF4-FFF2-40B4-BE49-F238E27FC236}">
                <a16:creationId xmlns:a16="http://schemas.microsoft.com/office/drawing/2014/main" id="{C163EABF-E982-4220-85E7-21AD6BEABE16}"/>
              </a:ext>
            </a:extLst>
          </p:cNvPr>
          <p:cNvSpPr txBox="1"/>
          <p:nvPr/>
        </p:nvSpPr>
        <p:spPr>
          <a:xfrm>
            <a:off x="8437757" y="4871797"/>
            <a:ext cx="1956247" cy="1477328"/>
          </a:xfrm>
          <a:prstGeom prst="rect">
            <a:avLst/>
          </a:prstGeom>
          <a:noFill/>
        </p:spPr>
        <p:txBody>
          <a:bodyPr wrap="square" lIns="91440" tIns="45720" rIns="91440" bIns="45720" rtlCol="0" anchor="t">
            <a:spAutoFit/>
          </a:bodyPr>
          <a:lstStyle/>
          <a:p>
            <a:pPr algn="ctr"/>
            <a:r>
              <a:rPr lang="en-GB" sz="900" dirty="0"/>
              <a:t>*Team teach approach</a:t>
            </a:r>
          </a:p>
          <a:p>
            <a:pPr algn="ctr"/>
            <a:r>
              <a:rPr lang="en-GB" sz="900" dirty="0"/>
              <a:t>*Parent/pupil voice opportunities including school council</a:t>
            </a:r>
          </a:p>
          <a:p>
            <a:pPr algn="ctr"/>
            <a:r>
              <a:rPr lang="en-GB" sz="900" dirty="0"/>
              <a:t>*Regular home/school communication</a:t>
            </a:r>
          </a:p>
          <a:p>
            <a:pPr algn="ctr"/>
            <a:r>
              <a:rPr lang="en-GB" sz="900" dirty="0"/>
              <a:t>*Mindfulness sessions</a:t>
            </a:r>
          </a:p>
          <a:p>
            <a:pPr algn="ctr"/>
            <a:r>
              <a:rPr lang="en-GB" sz="900" dirty="0"/>
              <a:t>*Nurture group structure (KS2)</a:t>
            </a:r>
          </a:p>
          <a:p>
            <a:pPr algn="ctr"/>
            <a:r>
              <a:rPr lang="en-GB" sz="900" dirty="0"/>
              <a:t>*Personalised re-engagement plans</a:t>
            </a:r>
            <a:endParaRPr lang="en-GB" sz="900" dirty="0">
              <a:cs typeface="Calibri"/>
            </a:endParaRPr>
          </a:p>
          <a:p>
            <a:pPr algn="ctr"/>
            <a:r>
              <a:rPr lang="en-GB" sz="900" dirty="0"/>
              <a:t>*Sporting activities (including Duke of Edinburgh Award)</a:t>
            </a:r>
          </a:p>
        </p:txBody>
      </p:sp>
      <p:sp>
        <p:nvSpPr>
          <p:cNvPr id="6" name="TextBox 5">
            <a:extLst>
              <a:ext uri="{FF2B5EF4-FFF2-40B4-BE49-F238E27FC236}">
                <a16:creationId xmlns:a16="http://schemas.microsoft.com/office/drawing/2014/main" id="{61F51B72-4E61-C6C5-380F-1A8C2060E361}"/>
              </a:ext>
            </a:extLst>
          </p:cNvPr>
          <p:cNvSpPr txBox="1"/>
          <p:nvPr/>
        </p:nvSpPr>
        <p:spPr>
          <a:xfrm>
            <a:off x="6246872" y="146185"/>
            <a:ext cx="5787183" cy="738664"/>
          </a:xfrm>
          <a:prstGeom prst="rect">
            <a:avLst/>
          </a:prstGeom>
          <a:noFill/>
          <a:ln>
            <a:solidFill>
              <a:schemeClr val="tx1"/>
            </a:solidFill>
          </a:ln>
        </p:spPr>
        <p:txBody>
          <a:bodyPr wrap="square" lIns="91440" tIns="45720" rIns="91440" bIns="45720" rtlCol="0" anchor="t">
            <a:spAutoFit/>
          </a:bodyPr>
          <a:lstStyle/>
          <a:p>
            <a:r>
              <a:rPr lang="en-GB" sz="1400" b="1" dirty="0">
                <a:latin typeface="Comic Sans MS"/>
              </a:rPr>
              <a:t>UNIVERSAL/TIER 1 </a:t>
            </a:r>
            <a:r>
              <a:rPr lang="en-GB" sz="1400" dirty="0">
                <a:latin typeface="Comic Sans MS"/>
              </a:rPr>
              <a:t>= Universal offer/QFT/In class support</a:t>
            </a:r>
          </a:p>
          <a:p>
            <a:r>
              <a:rPr lang="en-GB" sz="1400" b="1" dirty="0">
                <a:latin typeface="Comic Sans MS"/>
              </a:rPr>
              <a:t>TIER 2 </a:t>
            </a:r>
            <a:r>
              <a:rPr lang="en-GB" sz="1400" dirty="0">
                <a:latin typeface="Comic Sans MS"/>
              </a:rPr>
              <a:t>= Additional out of class intervention (Referral required)</a:t>
            </a:r>
            <a:endParaRPr lang="en-GB" sz="1400" dirty="0">
              <a:latin typeface="Comic Sans MS" panose="030F0702030302020204" pitchFamily="66" charset="0"/>
            </a:endParaRPr>
          </a:p>
          <a:p>
            <a:r>
              <a:rPr lang="en-GB" sz="1400" b="1" dirty="0">
                <a:latin typeface="Comic Sans MS"/>
              </a:rPr>
              <a:t>TIER 3 </a:t>
            </a:r>
            <a:r>
              <a:rPr lang="en-GB" sz="1400" dirty="0">
                <a:latin typeface="Comic Sans MS"/>
              </a:rPr>
              <a:t>= Additional multi-agency support (Referral required)</a:t>
            </a:r>
            <a:endParaRPr lang="en-US" sz="1400" dirty="0">
              <a:latin typeface="Comic Sans MS"/>
            </a:endParaRPr>
          </a:p>
        </p:txBody>
      </p:sp>
    </p:spTree>
    <p:extLst>
      <p:ext uri="{BB962C8B-B14F-4D97-AF65-F5344CB8AC3E}">
        <p14:creationId xmlns:p14="http://schemas.microsoft.com/office/powerpoint/2010/main" val="3181622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AA673-8E56-047F-3742-239A661F0F98}"/>
              </a:ext>
            </a:extLst>
          </p:cNvPr>
          <p:cNvSpPr>
            <a:spLocks noGrp="1"/>
          </p:cNvSpPr>
          <p:nvPr>
            <p:ph type="title"/>
          </p:nvPr>
        </p:nvSpPr>
        <p:spPr>
          <a:xfrm>
            <a:off x="157946" y="-302590"/>
            <a:ext cx="10515600" cy="1325563"/>
          </a:xfrm>
        </p:spPr>
        <p:txBody>
          <a:bodyPr>
            <a:normAutofit/>
          </a:bodyPr>
          <a:lstStyle/>
          <a:p>
            <a:r>
              <a:rPr lang="en-GB" sz="2400" b="1" u="sng" dirty="0">
                <a:latin typeface="Comic Sans MS" panose="030F0702030302020204" pitchFamily="66" charset="0"/>
              </a:rPr>
              <a:t>Physical and Sensory</a:t>
            </a:r>
            <a:endParaRPr lang="en-US" sz="2400" b="1" u="sng" dirty="0">
              <a:latin typeface="Comic Sans MS" panose="030F0702030302020204" pitchFamily="66" charset="0"/>
            </a:endParaRPr>
          </a:p>
        </p:txBody>
      </p:sp>
      <p:sp>
        <p:nvSpPr>
          <p:cNvPr id="12" name="Diagonal Stripe 11">
            <a:extLst>
              <a:ext uri="{FF2B5EF4-FFF2-40B4-BE49-F238E27FC236}">
                <a16:creationId xmlns:a16="http://schemas.microsoft.com/office/drawing/2014/main" id="{27D12025-39F0-67CB-BB82-14967515952B}"/>
              </a:ext>
            </a:extLst>
          </p:cNvPr>
          <p:cNvSpPr/>
          <p:nvPr/>
        </p:nvSpPr>
        <p:spPr>
          <a:xfrm rot="2685758">
            <a:off x="2253028" y="2755897"/>
            <a:ext cx="7976965" cy="7854326"/>
          </a:xfrm>
          <a:prstGeom prst="diagStripe">
            <a:avLst>
              <a:gd name="adj" fmla="val 60530"/>
            </a:avLst>
          </a:prstGeom>
          <a:solidFill>
            <a:schemeClr val="accent5">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Diagonal Stripe 13">
            <a:extLst>
              <a:ext uri="{FF2B5EF4-FFF2-40B4-BE49-F238E27FC236}">
                <a16:creationId xmlns:a16="http://schemas.microsoft.com/office/drawing/2014/main" id="{58C176DE-ED99-02C0-2AA0-DD8AB741DF81}"/>
              </a:ext>
            </a:extLst>
          </p:cNvPr>
          <p:cNvSpPr/>
          <p:nvPr/>
        </p:nvSpPr>
        <p:spPr>
          <a:xfrm rot="2685758">
            <a:off x="3593616" y="2162998"/>
            <a:ext cx="5251298" cy="5207967"/>
          </a:xfrm>
          <a:prstGeom prst="diagStripe">
            <a:avLst>
              <a:gd name="adj" fmla="val 47377"/>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Isosceles Triangle 14">
            <a:extLst>
              <a:ext uri="{FF2B5EF4-FFF2-40B4-BE49-F238E27FC236}">
                <a16:creationId xmlns:a16="http://schemas.microsoft.com/office/drawing/2014/main" id="{1F844628-C2CF-02AF-5CA3-2DFECF5ED8C0}"/>
              </a:ext>
            </a:extLst>
          </p:cNvPr>
          <p:cNvSpPr/>
          <p:nvPr/>
        </p:nvSpPr>
        <p:spPr>
          <a:xfrm>
            <a:off x="4420969" y="913604"/>
            <a:ext cx="3553138" cy="1937172"/>
          </a:xfrm>
          <a:prstGeom prst="triangle">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8FCD7405-2A3E-6ACB-2DC6-8EA3D446AEE9}"/>
              </a:ext>
            </a:extLst>
          </p:cNvPr>
          <p:cNvSpPr txBox="1"/>
          <p:nvPr/>
        </p:nvSpPr>
        <p:spPr>
          <a:xfrm rot="18886183">
            <a:off x="2810356" y="3280003"/>
            <a:ext cx="1275669" cy="369332"/>
          </a:xfrm>
          <a:prstGeom prst="rect">
            <a:avLst/>
          </a:prstGeom>
          <a:noFill/>
          <a:ln>
            <a:solidFill>
              <a:schemeClr val="tx1"/>
            </a:solidFill>
          </a:ln>
        </p:spPr>
        <p:txBody>
          <a:bodyPr wrap="square" lIns="91440" tIns="45720" rIns="91440" bIns="45720" rtlCol="0" anchor="t">
            <a:spAutoFit/>
          </a:bodyPr>
          <a:lstStyle/>
          <a:p>
            <a:pPr algn="ctr"/>
            <a:r>
              <a:rPr lang="en-GB" b="1" dirty="0">
                <a:latin typeface="Comic Sans MS"/>
              </a:rPr>
              <a:t>TIER 2</a:t>
            </a:r>
            <a:endParaRPr lang="en-US" b="1" dirty="0">
              <a:latin typeface="Comic Sans MS"/>
            </a:endParaRPr>
          </a:p>
        </p:txBody>
      </p:sp>
      <p:sp>
        <p:nvSpPr>
          <p:cNvPr id="24" name="TextBox 23">
            <a:extLst>
              <a:ext uri="{FF2B5EF4-FFF2-40B4-BE49-F238E27FC236}">
                <a16:creationId xmlns:a16="http://schemas.microsoft.com/office/drawing/2014/main" id="{76149567-E279-7472-6A45-70C4DC8FE340}"/>
              </a:ext>
            </a:extLst>
          </p:cNvPr>
          <p:cNvSpPr txBox="1"/>
          <p:nvPr/>
        </p:nvSpPr>
        <p:spPr>
          <a:xfrm rot="18811125">
            <a:off x="4483421" y="1538361"/>
            <a:ext cx="1215108" cy="369332"/>
          </a:xfrm>
          <a:prstGeom prst="rect">
            <a:avLst/>
          </a:prstGeom>
          <a:noFill/>
          <a:ln>
            <a:solidFill>
              <a:schemeClr val="tx1"/>
            </a:solidFill>
          </a:ln>
        </p:spPr>
        <p:txBody>
          <a:bodyPr wrap="square" lIns="91440" tIns="45720" rIns="91440" bIns="45720" rtlCol="0" anchor="t">
            <a:spAutoFit/>
          </a:bodyPr>
          <a:lstStyle/>
          <a:p>
            <a:pPr algn="ctr"/>
            <a:r>
              <a:rPr lang="en-GB" b="1" dirty="0">
                <a:latin typeface="Comic Sans MS"/>
              </a:rPr>
              <a:t>TIER 3</a:t>
            </a:r>
            <a:endParaRPr lang="en-US" b="1" dirty="0">
              <a:latin typeface="Comic Sans MS"/>
            </a:endParaRPr>
          </a:p>
        </p:txBody>
      </p:sp>
      <p:pic>
        <p:nvPicPr>
          <p:cNvPr id="5" name="Picture 4">
            <a:extLst>
              <a:ext uri="{FF2B5EF4-FFF2-40B4-BE49-F238E27FC236}">
                <a16:creationId xmlns:a16="http://schemas.microsoft.com/office/drawing/2014/main" id="{27B76063-E714-ADC1-A89C-0B42CFF75762}"/>
              </a:ext>
            </a:extLst>
          </p:cNvPr>
          <p:cNvPicPr>
            <a:picLocks noChangeAspect="1"/>
          </p:cNvPicPr>
          <p:nvPr/>
        </p:nvPicPr>
        <p:blipFill>
          <a:blip r:embed="rId3"/>
          <a:stretch>
            <a:fillRect/>
          </a:stretch>
        </p:blipFill>
        <p:spPr>
          <a:xfrm>
            <a:off x="353151" y="728942"/>
            <a:ext cx="2377553" cy="1698252"/>
          </a:xfrm>
          <a:prstGeom prst="rect">
            <a:avLst/>
          </a:prstGeom>
        </p:spPr>
      </p:pic>
      <p:sp>
        <p:nvSpPr>
          <p:cNvPr id="6" name="TextBox 5">
            <a:extLst>
              <a:ext uri="{FF2B5EF4-FFF2-40B4-BE49-F238E27FC236}">
                <a16:creationId xmlns:a16="http://schemas.microsoft.com/office/drawing/2014/main" id="{9B0DC346-7D0E-6A4E-050B-44012E2478FD}"/>
              </a:ext>
            </a:extLst>
          </p:cNvPr>
          <p:cNvSpPr txBox="1"/>
          <p:nvPr/>
        </p:nvSpPr>
        <p:spPr>
          <a:xfrm rot="18886183">
            <a:off x="-99646" y="5347583"/>
            <a:ext cx="2997899" cy="369332"/>
          </a:xfrm>
          <a:prstGeom prst="rect">
            <a:avLst/>
          </a:prstGeom>
          <a:noFill/>
          <a:ln>
            <a:solidFill>
              <a:schemeClr val="tx1"/>
            </a:solidFill>
          </a:ln>
        </p:spPr>
        <p:txBody>
          <a:bodyPr wrap="square" lIns="91440" tIns="45720" rIns="91440" bIns="45720" rtlCol="0" anchor="t">
            <a:spAutoFit/>
          </a:bodyPr>
          <a:lstStyle/>
          <a:p>
            <a:pPr algn="ctr"/>
            <a:r>
              <a:rPr lang="en-GB" b="1" dirty="0">
                <a:latin typeface="Comic Sans MS"/>
              </a:rPr>
              <a:t>UNIVERSAL &amp; TIER 1</a:t>
            </a:r>
            <a:endParaRPr lang="en-US" b="1" dirty="0">
              <a:latin typeface="Comic Sans MS"/>
            </a:endParaRPr>
          </a:p>
        </p:txBody>
      </p:sp>
      <p:sp>
        <p:nvSpPr>
          <p:cNvPr id="66" name="TextBox 65">
            <a:extLst>
              <a:ext uri="{FF2B5EF4-FFF2-40B4-BE49-F238E27FC236}">
                <a16:creationId xmlns:a16="http://schemas.microsoft.com/office/drawing/2014/main" id="{B4D16ADE-2B6F-48E8-BB45-DB5DDF55CB2B}"/>
              </a:ext>
            </a:extLst>
          </p:cNvPr>
          <p:cNvSpPr txBox="1"/>
          <p:nvPr/>
        </p:nvSpPr>
        <p:spPr>
          <a:xfrm>
            <a:off x="3956367" y="3059668"/>
            <a:ext cx="4480599" cy="1384995"/>
          </a:xfrm>
          <a:prstGeom prst="rect">
            <a:avLst/>
          </a:prstGeom>
          <a:noFill/>
        </p:spPr>
        <p:txBody>
          <a:bodyPr wrap="square" lIns="91440" tIns="45720" rIns="91440" bIns="45720" rtlCol="0" anchor="t">
            <a:spAutoFit/>
          </a:bodyPr>
          <a:lstStyle/>
          <a:p>
            <a:pPr algn="ctr"/>
            <a:endParaRPr lang="en-GB" sz="1200" dirty="0">
              <a:ea typeface="Calibri"/>
              <a:cs typeface="Calibri"/>
            </a:endParaRPr>
          </a:p>
          <a:p>
            <a:pPr algn="ctr"/>
            <a:r>
              <a:rPr lang="en-GB" sz="1200" dirty="0"/>
              <a:t>*Seedlings/Teenage Sensory Programme</a:t>
            </a:r>
          </a:p>
          <a:p>
            <a:pPr algn="ctr"/>
            <a:r>
              <a:rPr lang="en-GB" sz="1200" dirty="0"/>
              <a:t>*South Warwickshire Handwriting Programme</a:t>
            </a:r>
          </a:p>
          <a:p>
            <a:pPr algn="ctr"/>
            <a:r>
              <a:rPr lang="en-GB" sz="1200" dirty="0"/>
              <a:t>*Fine motor skills (South Warwickshire Hand Skills and Skills Hands Programme)</a:t>
            </a:r>
          </a:p>
          <a:p>
            <a:pPr algn="ctr"/>
            <a:r>
              <a:rPr lang="en-GB" sz="1200" dirty="0"/>
              <a:t>*Typing Club</a:t>
            </a:r>
          </a:p>
          <a:p>
            <a:pPr algn="ctr"/>
            <a:r>
              <a:rPr lang="en-GB" sz="1200" dirty="0"/>
              <a:t>*Get Active sessions</a:t>
            </a:r>
          </a:p>
        </p:txBody>
      </p:sp>
      <p:sp>
        <p:nvSpPr>
          <p:cNvPr id="67" name="TextBox 66">
            <a:extLst>
              <a:ext uri="{FF2B5EF4-FFF2-40B4-BE49-F238E27FC236}">
                <a16:creationId xmlns:a16="http://schemas.microsoft.com/office/drawing/2014/main" id="{5C03BD58-A9D5-4D53-AF63-5EAFDC09A579}"/>
              </a:ext>
            </a:extLst>
          </p:cNvPr>
          <p:cNvSpPr txBox="1"/>
          <p:nvPr/>
        </p:nvSpPr>
        <p:spPr>
          <a:xfrm>
            <a:off x="5147946" y="1426900"/>
            <a:ext cx="2142637" cy="1569660"/>
          </a:xfrm>
          <a:prstGeom prst="rect">
            <a:avLst/>
          </a:prstGeom>
          <a:noFill/>
        </p:spPr>
        <p:txBody>
          <a:bodyPr wrap="square" rtlCol="0">
            <a:spAutoFit/>
          </a:bodyPr>
          <a:lstStyle/>
          <a:p>
            <a:pPr algn="ctr"/>
            <a:endParaRPr lang="en-GB" sz="1200" dirty="0"/>
          </a:p>
          <a:p>
            <a:pPr algn="ctr"/>
            <a:r>
              <a:rPr lang="en-GB" sz="1200" dirty="0"/>
              <a:t>*</a:t>
            </a:r>
            <a:r>
              <a:rPr lang="en-GB" sz="1200" dirty="0" err="1"/>
              <a:t>SpLD</a:t>
            </a:r>
            <a:r>
              <a:rPr lang="en-GB" sz="1200" dirty="0"/>
              <a:t> Clinic Referral </a:t>
            </a:r>
          </a:p>
          <a:p>
            <a:pPr algn="ctr"/>
            <a:r>
              <a:rPr lang="en-GB" sz="1200" dirty="0"/>
              <a:t>*School Nurse Referral</a:t>
            </a:r>
          </a:p>
          <a:p>
            <a:pPr algn="ctr"/>
            <a:r>
              <a:rPr lang="en-GB" sz="1200" dirty="0"/>
              <a:t>*Developmental Paediatrician Referral</a:t>
            </a:r>
          </a:p>
          <a:p>
            <a:pPr algn="ctr"/>
            <a:r>
              <a:rPr lang="en-GB" sz="1200" dirty="0"/>
              <a:t>*TESSA referral</a:t>
            </a:r>
          </a:p>
          <a:p>
            <a:pPr algn="ctr"/>
            <a:r>
              <a:rPr lang="en-GB" sz="1200" dirty="0"/>
              <a:t>*Occupational Therapy Referral</a:t>
            </a:r>
          </a:p>
          <a:p>
            <a:pPr algn="ctr"/>
            <a:endParaRPr lang="en-GB" sz="1200" dirty="0"/>
          </a:p>
        </p:txBody>
      </p:sp>
      <p:sp>
        <p:nvSpPr>
          <p:cNvPr id="68" name="TextBox 67">
            <a:extLst>
              <a:ext uri="{FF2B5EF4-FFF2-40B4-BE49-F238E27FC236}">
                <a16:creationId xmlns:a16="http://schemas.microsoft.com/office/drawing/2014/main" id="{D3771C28-DEE0-47EA-A987-D6468AAA69A9}"/>
              </a:ext>
            </a:extLst>
          </p:cNvPr>
          <p:cNvSpPr txBox="1"/>
          <p:nvPr/>
        </p:nvSpPr>
        <p:spPr>
          <a:xfrm>
            <a:off x="2261892" y="4792269"/>
            <a:ext cx="4200639" cy="2092881"/>
          </a:xfrm>
          <a:prstGeom prst="rect">
            <a:avLst/>
          </a:prstGeom>
          <a:noFill/>
        </p:spPr>
        <p:txBody>
          <a:bodyPr wrap="square" rtlCol="0">
            <a:spAutoFit/>
          </a:bodyPr>
          <a:lstStyle/>
          <a:p>
            <a:pPr algn="ctr"/>
            <a:r>
              <a:rPr lang="en-GB" sz="1000" dirty="0"/>
              <a:t>*Use of sensory equipment in class (</a:t>
            </a:r>
            <a:r>
              <a:rPr lang="en-GB" sz="1000" dirty="0" err="1"/>
              <a:t>eg</a:t>
            </a:r>
            <a:r>
              <a:rPr lang="en-GB" sz="1000" dirty="0"/>
              <a:t> fidget equipment, ear defenders, </a:t>
            </a:r>
            <a:r>
              <a:rPr lang="en-GB" sz="1000" dirty="0" err="1"/>
              <a:t>chewellry</a:t>
            </a:r>
            <a:r>
              <a:rPr lang="en-GB" sz="1000" dirty="0"/>
              <a:t>, music etc)</a:t>
            </a:r>
          </a:p>
          <a:p>
            <a:pPr algn="ctr"/>
            <a:r>
              <a:rPr lang="en-GB" sz="1000" dirty="0"/>
              <a:t>*Alternative seating arrangements/workstations (</a:t>
            </a:r>
            <a:r>
              <a:rPr lang="en-GB" sz="1000" dirty="0" err="1"/>
              <a:t>eg</a:t>
            </a:r>
            <a:r>
              <a:rPr lang="en-GB" sz="1000" dirty="0"/>
              <a:t> use of wobble cushions, wobble stools, bean bags, standing desks, agreed seating plans etc)</a:t>
            </a:r>
          </a:p>
          <a:p>
            <a:pPr algn="ctr"/>
            <a:r>
              <a:rPr lang="en-GB" sz="1000" dirty="0"/>
              <a:t>*Quiet room within dining area/Alternative breakfast/lunchtime provisions</a:t>
            </a:r>
          </a:p>
          <a:p>
            <a:pPr algn="ctr"/>
            <a:r>
              <a:rPr lang="en-GB" sz="1000" dirty="0"/>
              <a:t>*Simplified uniform policy and reasonable adjustments with regards to uniform</a:t>
            </a:r>
          </a:p>
          <a:p>
            <a:pPr algn="ctr"/>
            <a:r>
              <a:rPr lang="en-GB" sz="1000" dirty="0"/>
              <a:t>*St Helens music service sessions </a:t>
            </a:r>
          </a:p>
          <a:p>
            <a:pPr algn="ctr"/>
            <a:r>
              <a:rPr lang="en-GB" sz="1000" dirty="0"/>
              <a:t>*Provision of physical aids within class (</a:t>
            </a:r>
            <a:r>
              <a:rPr lang="en-GB" sz="1000" dirty="0" err="1"/>
              <a:t>eg</a:t>
            </a:r>
            <a:r>
              <a:rPr lang="en-GB" sz="1000" dirty="0"/>
              <a:t> writing slope, pencil grips etc)</a:t>
            </a:r>
          </a:p>
          <a:p>
            <a:pPr algn="ctr"/>
            <a:r>
              <a:rPr lang="en-GB" sz="1000" dirty="0"/>
              <a:t>*Access to Outdoor Play equipment</a:t>
            </a:r>
          </a:p>
          <a:p>
            <a:pPr algn="ctr"/>
            <a:r>
              <a:rPr lang="en-GB" sz="1000" dirty="0"/>
              <a:t>*Practical lessons including Science, Food Technology, PE, Art, Outdoor Education and Forest School</a:t>
            </a:r>
          </a:p>
          <a:p>
            <a:pPr algn="ctr"/>
            <a:endParaRPr lang="en-GB" sz="1000" dirty="0"/>
          </a:p>
        </p:txBody>
      </p:sp>
      <p:sp>
        <p:nvSpPr>
          <p:cNvPr id="69" name="TextBox 68">
            <a:extLst>
              <a:ext uri="{FF2B5EF4-FFF2-40B4-BE49-F238E27FC236}">
                <a16:creationId xmlns:a16="http://schemas.microsoft.com/office/drawing/2014/main" id="{8507589F-1BCD-46FD-8DBA-4F4DE267E909}"/>
              </a:ext>
            </a:extLst>
          </p:cNvPr>
          <p:cNvSpPr txBox="1"/>
          <p:nvPr/>
        </p:nvSpPr>
        <p:spPr>
          <a:xfrm>
            <a:off x="6336647" y="4822318"/>
            <a:ext cx="3580560" cy="1661993"/>
          </a:xfrm>
          <a:prstGeom prst="rect">
            <a:avLst/>
          </a:prstGeom>
          <a:noFill/>
        </p:spPr>
        <p:txBody>
          <a:bodyPr wrap="square" lIns="91440" tIns="45720" rIns="91440" bIns="45720" rtlCol="0" anchor="t">
            <a:spAutoFit/>
          </a:bodyPr>
          <a:lstStyle/>
          <a:p>
            <a:pPr algn="ctr"/>
            <a:r>
              <a:rPr lang="en-GB" sz="1000" dirty="0"/>
              <a:t>*Regular sporting events</a:t>
            </a:r>
          </a:p>
          <a:p>
            <a:pPr algn="ctr"/>
            <a:r>
              <a:rPr lang="en-GB" sz="1000" dirty="0"/>
              <a:t>*Morning movement/Morning mile activities within form times</a:t>
            </a:r>
          </a:p>
          <a:p>
            <a:pPr algn="ctr"/>
            <a:r>
              <a:rPr lang="en-GB" sz="1000" dirty="0"/>
              <a:t>*Access to cube rooms/quiet work-spaces</a:t>
            </a:r>
          </a:p>
          <a:p>
            <a:pPr algn="ctr"/>
            <a:r>
              <a:rPr lang="en-GB" sz="1000" dirty="0"/>
              <a:t>*Breakfast and breaktime clubs</a:t>
            </a:r>
          </a:p>
          <a:p>
            <a:pPr algn="ctr"/>
            <a:r>
              <a:rPr lang="en-GB" sz="1000" dirty="0"/>
              <a:t>*Access to sensory room</a:t>
            </a:r>
          </a:p>
          <a:p>
            <a:pPr algn="ctr"/>
            <a:r>
              <a:rPr lang="en-GB" sz="1000" dirty="0"/>
              <a:t>*Sensory/Rest/Movement breaks within and between lessons</a:t>
            </a:r>
          </a:p>
          <a:p>
            <a:pPr algn="ctr"/>
            <a:r>
              <a:rPr lang="en-GB" sz="1000" dirty="0"/>
              <a:t>*Additional Access Arrangements (</a:t>
            </a:r>
            <a:r>
              <a:rPr lang="en-GB" sz="1000" dirty="0" err="1"/>
              <a:t>eg</a:t>
            </a:r>
            <a:r>
              <a:rPr lang="en-GB" sz="1000" dirty="0"/>
              <a:t> scribe, use of ICT)</a:t>
            </a:r>
          </a:p>
          <a:p>
            <a:pPr algn="ctr"/>
            <a:r>
              <a:rPr lang="en-GB" sz="1000" dirty="0"/>
              <a:t>*Swimming lessons (KS2)</a:t>
            </a:r>
          </a:p>
          <a:p>
            <a:pPr algn="ctr"/>
            <a:r>
              <a:rPr lang="en-GB" sz="1050" dirty="0">
                <a:ea typeface="Calibri"/>
                <a:cs typeface="Calibri"/>
              </a:rPr>
              <a:t>*INSYNC Programme</a:t>
            </a:r>
            <a:endParaRPr lang="en-GB" sz="1050" dirty="0"/>
          </a:p>
          <a:p>
            <a:pPr algn="ctr"/>
            <a:endParaRPr lang="en-GB" sz="1000" dirty="0"/>
          </a:p>
        </p:txBody>
      </p:sp>
      <p:sp>
        <p:nvSpPr>
          <p:cNvPr id="4" name="TextBox 3">
            <a:extLst>
              <a:ext uri="{FF2B5EF4-FFF2-40B4-BE49-F238E27FC236}">
                <a16:creationId xmlns:a16="http://schemas.microsoft.com/office/drawing/2014/main" id="{A7496506-7143-AF75-1466-283A880623E4}"/>
              </a:ext>
            </a:extLst>
          </p:cNvPr>
          <p:cNvSpPr txBox="1"/>
          <p:nvPr/>
        </p:nvSpPr>
        <p:spPr>
          <a:xfrm>
            <a:off x="6246872" y="146185"/>
            <a:ext cx="5787183" cy="738664"/>
          </a:xfrm>
          <a:prstGeom prst="rect">
            <a:avLst/>
          </a:prstGeom>
          <a:noFill/>
          <a:ln>
            <a:solidFill>
              <a:schemeClr val="tx1"/>
            </a:solidFill>
          </a:ln>
        </p:spPr>
        <p:txBody>
          <a:bodyPr wrap="square" lIns="91440" tIns="45720" rIns="91440" bIns="45720" rtlCol="0" anchor="t">
            <a:spAutoFit/>
          </a:bodyPr>
          <a:lstStyle/>
          <a:p>
            <a:r>
              <a:rPr lang="en-GB" sz="1400" b="1" dirty="0">
                <a:latin typeface="Comic Sans MS"/>
              </a:rPr>
              <a:t>UNIVERSAL/TIER 1 </a:t>
            </a:r>
            <a:r>
              <a:rPr lang="en-GB" sz="1400" dirty="0">
                <a:latin typeface="Comic Sans MS"/>
              </a:rPr>
              <a:t>= Universal offer/QFT/In class support</a:t>
            </a:r>
          </a:p>
          <a:p>
            <a:r>
              <a:rPr lang="en-GB" sz="1400" b="1" dirty="0">
                <a:latin typeface="Comic Sans MS"/>
              </a:rPr>
              <a:t>TIER 2 </a:t>
            </a:r>
            <a:r>
              <a:rPr lang="en-GB" sz="1400" dirty="0">
                <a:latin typeface="Comic Sans MS"/>
              </a:rPr>
              <a:t>= Additional out of class intervention (Referral required)</a:t>
            </a:r>
            <a:endParaRPr lang="en-GB" sz="1400" dirty="0">
              <a:latin typeface="Comic Sans MS" panose="030F0702030302020204" pitchFamily="66" charset="0"/>
            </a:endParaRPr>
          </a:p>
          <a:p>
            <a:r>
              <a:rPr lang="en-GB" sz="1400" b="1" dirty="0">
                <a:latin typeface="Comic Sans MS"/>
              </a:rPr>
              <a:t>TIER 3 </a:t>
            </a:r>
            <a:r>
              <a:rPr lang="en-GB" sz="1400" dirty="0">
                <a:latin typeface="Comic Sans MS"/>
              </a:rPr>
              <a:t>= Additional multi-agency support (Referral required)</a:t>
            </a:r>
            <a:endParaRPr lang="en-US" sz="1400" dirty="0">
              <a:latin typeface="Comic Sans MS"/>
            </a:endParaRPr>
          </a:p>
        </p:txBody>
      </p:sp>
    </p:spTree>
    <p:extLst>
      <p:ext uri="{BB962C8B-B14F-4D97-AF65-F5344CB8AC3E}">
        <p14:creationId xmlns:p14="http://schemas.microsoft.com/office/powerpoint/2010/main" val="7824669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A2A0CD3F70E484F966DAE3BDE08A2CA" ma:contentTypeVersion="4" ma:contentTypeDescription="Create a new document." ma:contentTypeScope="" ma:versionID="337280fceb8f3e2f8967dc300368ecaa">
  <xsd:schema xmlns:xsd="http://www.w3.org/2001/XMLSchema" xmlns:xs="http://www.w3.org/2001/XMLSchema" xmlns:p="http://schemas.microsoft.com/office/2006/metadata/properties" xmlns:ns2="ad7640eb-8250-4a99-a45e-fcad48350d86" targetNamespace="http://schemas.microsoft.com/office/2006/metadata/properties" ma:root="true" ma:fieldsID="e9085f0efe39918bccb5396c3e30547f" ns2:_="">
    <xsd:import namespace="ad7640eb-8250-4a99-a45e-fcad48350d86"/>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7640eb-8250-4a99-a45e-fcad48350d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7CCB021-BE25-462A-BE2C-8DF3F7F0F372}">
  <ds:schemaRefs>
    <ds:schemaRef ds:uri="http://schemas.microsoft.com/office/2006/metadata/properties"/>
    <ds:schemaRef ds:uri="http://www.w3.org/XML/1998/namespace"/>
    <ds:schemaRef ds:uri="http://schemas.microsoft.com/office/2006/documentManagement/types"/>
    <ds:schemaRef ds:uri="http://purl.org/dc/elements/1.1/"/>
    <ds:schemaRef ds:uri="85e7e30c-7629-4b00-9f7b-b15c4af04d0a"/>
    <ds:schemaRef ds:uri="http://purl.org/dc/terms/"/>
    <ds:schemaRef ds:uri="http://schemas.microsoft.com/office/infopath/2007/PartnerControls"/>
    <ds:schemaRef ds:uri="http://schemas.openxmlformats.org/package/2006/metadata/core-properties"/>
    <ds:schemaRef ds:uri="f6c03302-ada6-4d2e-83fb-e3e2d890e142"/>
    <ds:schemaRef ds:uri="http://purl.org/dc/dcmitype/"/>
  </ds:schemaRefs>
</ds:datastoreItem>
</file>

<file path=customXml/itemProps2.xml><?xml version="1.0" encoding="utf-8"?>
<ds:datastoreItem xmlns:ds="http://schemas.openxmlformats.org/officeDocument/2006/customXml" ds:itemID="{05BC4BDB-22D4-4215-A04D-C1D17A08FC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d7640eb-8250-4a99-a45e-fcad48350d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AED646B-7F93-4424-9F71-214F8A712D1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294</TotalTime>
  <Words>1268</Words>
  <Application>Microsoft Office PowerPoint</Application>
  <PresentationFormat>Widescreen</PresentationFormat>
  <Paragraphs>171</Paragraphs>
  <Slides>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Comic Sans MS</vt:lpstr>
      <vt:lpstr>Office Theme</vt:lpstr>
      <vt:lpstr> Willow Bank School</vt:lpstr>
      <vt:lpstr>Communication and Interaction</vt:lpstr>
      <vt:lpstr>Cognition and Learning</vt:lpstr>
      <vt:lpstr>Social, Emotional and Mental Health</vt:lpstr>
      <vt:lpstr>Physical and Sensory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Willow Bank School</dc:title>
  <dc:creator>Evette Bainbridge</dc:creator>
  <cp:lastModifiedBy>Evette Bainbridge</cp:lastModifiedBy>
  <cp:revision>203</cp:revision>
  <dcterms:created xsi:type="dcterms:W3CDTF">2022-08-11T11:25:48Z</dcterms:created>
  <dcterms:modified xsi:type="dcterms:W3CDTF">2024-11-27T09:28:22Z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0x0101002A2A0CD3F70E484F966DAE3BDE08A2CA</vt:lpwstr>
  </property>
  <property fmtid="{D5CDD505-2E9C-101B-9397-08002B2CF9AE}" pid="3" name="MediaServiceImageTags">
    <vt:lpwstr/>
  </property>
  <property fmtid="{D5CDD505-2E9C-101B-9397-08002B2CF9AE}" pid="4" name="Order">
    <vt:r8>637700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y fmtid="{D5CDD505-2E9C-101B-9397-08002B2CF9AE}" pid="12" name="TriggerFlowInfo">
    <vt:lpwstr/>
  </property>
</Properties>
</file>