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81" r:id="rId8"/>
    <p:sldId id="259" r:id="rId9"/>
    <p:sldId id="271" r:id="rId10"/>
    <p:sldId id="272" r:id="rId11"/>
    <p:sldId id="273" r:id="rId12"/>
    <p:sldId id="275" r:id="rId13"/>
    <p:sldId id="274" r:id="rId14"/>
    <p:sldId id="276" r:id="rId15"/>
    <p:sldId id="269" r:id="rId16"/>
    <p:sldId id="261" r:id="rId17"/>
    <p:sldId id="277" r:id="rId18"/>
    <p:sldId id="270" r:id="rId19"/>
    <p:sldId id="268" r:id="rId20"/>
    <p:sldId id="278" r:id="rId21"/>
    <p:sldId id="280"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Vinall" userId="eee6072d-c05e-4b7c-aa8b-b4a905283665" providerId="ADAL" clId="{E262D500-A048-47DB-8871-BF636542366F}"/>
    <pc:docChg chg="undo custSel modSld">
      <pc:chgData name="Caroline Vinall" userId="eee6072d-c05e-4b7c-aa8b-b4a905283665" providerId="ADAL" clId="{E262D500-A048-47DB-8871-BF636542366F}" dt="2021-05-13T13:06:11.572" v="126" actId="20577"/>
      <pc:docMkLst>
        <pc:docMk/>
      </pc:docMkLst>
      <pc:sldChg chg="modSp mod">
        <pc:chgData name="Caroline Vinall" userId="eee6072d-c05e-4b7c-aa8b-b4a905283665" providerId="ADAL" clId="{E262D500-A048-47DB-8871-BF636542366F}" dt="2021-05-13T13:06:11.572" v="126" actId="20577"/>
        <pc:sldMkLst>
          <pc:docMk/>
          <pc:sldMk cId="1464328927" sldId="277"/>
        </pc:sldMkLst>
        <pc:spChg chg="mod">
          <ac:chgData name="Caroline Vinall" userId="eee6072d-c05e-4b7c-aa8b-b4a905283665" providerId="ADAL" clId="{E262D500-A048-47DB-8871-BF636542366F}" dt="2021-05-13T13:06:11.572" v="126" actId="20577"/>
          <ac:spMkLst>
            <pc:docMk/>
            <pc:sldMk cId="1464328927" sldId="277"/>
            <ac:spMk id="3" creationId="{05B43728-EEAB-4439-A54D-D625B8000C9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4E463-CE47-4CEF-85E5-7876AE69AB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1E564E3-E5D5-4CB1-BA00-40334DBF1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8BA5E73-17EF-4BAA-A964-29BE5895A7E1}"/>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5" name="Footer Placeholder 4">
            <a:extLst>
              <a:ext uri="{FF2B5EF4-FFF2-40B4-BE49-F238E27FC236}">
                <a16:creationId xmlns:a16="http://schemas.microsoft.com/office/drawing/2014/main" id="{19DACA54-D49D-40D3-B5E1-01328212F8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7C1036-DCB7-4447-9AE2-F79438D2C440}"/>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694031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A4B7C-009B-4021-8A66-5FD6D99ED62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2910CB-3FEF-4B14-B456-1195EB37E9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823F3D-B88B-46EA-81CD-C86C39D5D9F8}"/>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5" name="Footer Placeholder 4">
            <a:extLst>
              <a:ext uri="{FF2B5EF4-FFF2-40B4-BE49-F238E27FC236}">
                <a16:creationId xmlns:a16="http://schemas.microsoft.com/office/drawing/2014/main" id="{E301CDFD-026C-41E1-9CB9-3BB84025DA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A7F246-700F-49FC-B8B5-EAEB2AD2EF2C}"/>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2704926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BF2ADD-6AB8-485D-8519-219E73B5F4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11CB97-1C70-495C-9052-11858D3EE2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D0DDD7-AD80-41A9-8FDF-7B4DBF072E67}"/>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5" name="Footer Placeholder 4">
            <a:extLst>
              <a:ext uri="{FF2B5EF4-FFF2-40B4-BE49-F238E27FC236}">
                <a16:creationId xmlns:a16="http://schemas.microsoft.com/office/drawing/2014/main" id="{B4A26BA8-A31A-4DCA-8936-B58038A286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9C141A-86E0-4F27-B0AC-234FBE115955}"/>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4150251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10E73-9ADC-4C9C-B479-0036718FA1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629662-83FB-409A-A26B-934098EF8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B3E3F3-66C6-4ADA-A074-9A0B14CFD1A5}"/>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5" name="Footer Placeholder 4">
            <a:extLst>
              <a:ext uri="{FF2B5EF4-FFF2-40B4-BE49-F238E27FC236}">
                <a16:creationId xmlns:a16="http://schemas.microsoft.com/office/drawing/2014/main" id="{EF61165D-3499-4F9D-98F5-80BFD56E78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A74EFF-87D6-4711-BC8F-D55303ACB870}"/>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276977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8C278-2B1F-417D-919A-14D43E9122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0D0A80D-3072-4CD3-9ED5-F85105B73F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5B3C06-63FC-4439-8D17-6C7155387853}"/>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5" name="Footer Placeholder 4">
            <a:extLst>
              <a:ext uri="{FF2B5EF4-FFF2-40B4-BE49-F238E27FC236}">
                <a16:creationId xmlns:a16="http://schemas.microsoft.com/office/drawing/2014/main" id="{0FCB505D-D685-4A37-9D57-1F0D1758C8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567DD0-722F-4241-A024-362D2AE26AAD}"/>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3453184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3AF09-A29A-4CD4-8FB7-A4E954ACE7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14F201-01BD-4729-9A86-E96280F18E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54568E-0E10-4EF8-8B7C-325C96BBF6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5A72B56-F74D-4F04-981A-630EADC196D8}"/>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6" name="Footer Placeholder 5">
            <a:extLst>
              <a:ext uri="{FF2B5EF4-FFF2-40B4-BE49-F238E27FC236}">
                <a16:creationId xmlns:a16="http://schemas.microsoft.com/office/drawing/2014/main" id="{603F1B48-062F-4482-8915-8319D3F8C9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40182D-5643-49B2-A80A-9B14F0D81D5E}"/>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1081314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F0C35-71C6-4397-84F2-38C01986144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C2421AF-94F1-400D-AA97-A59DD9769C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FC1A38-8771-4AB7-A97D-078F44A48A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ADEA746-901F-4147-A338-CB21089C49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8B2734-72FA-4A1C-9AFC-A1C163129C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A4C0D2F-DF9A-4EBE-911A-52A66D8356F5}"/>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8" name="Footer Placeholder 7">
            <a:extLst>
              <a:ext uri="{FF2B5EF4-FFF2-40B4-BE49-F238E27FC236}">
                <a16:creationId xmlns:a16="http://schemas.microsoft.com/office/drawing/2014/main" id="{EB5D6172-D894-4834-A8A8-856E178A34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FB450A6-24CC-4EAC-9EA2-F0D9E4E47659}"/>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45208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492A1-A103-4439-B8BB-70721428DF0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8BFEAF-BC51-4B6A-B085-842901D4408C}"/>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4" name="Footer Placeholder 3">
            <a:extLst>
              <a:ext uri="{FF2B5EF4-FFF2-40B4-BE49-F238E27FC236}">
                <a16:creationId xmlns:a16="http://schemas.microsoft.com/office/drawing/2014/main" id="{AA6B9E46-B7B4-4259-9891-72AC3FB195D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D3AC580-C3EC-453A-A408-4AAEDBB41C7E}"/>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3059676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F83A8-9B0D-4884-9B1D-46CC2A402259}"/>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3" name="Footer Placeholder 2">
            <a:extLst>
              <a:ext uri="{FF2B5EF4-FFF2-40B4-BE49-F238E27FC236}">
                <a16:creationId xmlns:a16="http://schemas.microsoft.com/office/drawing/2014/main" id="{AEDC7C41-7F67-4967-8FF3-09136B45A6C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EBBE21A-F1B6-4685-8247-EB49E00FBE1C}"/>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3379008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5FE05-F207-49D9-AF97-9B729A96B3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7DF9504-6F90-4CDB-B255-0C00B75228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DD36A2-BB64-4418-B892-3899BF0890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70CE3F-E7FE-4725-90B5-C658C84F261C}"/>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6" name="Footer Placeholder 5">
            <a:extLst>
              <a:ext uri="{FF2B5EF4-FFF2-40B4-BE49-F238E27FC236}">
                <a16:creationId xmlns:a16="http://schemas.microsoft.com/office/drawing/2014/main" id="{F06070CF-D216-4CA4-A938-36C0EE51FA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422D75-567A-418A-90BB-F25822C4693E}"/>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2547537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008DB-C48F-49AB-B3B2-CC303AC7D7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C393FD0-9328-4247-81D7-165B5B72B0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BECE399-22A3-450A-8FA2-A33A58F693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9B1BFF-E6CF-422F-AF99-3BD8AF4E90C1}"/>
              </a:ext>
            </a:extLst>
          </p:cNvPr>
          <p:cNvSpPr>
            <a:spLocks noGrp="1"/>
          </p:cNvSpPr>
          <p:nvPr>
            <p:ph type="dt" sz="half" idx="10"/>
          </p:nvPr>
        </p:nvSpPr>
        <p:spPr/>
        <p:txBody>
          <a:bodyPr/>
          <a:lstStyle/>
          <a:p>
            <a:fld id="{9E9596C4-AC90-49DA-A60F-A68B5DBD25C5}" type="datetimeFigureOut">
              <a:rPr lang="en-GB" smtClean="0"/>
              <a:t>13/05/2021</a:t>
            </a:fld>
            <a:endParaRPr lang="en-GB"/>
          </a:p>
        </p:txBody>
      </p:sp>
      <p:sp>
        <p:nvSpPr>
          <p:cNvPr id="6" name="Footer Placeholder 5">
            <a:extLst>
              <a:ext uri="{FF2B5EF4-FFF2-40B4-BE49-F238E27FC236}">
                <a16:creationId xmlns:a16="http://schemas.microsoft.com/office/drawing/2014/main" id="{40277B0F-42B4-4044-88FF-887DBD7C3E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705B23-7990-4E17-AEA8-87F525DDB4C2}"/>
              </a:ext>
            </a:extLst>
          </p:cNvPr>
          <p:cNvSpPr>
            <a:spLocks noGrp="1"/>
          </p:cNvSpPr>
          <p:nvPr>
            <p:ph type="sldNum" sz="quarter" idx="12"/>
          </p:nvPr>
        </p:nvSpPr>
        <p:spPr/>
        <p:txBody>
          <a:bodyPr/>
          <a:lstStyle/>
          <a:p>
            <a:fld id="{B3B4157F-A3F3-4577-A45F-50060649018E}" type="slidenum">
              <a:rPr lang="en-GB" smtClean="0"/>
              <a:t>‹#›</a:t>
            </a:fld>
            <a:endParaRPr lang="en-GB"/>
          </a:p>
        </p:txBody>
      </p:sp>
    </p:spTree>
    <p:extLst>
      <p:ext uri="{BB962C8B-B14F-4D97-AF65-F5344CB8AC3E}">
        <p14:creationId xmlns:p14="http://schemas.microsoft.com/office/powerpoint/2010/main" val="306280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86CF37-1AD1-4C54-A1E4-E076F72278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DEEF74C-DDF9-423E-A3F8-9AB6F28660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2D4171-40DF-4FBA-8842-339FCF0C76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9596C4-AC90-49DA-A60F-A68B5DBD25C5}" type="datetimeFigureOut">
              <a:rPr lang="en-GB" smtClean="0"/>
              <a:t>13/05/2021</a:t>
            </a:fld>
            <a:endParaRPr lang="en-GB"/>
          </a:p>
        </p:txBody>
      </p:sp>
      <p:sp>
        <p:nvSpPr>
          <p:cNvPr id="5" name="Footer Placeholder 4">
            <a:extLst>
              <a:ext uri="{FF2B5EF4-FFF2-40B4-BE49-F238E27FC236}">
                <a16:creationId xmlns:a16="http://schemas.microsoft.com/office/drawing/2014/main" id="{9680BE5A-3C3A-45A7-8505-A782240744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AA7D19-AE76-47C6-9442-EDEDB0075D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B4157F-A3F3-4577-A45F-50060649018E}" type="slidenum">
              <a:rPr lang="en-GB" smtClean="0"/>
              <a:t>‹#›</a:t>
            </a:fld>
            <a:endParaRPr lang="en-GB"/>
          </a:p>
        </p:txBody>
      </p:sp>
    </p:spTree>
    <p:extLst>
      <p:ext uri="{BB962C8B-B14F-4D97-AF65-F5344CB8AC3E}">
        <p14:creationId xmlns:p14="http://schemas.microsoft.com/office/powerpoint/2010/main" val="86019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sa/3.0/" TargetMode="External"/><Relationship Id="rId2" Type="http://schemas.openxmlformats.org/officeDocument/2006/relationships/hyperlink" Target="https://religiouseducation.net/rea2015/schedule/" TargetMode="Externa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natre.org.uk/about-re/about-re/" TargetMode="Externa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religiouseducation.net/rea2015/schedule/" TargetMode="Externa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natre.org.uk/about-re/about-re/" TargetMode="Externa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religiouseducation.net/rea2015/schedule/" TargetMode="Externa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reativecommons.org/licenses/by-nc-sa/3.0/" TargetMode="External"/><Relationship Id="rId2" Type="http://schemas.openxmlformats.org/officeDocument/2006/relationships/hyperlink" Target="https://religiouseducation.net/rea2015/schedule/" TargetMode="Externa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g"/><Relationship Id="rId4" Type="http://schemas.openxmlformats.org/officeDocument/2006/relationships/hyperlink" Target="mailto:caroline.vinall@elydiocese.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religiouseducation.net/rea2015/schedul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religiouseducation.net/rea2015/schedul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religiouseducation.net/rea2015/schedu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religiouseducation.net/rea2015/schedul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religiouseducation.net/rea2015/schedul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religiouseducation.net/rea2015/schedul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natre.org.uk/about-re/about-re/" TargetMode="Externa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religiouseducation.net/rea2015/schedule/" TargetMode="Externa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Freeform: Shape 25">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Freeform: Shape 27">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7A8E795-23D4-40B6-8495-17AA217A5451}"/>
              </a:ext>
            </a:extLst>
          </p:cNvPr>
          <p:cNvSpPr txBox="1"/>
          <p:nvPr/>
        </p:nvSpPr>
        <p:spPr>
          <a:xfrm>
            <a:off x="-17329" y="6564404"/>
            <a:ext cx="3749462" cy="230832"/>
          </a:xfrm>
          <a:prstGeom prst="rect">
            <a:avLst/>
          </a:prstGeom>
          <a:noFill/>
        </p:spPr>
        <p:txBody>
          <a:bodyPr wrap="square" rtlCol="0">
            <a:spAutoFit/>
          </a:bodyPr>
          <a:lstStyle/>
          <a:p>
            <a:r>
              <a:rPr lang="en-GB" sz="900" dirty="0">
                <a:hlinkClick r:id="rId2" tooltip="https://religiouseducation.net/rea2015/schedule/"/>
              </a:rPr>
              <a:t>This Photo</a:t>
            </a:r>
            <a:r>
              <a:rPr lang="en-GB" sz="900" dirty="0"/>
              <a:t> by Unknown Author is licensed under </a:t>
            </a:r>
            <a:r>
              <a:rPr lang="en-GB" sz="900" dirty="0">
                <a:hlinkClick r:id="rId3" tooltip="https://creativecommons.org/licenses/by-nc-sa/3.0/"/>
              </a:rPr>
              <a:t>CC BY-SA-NC</a:t>
            </a:r>
            <a:endParaRPr lang="en-GB" sz="900" dirty="0"/>
          </a:p>
        </p:txBody>
      </p:sp>
      <p:sp>
        <p:nvSpPr>
          <p:cNvPr id="22" name="Rectangle 21">
            <a:extLst>
              <a:ext uri="{FF2B5EF4-FFF2-40B4-BE49-F238E27FC236}">
                <a16:creationId xmlns:a16="http://schemas.microsoft.com/office/drawing/2014/main" id="{4CB63803-F09A-4A26-83ED-B10A778142A3}"/>
              </a:ext>
            </a:extLst>
          </p:cNvPr>
          <p:cNvSpPr/>
          <p:nvPr/>
        </p:nvSpPr>
        <p:spPr>
          <a:xfrm>
            <a:off x="3260035" y="0"/>
            <a:ext cx="323353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endParaRPr>
          </a:p>
        </p:txBody>
      </p:sp>
      <p:sp>
        <p:nvSpPr>
          <p:cNvPr id="21" name="Rectangle 20">
            <a:extLst>
              <a:ext uri="{FF2B5EF4-FFF2-40B4-BE49-F238E27FC236}">
                <a16:creationId xmlns:a16="http://schemas.microsoft.com/office/drawing/2014/main" id="{8FB4141B-C565-440D-89DD-DDE94708CF5F}"/>
              </a:ext>
            </a:extLst>
          </p:cNvPr>
          <p:cNvSpPr/>
          <p:nvPr/>
        </p:nvSpPr>
        <p:spPr>
          <a:xfrm>
            <a:off x="8401548" y="1519069"/>
            <a:ext cx="3670852" cy="1754326"/>
          </a:xfrm>
          <a:prstGeom prst="rect">
            <a:avLst/>
          </a:prstGeom>
        </p:spPr>
        <p:txBody>
          <a:bodyPr wrap="square">
            <a:spAutoFit/>
          </a:bodyPr>
          <a:lstStyle/>
          <a:p>
            <a:pPr algn="r"/>
            <a:r>
              <a:rPr lang="en-GB" sz="3600" b="1" dirty="0">
                <a:latin typeface="Gill Sans MT" panose="020B0502020104020203" pitchFamily="34" charset="0"/>
              </a:rPr>
              <a:t>Intent</a:t>
            </a:r>
            <a:br>
              <a:rPr lang="en-GB" sz="3600" b="1" dirty="0">
                <a:latin typeface="Gill Sans MT" panose="020B0502020104020203" pitchFamily="34" charset="0"/>
              </a:rPr>
            </a:br>
            <a:r>
              <a:rPr lang="en-GB" sz="3600" b="1" dirty="0">
                <a:latin typeface="Gill Sans MT" panose="020B0502020104020203" pitchFamily="34" charset="0"/>
              </a:rPr>
              <a:t>Implementation </a:t>
            </a:r>
            <a:br>
              <a:rPr lang="en-GB" sz="3600" b="1" dirty="0">
                <a:latin typeface="Gill Sans MT" panose="020B0502020104020203" pitchFamily="34" charset="0"/>
              </a:rPr>
            </a:br>
            <a:r>
              <a:rPr lang="en-GB" sz="3600" b="1" dirty="0">
                <a:latin typeface="Gill Sans MT" panose="020B0502020104020203" pitchFamily="34" charset="0"/>
              </a:rPr>
              <a:t>Impact</a:t>
            </a:r>
            <a:endParaRPr lang="en-GB" sz="3600" dirty="0"/>
          </a:p>
        </p:txBody>
      </p:sp>
      <p:sp>
        <p:nvSpPr>
          <p:cNvPr id="2" name="Title 1">
            <a:extLst>
              <a:ext uri="{FF2B5EF4-FFF2-40B4-BE49-F238E27FC236}">
                <a16:creationId xmlns:a16="http://schemas.microsoft.com/office/drawing/2014/main" id="{6AEE3D02-4FC8-4D85-A29C-66D1ADAA3F59}"/>
              </a:ext>
            </a:extLst>
          </p:cNvPr>
          <p:cNvSpPr>
            <a:spLocks noGrp="1"/>
          </p:cNvSpPr>
          <p:nvPr>
            <p:ph type="ctrTitle"/>
          </p:nvPr>
        </p:nvSpPr>
        <p:spPr>
          <a:xfrm>
            <a:off x="119600" y="1268554"/>
            <a:ext cx="7659834" cy="2555131"/>
          </a:xfrm>
        </p:spPr>
        <p:txBody>
          <a:bodyPr anchor="b">
            <a:normAutofit/>
          </a:bodyPr>
          <a:lstStyle/>
          <a:p>
            <a:pPr algn="l"/>
            <a:r>
              <a:rPr lang="en-GB" sz="5300" b="1" dirty="0">
                <a:latin typeface="Gill Sans MT" panose="020B0502020104020203" pitchFamily="34" charset="0"/>
              </a:rPr>
              <a:t>Religious Education in the Diocese of Ely</a:t>
            </a:r>
            <a:br>
              <a:rPr lang="en-GB" sz="3700" b="1" dirty="0">
                <a:latin typeface="Gill Sans MT" panose="020B0502020104020203" pitchFamily="34" charset="0"/>
              </a:rPr>
            </a:br>
            <a:endParaRPr lang="en-GB" sz="3700" b="1" dirty="0">
              <a:latin typeface="Gill Sans MT" panose="020B0502020104020203" pitchFamily="34" charset="0"/>
            </a:endParaRPr>
          </a:p>
        </p:txBody>
      </p:sp>
      <p:pic>
        <p:nvPicPr>
          <p:cNvPr id="19" name="Picture 18" descr="A picture containing text&#10;&#10;Description automatically generated">
            <a:extLst>
              <a:ext uri="{FF2B5EF4-FFF2-40B4-BE49-F238E27FC236}">
                <a16:creationId xmlns:a16="http://schemas.microsoft.com/office/drawing/2014/main" id="{43F49DFF-DC1E-4BDC-B0CC-0C9F8929ECC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2"/>
              </a:ext>
            </a:extLst>
          </a:blip>
          <a:stretch>
            <a:fillRect/>
          </a:stretch>
        </p:blipFill>
        <p:spPr>
          <a:xfrm>
            <a:off x="0" y="3946508"/>
            <a:ext cx="12192000" cy="2555132"/>
          </a:xfrm>
          <a:prstGeom prst="rect">
            <a:avLst/>
          </a:prstGeom>
        </p:spPr>
      </p:pic>
      <p:pic>
        <p:nvPicPr>
          <p:cNvPr id="10" name="Picture 9" descr="A close up of a logo&#10;&#10;Description automatically generated">
            <a:extLst>
              <a:ext uri="{FF2B5EF4-FFF2-40B4-BE49-F238E27FC236}">
                <a16:creationId xmlns:a16="http://schemas.microsoft.com/office/drawing/2014/main" id="{37121CAE-349A-44B3-B0BB-0343542EBFE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0" y="0"/>
            <a:ext cx="4110127" cy="1523109"/>
          </a:xfrm>
          <a:prstGeom prst="rect">
            <a:avLst/>
          </a:prstGeom>
        </p:spPr>
      </p:pic>
    </p:spTree>
    <p:extLst>
      <p:ext uri="{BB962C8B-B14F-4D97-AF65-F5344CB8AC3E}">
        <p14:creationId xmlns:p14="http://schemas.microsoft.com/office/powerpoint/2010/main" val="2375244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3290887" cy="2452687"/>
          </a:xfrm>
        </p:spPr>
        <p:txBody>
          <a:bodyPr anchor="ctr">
            <a:normAutofit/>
          </a:bodyPr>
          <a:lstStyle/>
          <a:p>
            <a:r>
              <a:rPr lang="en-GB" sz="3600" b="1" dirty="0">
                <a:latin typeface="Gill Sans MT" panose="020B0502020104020203" pitchFamily="34" charset="0"/>
              </a:rPr>
              <a:t>INTENT</a:t>
            </a:r>
          </a:p>
        </p:txBody>
      </p:sp>
      <p:sp>
        <p:nvSpPr>
          <p:cNvPr id="6" name="Rectangle 5">
            <a:extLst>
              <a:ext uri="{FF2B5EF4-FFF2-40B4-BE49-F238E27FC236}">
                <a16:creationId xmlns:a16="http://schemas.microsoft.com/office/drawing/2014/main" id="{4AC58B1E-9507-432E-9C0C-5238CAB170C8}"/>
              </a:ext>
            </a:extLst>
          </p:cNvPr>
          <p:cNvSpPr/>
          <p:nvPr/>
        </p:nvSpPr>
        <p:spPr>
          <a:xfrm>
            <a:off x="2835965" y="2586229"/>
            <a:ext cx="9356034" cy="3970318"/>
          </a:xfrm>
          <a:prstGeom prst="rect">
            <a:avLst/>
          </a:prstGeom>
        </p:spPr>
        <p:txBody>
          <a:bodyPr wrap="square">
            <a:spAutoFit/>
          </a:bodyPr>
          <a:lstStyle/>
          <a:p>
            <a:pPr marL="457200" indent="-457200" fontAlgn="base">
              <a:spcBef>
                <a:spcPts val="600"/>
              </a:spcBef>
              <a:buAutoNum type="alphaUcPeriod" startAt="2"/>
            </a:pPr>
            <a:r>
              <a:rPr lang="en-GB" sz="2400" b="1" dirty="0">
                <a:latin typeface="Gill Sans MT" panose="020B0502020104020203" pitchFamily="34" charset="0"/>
              </a:rPr>
              <a:t>Express ideas and insights about the nature, significance and impact of religions and worldviews, so that they can:</a:t>
            </a:r>
          </a:p>
          <a:p>
            <a:pPr fontAlgn="base">
              <a:spcBef>
                <a:spcPts val="600"/>
              </a:spcBef>
            </a:pPr>
            <a:endParaRPr lang="en-GB" sz="1600" dirty="0">
              <a:latin typeface="Gill Sans MT" panose="020B0502020104020203" pitchFamily="34" charset="0"/>
            </a:endParaRPr>
          </a:p>
          <a:p>
            <a:pPr marL="342900" indent="-342900" fontAlgn="base">
              <a:spcBef>
                <a:spcPts val="600"/>
              </a:spcBef>
              <a:buFont typeface="Arial" panose="020B0604020202020204" pitchFamily="34" charset="0"/>
              <a:buChar char="•"/>
            </a:pPr>
            <a:r>
              <a:rPr lang="en-GB" sz="2400" dirty="0">
                <a:latin typeface="Gill Sans MT" panose="020B0502020104020203" pitchFamily="34" charset="0"/>
              </a:rPr>
              <a:t>explain reasonably their ideas about how beliefs, practices and forms of expression influence individuals and communities;</a:t>
            </a:r>
          </a:p>
          <a:p>
            <a:pPr marL="342900" indent="-342900" fontAlgn="base">
              <a:spcBef>
                <a:spcPts val="600"/>
              </a:spcBef>
              <a:buFont typeface="Arial" panose="020B0604020202020204" pitchFamily="34" charset="0"/>
              <a:buChar char="•"/>
            </a:pPr>
            <a:r>
              <a:rPr lang="en-GB" sz="2400" dirty="0">
                <a:latin typeface="Gill Sans MT" panose="020B0502020104020203" pitchFamily="34" charset="0"/>
              </a:rPr>
              <a:t>express with increasing discernment their personal reflections and critical responses to questions and teachings about identity, diversity, meaning and value, including ethical issues;</a:t>
            </a:r>
          </a:p>
          <a:p>
            <a:pPr marL="342900" indent="-342900" fontAlgn="base">
              <a:spcBef>
                <a:spcPts val="600"/>
              </a:spcBef>
              <a:buFont typeface="Arial" panose="020B0604020202020204" pitchFamily="34" charset="0"/>
              <a:buChar char="•"/>
            </a:pPr>
            <a:r>
              <a:rPr lang="en-GB" sz="2400" dirty="0">
                <a:latin typeface="Gill Sans MT" panose="020B0502020104020203" pitchFamily="34" charset="0"/>
              </a:rPr>
              <a:t>appreciate and appraise varied dimensions of religion or a worldview.  </a:t>
            </a:r>
            <a:r>
              <a:rPr lang="en-GB" sz="2400" dirty="0">
                <a:latin typeface="Gill Sans MT" panose="020B0502020104020203" pitchFamily="34" charset="0"/>
                <a:hlinkClick r:id="rId2"/>
              </a:rPr>
              <a:t>NATRE</a:t>
            </a:r>
            <a:endParaRPr lang="en-GB" sz="2400" dirty="0">
              <a:latin typeface="Gill Sans MT" panose="020B0502020104020203" pitchFamily="34" charset="0"/>
            </a:endParaRPr>
          </a:p>
        </p:txBody>
      </p:sp>
      <p:pic>
        <p:nvPicPr>
          <p:cNvPr id="7" name="Picture 6" descr="A close up of a logo&#10;&#10;Description automatically generated">
            <a:extLst>
              <a:ext uri="{FF2B5EF4-FFF2-40B4-BE49-F238E27FC236}">
                <a16:creationId xmlns:a16="http://schemas.microsoft.com/office/drawing/2014/main" id="{90677692-A47D-4E67-860B-C98767E0032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9B48D5F8-8439-4A20-8533-23404012393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3924" r="70"/>
          <a:stretch/>
        </p:blipFill>
        <p:spPr>
          <a:xfrm>
            <a:off x="0" y="0"/>
            <a:ext cx="12191999"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3" name="TextBox 12">
            <a:extLst>
              <a:ext uri="{FF2B5EF4-FFF2-40B4-BE49-F238E27FC236}">
                <a16:creationId xmlns:a16="http://schemas.microsoft.com/office/drawing/2014/main" id="{98385D6C-0006-4B90-9A4B-1B907234F195}"/>
              </a:ext>
            </a:extLst>
          </p:cNvPr>
          <p:cNvSpPr txBox="1"/>
          <p:nvPr/>
        </p:nvSpPr>
        <p:spPr>
          <a:xfrm>
            <a:off x="9751910" y="7108100"/>
            <a:ext cx="2440091" cy="200055"/>
          </a:xfrm>
          <a:prstGeom prst="rect">
            <a:avLst/>
          </a:prstGeom>
          <a:solidFill>
            <a:srgbClr val="000000"/>
          </a:solidFill>
        </p:spPr>
        <p:txBody>
          <a:bodyPr wrap="square" rtlCol="0">
            <a:spAutoFit/>
          </a:bodyPr>
          <a:lstStyle/>
          <a:p>
            <a:pPr algn="r">
              <a:spcAft>
                <a:spcPts val="600"/>
              </a:spcAft>
            </a:pPr>
            <a:r>
              <a:rPr lang="en-GB" sz="700">
                <a:solidFill>
                  <a:srgbClr val="FFFFFF"/>
                </a:solidFill>
                <a:hlinkClick r:id="rId5" tooltip="https://religiouseducation.net/rea2015/schedul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1906735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3290887" cy="2452687"/>
          </a:xfrm>
        </p:spPr>
        <p:txBody>
          <a:bodyPr anchor="ctr">
            <a:normAutofit/>
          </a:bodyPr>
          <a:lstStyle/>
          <a:p>
            <a:r>
              <a:rPr lang="en-GB" sz="3600" b="1" dirty="0">
                <a:latin typeface="Gill Sans MT" panose="020B0502020104020203" pitchFamily="34" charset="0"/>
              </a:rPr>
              <a:t>INTENT</a:t>
            </a:r>
          </a:p>
        </p:txBody>
      </p:sp>
      <p:sp>
        <p:nvSpPr>
          <p:cNvPr id="6" name="Rectangle 5">
            <a:extLst>
              <a:ext uri="{FF2B5EF4-FFF2-40B4-BE49-F238E27FC236}">
                <a16:creationId xmlns:a16="http://schemas.microsoft.com/office/drawing/2014/main" id="{4AC58B1E-9507-432E-9C0C-5238CAB170C8}"/>
              </a:ext>
            </a:extLst>
          </p:cNvPr>
          <p:cNvSpPr/>
          <p:nvPr/>
        </p:nvSpPr>
        <p:spPr>
          <a:xfrm>
            <a:off x="2835965" y="2586229"/>
            <a:ext cx="9356034" cy="4001095"/>
          </a:xfrm>
          <a:prstGeom prst="rect">
            <a:avLst/>
          </a:prstGeom>
        </p:spPr>
        <p:txBody>
          <a:bodyPr wrap="square">
            <a:spAutoFit/>
          </a:bodyPr>
          <a:lstStyle/>
          <a:p>
            <a:pPr fontAlgn="base"/>
            <a:r>
              <a:rPr lang="en-GB" sz="2400" b="1" dirty="0">
                <a:latin typeface="Gill Sans MT" panose="020B0502020104020203" pitchFamily="34" charset="0"/>
              </a:rPr>
              <a:t>C.  Gain and deploy the skills needed to engage seriously with   </a:t>
            </a:r>
          </a:p>
          <a:p>
            <a:pPr fontAlgn="base"/>
            <a:r>
              <a:rPr lang="en-GB" sz="2400" b="1" dirty="0">
                <a:latin typeface="Gill Sans MT" panose="020B0502020104020203" pitchFamily="34" charset="0"/>
              </a:rPr>
              <a:t>      religions and worldviews, so that they can:</a:t>
            </a:r>
          </a:p>
          <a:p>
            <a:pPr marL="457200" indent="-457200" fontAlgn="base">
              <a:spcBef>
                <a:spcPts val="600"/>
              </a:spcBef>
              <a:buAutoNum type="alphaUcPeriod" startAt="2"/>
            </a:pPr>
            <a:endParaRPr lang="en-GB" sz="1400" b="1" dirty="0">
              <a:latin typeface="Gill Sans MT" panose="020B0502020104020203" pitchFamily="34" charset="0"/>
            </a:endParaRPr>
          </a:p>
          <a:p>
            <a:pPr marL="457200" indent="-457200" fontAlgn="base">
              <a:spcBef>
                <a:spcPts val="600"/>
              </a:spcBef>
              <a:buFont typeface="Arial" panose="020B0604020202020204" pitchFamily="34" charset="0"/>
              <a:buChar char="•"/>
            </a:pPr>
            <a:r>
              <a:rPr lang="en-GB" sz="2400" dirty="0">
                <a:latin typeface="Gill Sans MT" panose="020B0502020104020203" pitchFamily="34" charset="0"/>
              </a:rPr>
              <a:t>find out about and investigate key concepts and questions of belonging, meaning, purpose and truth, responding creatively;</a:t>
            </a:r>
          </a:p>
          <a:p>
            <a:pPr marL="457200" indent="-457200" fontAlgn="base">
              <a:spcBef>
                <a:spcPts val="600"/>
              </a:spcBef>
              <a:buFont typeface="Arial" panose="020B0604020202020204" pitchFamily="34" charset="0"/>
              <a:buChar char="•"/>
            </a:pPr>
            <a:r>
              <a:rPr lang="en-GB" sz="2400" dirty="0">
                <a:latin typeface="Gill Sans MT" panose="020B0502020104020203" pitchFamily="34" charset="0"/>
              </a:rPr>
              <a:t>enquire into what enables different individuals and communities to live together respectfully and harmoniously for the wellbeing of all;</a:t>
            </a:r>
          </a:p>
          <a:p>
            <a:pPr marL="457200" indent="-457200" fontAlgn="base">
              <a:spcBef>
                <a:spcPts val="600"/>
              </a:spcBef>
              <a:buFont typeface="Arial" panose="020B0604020202020204" pitchFamily="34" charset="0"/>
              <a:buChar char="•"/>
            </a:pPr>
            <a:r>
              <a:rPr lang="en-GB" sz="2400" dirty="0">
                <a:latin typeface="Gill Sans MT" panose="020B0502020104020203" pitchFamily="34" charset="0"/>
              </a:rPr>
              <a:t>articulate beliefs, values and commitments clearly in order to explain why they may be important in their own and other people’s lives. </a:t>
            </a:r>
            <a:r>
              <a:rPr lang="en-GB" sz="2400" dirty="0">
                <a:latin typeface="Gill Sans MT" panose="020B0502020104020203" pitchFamily="34" charset="0"/>
                <a:hlinkClick r:id="rId2"/>
              </a:rPr>
              <a:t>NATRE</a:t>
            </a:r>
            <a:endParaRPr lang="en-GB" sz="2400" dirty="0">
              <a:latin typeface="Gill Sans MT" panose="020B0502020104020203" pitchFamily="34" charset="0"/>
            </a:endParaRPr>
          </a:p>
        </p:txBody>
      </p:sp>
      <p:pic>
        <p:nvPicPr>
          <p:cNvPr id="7" name="Picture 6" descr="A close up of a logo&#10;&#10;Description automatically generated">
            <a:extLst>
              <a:ext uri="{FF2B5EF4-FFF2-40B4-BE49-F238E27FC236}">
                <a16:creationId xmlns:a16="http://schemas.microsoft.com/office/drawing/2014/main" id="{6D7A2AF0-9D58-4D99-9600-73A2CE822B9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A4E93D7A-D1BF-4873-BA05-FF8DC3E2971E}"/>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3924" r="70"/>
          <a:stretch/>
        </p:blipFill>
        <p:spPr>
          <a:xfrm>
            <a:off x="0" y="0"/>
            <a:ext cx="12191999"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3" name="TextBox 12">
            <a:extLst>
              <a:ext uri="{FF2B5EF4-FFF2-40B4-BE49-F238E27FC236}">
                <a16:creationId xmlns:a16="http://schemas.microsoft.com/office/drawing/2014/main" id="{D7530EC1-1165-452A-B2F4-9BA3D684BDF6}"/>
              </a:ext>
            </a:extLst>
          </p:cNvPr>
          <p:cNvSpPr txBox="1"/>
          <p:nvPr/>
        </p:nvSpPr>
        <p:spPr>
          <a:xfrm>
            <a:off x="9751910" y="7108100"/>
            <a:ext cx="2440091" cy="200055"/>
          </a:xfrm>
          <a:prstGeom prst="rect">
            <a:avLst/>
          </a:prstGeom>
          <a:solidFill>
            <a:srgbClr val="000000"/>
          </a:solidFill>
        </p:spPr>
        <p:txBody>
          <a:bodyPr wrap="square" rtlCol="0">
            <a:spAutoFit/>
          </a:bodyPr>
          <a:lstStyle/>
          <a:p>
            <a:pPr algn="r">
              <a:spcAft>
                <a:spcPts val="600"/>
              </a:spcAft>
            </a:pPr>
            <a:r>
              <a:rPr lang="en-GB" sz="700">
                <a:solidFill>
                  <a:srgbClr val="FFFFFF"/>
                </a:solidFill>
                <a:hlinkClick r:id="rId5" tooltip="https://religiouseducation.net/rea2015/schedul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805848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lit, candle&#10;&#10;Description automatically generated">
            <a:extLst>
              <a:ext uri="{FF2B5EF4-FFF2-40B4-BE49-F238E27FC236}">
                <a16:creationId xmlns:a16="http://schemas.microsoft.com/office/drawing/2014/main" id="{429B24BD-F009-483A-BAD5-BA847A81934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5081" r="22683" b="-1"/>
          <a:stretch/>
        </p:blipFill>
        <p:spPr>
          <a:xfrm>
            <a:off x="5797543" y="10"/>
            <a:ext cx="6394152" cy="6857990"/>
          </a:xfrm>
          <a:prstGeom prst="rect">
            <a:avLst/>
          </a:prstGeom>
        </p:spPr>
      </p:pic>
      <p:pic>
        <p:nvPicPr>
          <p:cNvPr id="25" name="Picture 24">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804692" y="430599"/>
            <a:ext cx="4803636" cy="1311664"/>
          </a:xfrm>
        </p:spPr>
        <p:txBody>
          <a:bodyPr>
            <a:normAutofit/>
          </a:bodyPr>
          <a:lstStyle/>
          <a:p>
            <a:r>
              <a:rPr lang="en-GB" sz="3700" b="1" dirty="0">
                <a:solidFill>
                  <a:srgbClr val="000000"/>
                </a:solidFill>
                <a:latin typeface="Gill Sans MT" panose="020B0502020104020203" pitchFamily="34" charset="0"/>
              </a:rPr>
              <a:t>IMPLEMENTATION</a:t>
            </a:r>
          </a:p>
        </p:txBody>
      </p:sp>
      <p:sp>
        <p:nvSpPr>
          <p:cNvPr id="3" name="Content Placeholder 2">
            <a:extLst>
              <a:ext uri="{FF2B5EF4-FFF2-40B4-BE49-F238E27FC236}">
                <a16:creationId xmlns:a16="http://schemas.microsoft.com/office/drawing/2014/main" id="{05B43728-EEAB-4439-A54D-D625B8000C93}"/>
              </a:ext>
            </a:extLst>
          </p:cNvPr>
          <p:cNvSpPr>
            <a:spLocks noGrp="1"/>
          </p:cNvSpPr>
          <p:nvPr>
            <p:ph idx="1"/>
          </p:nvPr>
        </p:nvSpPr>
        <p:spPr>
          <a:xfrm>
            <a:off x="804997" y="1540112"/>
            <a:ext cx="4992241" cy="4546154"/>
          </a:xfrm>
        </p:spPr>
        <p:txBody>
          <a:bodyPr anchor="ctr">
            <a:normAutofit/>
          </a:bodyPr>
          <a:lstStyle/>
          <a:p>
            <a:pPr marL="0" indent="0">
              <a:spcBef>
                <a:spcPts val="0"/>
              </a:spcBef>
              <a:spcAft>
                <a:spcPts val="600"/>
              </a:spcAft>
              <a:buNone/>
            </a:pPr>
            <a:r>
              <a:rPr lang="en-GB" dirty="0">
                <a:solidFill>
                  <a:srgbClr val="000000"/>
                </a:solidFill>
                <a:latin typeface="Gill Sans MT" panose="020B0502020104020203" pitchFamily="34" charset="0"/>
              </a:rPr>
              <a:t>In the Diocese of Ely, all schools have free choice in the implementation of the intent of RE teaching.</a:t>
            </a:r>
          </a:p>
          <a:p>
            <a:pPr marL="0" indent="0">
              <a:spcBef>
                <a:spcPts val="0"/>
              </a:spcBef>
              <a:spcAft>
                <a:spcPts val="600"/>
              </a:spcAft>
              <a:buNone/>
            </a:pPr>
            <a:endParaRPr lang="en-GB" dirty="0">
              <a:solidFill>
                <a:srgbClr val="000000"/>
              </a:solidFill>
              <a:latin typeface="Gill Sans MT" panose="020B0502020104020203" pitchFamily="34" charset="0"/>
            </a:endParaRPr>
          </a:p>
          <a:p>
            <a:pPr marL="0" indent="0">
              <a:spcBef>
                <a:spcPts val="0"/>
              </a:spcBef>
              <a:spcAft>
                <a:spcPts val="600"/>
              </a:spcAft>
              <a:buNone/>
            </a:pPr>
            <a:r>
              <a:rPr lang="en-GB" dirty="0">
                <a:solidFill>
                  <a:srgbClr val="000000"/>
                </a:solidFill>
                <a:latin typeface="Gill Sans MT" panose="020B0502020104020203" pitchFamily="34" charset="0"/>
              </a:rPr>
              <a:t>Curriculum may be designed in 50:50, 66:34 or 50%+ ratios according to the formal or former designation of the school or academy.</a:t>
            </a:r>
          </a:p>
          <a:p>
            <a:pPr marL="0" indent="0">
              <a:spcBef>
                <a:spcPts val="0"/>
              </a:spcBef>
              <a:spcAft>
                <a:spcPts val="600"/>
              </a:spcAft>
              <a:buNone/>
            </a:pPr>
            <a:endParaRPr lang="en-GB" sz="2400" dirty="0">
              <a:solidFill>
                <a:srgbClr val="000000"/>
              </a:solidFill>
              <a:latin typeface="Gill Sans MT" panose="020B0502020104020203" pitchFamily="34" charset="0"/>
            </a:endParaRPr>
          </a:p>
        </p:txBody>
      </p:sp>
      <p:pic>
        <p:nvPicPr>
          <p:cNvPr id="6" name="Picture 5" descr="A close up of a logo&#10;&#10;Description automatically generated">
            <a:extLst>
              <a:ext uri="{FF2B5EF4-FFF2-40B4-BE49-F238E27FC236}">
                <a16:creationId xmlns:a16="http://schemas.microsoft.com/office/drawing/2014/main" id="{1E5821DC-8103-469C-A6A4-550E8E08535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0" y="6003437"/>
            <a:ext cx="2306048" cy="854563"/>
          </a:xfrm>
          <a:prstGeom prst="rect">
            <a:avLst/>
          </a:prstGeom>
        </p:spPr>
      </p:pic>
    </p:spTree>
    <p:extLst>
      <p:ext uri="{BB962C8B-B14F-4D97-AF65-F5344CB8AC3E}">
        <p14:creationId xmlns:p14="http://schemas.microsoft.com/office/powerpoint/2010/main" val="731369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lit, candle&#10;&#10;Description automatically generated">
            <a:extLst>
              <a:ext uri="{FF2B5EF4-FFF2-40B4-BE49-F238E27FC236}">
                <a16:creationId xmlns:a16="http://schemas.microsoft.com/office/drawing/2014/main" id="{FE3E9B87-B6F1-4947-9B29-B55B99DC6ACC}"/>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5081" r="22683" b="-1"/>
          <a:stretch/>
        </p:blipFill>
        <p:spPr>
          <a:xfrm>
            <a:off x="5797543" y="10"/>
            <a:ext cx="6394152" cy="6857990"/>
          </a:xfrm>
          <a:prstGeom prst="rect">
            <a:avLst/>
          </a:prstGeom>
        </p:spPr>
      </p:pic>
      <p:pic>
        <p:nvPicPr>
          <p:cNvPr id="22" name="Picture 24">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804996" y="418662"/>
            <a:ext cx="4803636" cy="1311664"/>
          </a:xfrm>
        </p:spPr>
        <p:txBody>
          <a:bodyPr>
            <a:normAutofit/>
          </a:bodyPr>
          <a:lstStyle/>
          <a:p>
            <a:r>
              <a:rPr lang="en-GB" sz="3700" b="1" dirty="0">
                <a:solidFill>
                  <a:srgbClr val="000000"/>
                </a:solidFill>
                <a:latin typeface="Gill Sans MT" panose="020B0502020104020203" pitchFamily="34" charset="0"/>
              </a:rPr>
              <a:t>IMPLEMENTATION</a:t>
            </a:r>
          </a:p>
        </p:txBody>
      </p:sp>
      <p:sp>
        <p:nvSpPr>
          <p:cNvPr id="3" name="Content Placeholder 2">
            <a:extLst>
              <a:ext uri="{FF2B5EF4-FFF2-40B4-BE49-F238E27FC236}">
                <a16:creationId xmlns:a16="http://schemas.microsoft.com/office/drawing/2014/main" id="{05B43728-EEAB-4439-A54D-D625B8000C93}"/>
              </a:ext>
            </a:extLst>
          </p:cNvPr>
          <p:cNvSpPr>
            <a:spLocks noGrp="1"/>
          </p:cNvSpPr>
          <p:nvPr>
            <p:ph idx="1"/>
          </p:nvPr>
        </p:nvSpPr>
        <p:spPr>
          <a:xfrm>
            <a:off x="804996" y="1550504"/>
            <a:ext cx="5291003" cy="4227444"/>
          </a:xfrm>
        </p:spPr>
        <p:txBody>
          <a:bodyPr anchor="ctr">
            <a:normAutofit/>
          </a:bodyPr>
          <a:lstStyle/>
          <a:p>
            <a:pPr marL="0" indent="0">
              <a:spcBef>
                <a:spcPts val="0"/>
              </a:spcBef>
              <a:buNone/>
            </a:pPr>
            <a:r>
              <a:rPr lang="en-GB" dirty="0">
                <a:solidFill>
                  <a:srgbClr val="000000"/>
                </a:solidFill>
                <a:latin typeface="Gill Sans MT" panose="020B0502020104020203" pitchFamily="34" charset="0"/>
              </a:rPr>
              <a:t>In the Diocese of Ely, all schools have access to the same foundation of quality teaching resources for all religions and worldviews:</a:t>
            </a:r>
          </a:p>
          <a:p>
            <a:pPr marL="0" indent="0">
              <a:spcBef>
                <a:spcPts val="0"/>
              </a:spcBef>
              <a:buNone/>
            </a:pPr>
            <a:endParaRPr lang="en-GB" dirty="0">
              <a:solidFill>
                <a:srgbClr val="000000"/>
              </a:solidFill>
              <a:latin typeface="Gill Sans MT" panose="020B0502020104020203" pitchFamily="34" charset="0"/>
            </a:endParaRPr>
          </a:p>
          <a:p>
            <a:pPr fontAlgn="t">
              <a:spcBef>
                <a:spcPts val="0"/>
              </a:spcBef>
            </a:pPr>
            <a:r>
              <a:rPr lang="en-GB" dirty="0">
                <a:solidFill>
                  <a:srgbClr val="000000"/>
                </a:solidFill>
                <a:latin typeface="Gill Sans MT" panose="020B0502020104020203" pitchFamily="34" charset="0"/>
              </a:rPr>
              <a:t>Understanding Christianity scheme of work and frieze;</a:t>
            </a:r>
          </a:p>
          <a:p>
            <a:pPr fontAlgn="t">
              <a:spcBef>
                <a:spcPts val="0"/>
              </a:spcBef>
            </a:pPr>
            <a:r>
              <a:rPr lang="en-GB" dirty="0">
                <a:solidFill>
                  <a:srgbClr val="000000"/>
                </a:solidFill>
                <a:latin typeface="Gill Sans MT" panose="020B0502020104020203" pitchFamily="34" charset="0"/>
              </a:rPr>
              <a:t>Emmanuel Project 2020 scheme of work and teaching resources for world religions (2020);</a:t>
            </a:r>
          </a:p>
        </p:txBody>
      </p:sp>
      <p:pic>
        <p:nvPicPr>
          <p:cNvPr id="6" name="Picture 5" descr="A close up of a logo&#10;&#10;Description automatically generated">
            <a:extLst>
              <a:ext uri="{FF2B5EF4-FFF2-40B4-BE49-F238E27FC236}">
                <a16:creationId xmlns:a16="http://schemas.microsoft.com/office/drawing/2014/main" id="{5068FC6C-B066-4E9C-AEB9-46B3782EEBC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0" y="6003437"/>
            <a:ext cx="2306048" cy="854563"/>
          </a:xfrm>
          <a:prstGeom prst="rect">
            <a:avLst/>
          </a:prstGeom>
        </p:spPr>
      </p:pic>
    </p:spTree>
    <p:extLst>
      <p:ext uri="{BB962C8B-B14F-4D97-AF65-F5344CB8AC3E}">
        <p14:creationId xmlns:p14="http://schemas.microsoft.com/office/powerpoint/2010/main" val="994389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lit, candle&#10;&#10;Description automatically generated">
            <a:extLst>
              <a:ext uri="{FF2B5EF4-FFF2-40B4-BE49-F238E27FC236}">
                <a16:creationId xmlns:a16="http://schemas.microsoft.com/office/drawing/2014/main" id="{FE3E9B87-B6F1-4947-9B29-B55B99DC6ACC}"/>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5081" r="22683" b="-1"/>
          <a:stretch/>
        </p:blipFill>
        <p:spPr>
          <a:xfrm>
            <a:off x="5797543" y="10"/>
            <a:ext cx="6394152" cy="6857990"/>
          </a:xfrm>
          <a:prstGeom prst="rect">
            <a:avLst/>
          </a:prstGeom>
        </p:spPr>
      </p:pic>
      <p:pic>
        <p:nvPicPr>
          <p:cNvPr id="22" name="Picture 24">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804996" y="418662"/>
            <a:ext cx="4803636" cy="1311664"/>
          </a:xfrm>
        </p:spPr>
        <p:txBody>
          <a:bodyPr>
            <a:normAutofit/>
          </a:bodyPr>
          <a:lstStyle/>
          <a:p>
            <a:r>
              <a:rPr lang="en-GB" sz="3700" b="1" dirty="0">
                <a:solidFill>
                  <a:srgbClr val="000000"/>
                </a:solidFill>
                <a:latin typeface="Gill Sans MT" panose="020B0502020104020203" pitchFamily="34" charset="0"/>
              </a:rPr>
              <a:t>IMPLEMENTATION</a:t>
            </a:r>
          </a:p>
        </p:txBody>
      </p:sp>
      <p:sp>
        <p:nvSpPr>
          <p:cNvPr id="3" name="Content Placeholder 2">
            <a:extLst>
              <a:ext uri="{FF2B5EF4-FFF2-40B4-BE49-F238E27FC236}">
                <a16:creationId xmlns:a16="http://schemas.microsoft.com/office/drawing/2014/main" id="{05B43728-EEAB-4439-A54D-D625B8000C93}"/>
              </a:ext>
            </a:extLst>
          </p:cNvPr>
          <p:cNvSpPr>
            <a:spLocks noGrp="1"/>
          </p:cNvSpPr>
          <p:nvPr>
            <p:ph idx="1"/>
          </p:nvPr>
        </p:nvSpPr>
        <p:spPr>
          <a:xfrm>
            <a:off x="804995" y="1484243"/>
            <a:ext cx="5476535" cy="4757531"/>
          </a:xfrm>
        </p:spPr>
        <p:txBody>
          <a:bodyPr anchor="ctr">
            <a:normAutofit fontScale="77500" lnSpcReduction="20000"/>
          </a:bodyPr>
          <a:lstStyle/>
          <a:p>
            <a:pPr marL="0" indent="0" fontAlgn="t">
              <a:lnSpc>
                <a:spcPct val="120000"/>
              </a:lnSpc>
              <a:spcBef>
                <a:spcPts val="0"/>
              </a:spcBef>
              <a:buNone/>
            </a:pPr>
            <a:r>
              <a:rPr lang="en-GB" sz="3600" dirty="0">
                <a:solidFill>
                  <a:srgbClr val="000000"/>
                </a:solidFill>
                <a:latin typeface="Gill Sans MT" panose="020B0502020104020203" pitchFamily="34" charset="0"/>
              </a:rPr>
              <a:t>A bespoke and flexible approach is promoted within the diocese:</a:t>
            </a:r>
          </a:p>
          <a:p>
            <a:pPr marL="0" indent="0" fontAlgn="t">
              <a:lnSpc>
                <a:spcPct val="120000"/>
              </a:lnSpc>
              <a:spcBef>
                <a:spcPts val="0"/>
              </a:spcBef>
              <a:buNone/>
            </a:pPr>
            <a:endParaRPr lang="en-GB" dirty="0">
              <a:solidFill>
                <a:srgbClr val="000000"/>
              </a:solidFill>
              <a:latin typeface="Gill Sans MT" panose="020B0502020104020203" pitchFamily="34" charset="0"/>
            </a:endParaRPr>
          </a:p>
          <a:p>
            <a:pPr fontAlgn="t">
              <a:lnSpc>
                <a:spcPct val="120000"/>
              </a:lnSpc>
              <a:spcBef>
                <a:spcPts val="0"/>
              </a:spcBef>
            </a:pPr>
            <a:r>
              <a:rPr lang="en-GB" dirty="0">
                <a:solidFill>
                  <a:srgbClr val="000000"/>
                </a:solidFill>
                <a:latin typeface="Gill Sans MT" panose="020B0502020104020203" pitchFamily="34" charset="0"/>
              </a:rPr>
              <a:t>flexible variety of long-term plans for VC / VA schools and academies to incorporate UC and EP within the parameters of the Locally Agreed Syllabus (Cambridgeshire, Peterborough and Rutland, Norfolk, Suffolk);</a:t>
            </a:r>
          </a:p>
          <a:p>
            <a:pPr fontAlgn="t">
              <a:lnSpc>
                <a:spcPct val="120000"/>
              </a:lnSpc>
              <a:spcBef>
                <a:spcPts val="0"/>
              </a:spcBef>
            </a:pPr>
            <a:r>
              <a:rPr lang="en-GB" dirty="0">
                <a:solidFill>
                  <a:srgbClr val="000000"/>
                </a:solidFill>
                <a:latin typeface="Gill Sans MT" panose="020B0502020104020203" pitchFamily="34" charset="0"/>
              </a:rPr>
              <a:t>UC / EP2020 / RE Co-ordinator training;</a:t>
            </a:r>
          </a:p>
          <a:p>
            <a:pPr fontAlgn="t">
              <a:lnSpc>
                <a:spcPct val="120000"/>
              </a:lnSpc>
              <a:spcBef>
                <a:spcPts val="0"/>
              </a:spcBef>
            </a:pPr>
            <a:r>
              <a:rPr lang="en-GB" dirty="0">
                <a:solidFill>
                  <a:srgbClr val="000000"/>
                </a:solidFill>
                <a:latin typeface="Gill Sans MT" panose="020B0502020104020203" pitchFamily="34" charset="0"/>
              </a:rPr>
              <a:t>Support from the Diocese of Ely Senior Officer for SIAMS, RE and Governance.</a:t>
            </a:r>
          </a:p>
          <a:p>
            <a:pPr fontAlgn="t">
              <a:lnSpc>
                <a:spcPct val="120000"/>
              </a:lnSpc>
              <a:spcBef>
                <a:spcPts val="0"/>
              </a:spcBef>
            </a:pPr>
            <a:r>
              <a:rPr lang="en-GB" dirty="0">
                <a:solidFill>
                  <a:srgbClr val="000000"/>
                </a:solidFill>
                <a:latin typeface="Gill Sans MT" panose="020B0502020104020203" pitchFamily="34" charset="0"/>
              </a:rPr>
              <a:t>Support from UC Trainers from Diocese of Ely schools and external EP2020 training.</a:t>
            </a:r>
          </a:p>
        </p:txBody>
      </p:sp>
      <p:pic>
        <p:nvPicPr>
          <p:cNvPr id="6" name="Picture 5" descr="A close up of a logo&#10;&#10;Description automatically generated">
            <a:extLst>
              <a:ext uri="{FF2B5EF4-FFF2-40B4-BE49-F238E27FC236}">
                <a16:creationId xmlns:a16="http://schemas.microsoft.com/office/drawing/2014/main" id="{7E797DB0-9A6E-4EBE-8AD6-DD5E2B01DAF4}"/>
              </a:ext>
            </a:extLst>
          </p:cNvPr>
          <p:cNvPicPr>
            <a:picLocks noChangeAspect="1"/>
          </p:cNvPicPr>
          <p:nvPr/>
        </p:nvPicPr>
        <p:blipFill rotWithShape="1">
          <a:blip r:embed="rId4">
            <a:extLst>
              <a:ext uri="{28A0092B-C50C-407E-A947-70E740481C1C}">
                <a14:useLocalDpi xmlns:a14="http://schemas.microsoft.com/office/drawing/2010/main" val="0"/>
              </a:ext>
            </a:extLst>
          </a:blip>
          <a:srcRect t="10832"/>
          <a:stretch/>
        </p:blipFill>
        <p:spPr>
          <a:xfrm>
            <a:off x="0" y="6096000"/>
            <a:ext cx="2306048" cy="762000"/>
          </a:xfrm>
          <a:prstGeom prst="rect">
            <a:avLst/>
          </a:prstGeom>
        </p:spPr>
      </p:pic>
    </p:spTree>
    <p:extLst>
      <p:ext uri="{BB962C8B-B14F-4D97-AF65-F5344CB8AC3E}">
        <p14:creationId xmlns:p14="http://schemas.microsoft.com/office/powerpoint/2010/main" val="1464328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lit, candle&#10;&#10;Description automatically generated">
            <a:extLst>
              <a:ext uri="{FF2B5EF4-FFF2-40B4-BE49-F238E27FC236}">
                <a16:creationId xmlns:a16="http://schemas.microsoft.com/office/drawing/2014/main" id="{A1AFC7A0-CD02-403F-A28F-EFC3A7240F66}"/>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5081" r="22683" b="-1"/>
          <a:stretch/>
        </p:blipFill>
        <p:spPr>
          <a:xfrm>
            <a:off x="5797543" y="10"/>
            <a:ext cx="6394152" cy="6857990"/>
          </a:xfrm>
          <a:prstGeom prst="rect">
            <a:avLst/>
          </a:prstGeom>
        </p:spPr>
      </p:pic>
      <p:pic>
        <p:nvPicPr>
          <p:cNvPr id="37" name="Picture 36">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804693" y="464127"/>
            <a:ext cx="4803636" cy="1311664"/>
          </a:xfrm>
        </p:spPr>
        <p:txBody>
          <a:bodyPr>
            <a:normAutofit/>
          </a:bodyPr>
          <a:lstStyle/>
          <a:p>
            <a:r>
              <a:rPr lang="en-GB" sz="3700" b="1" dirty="0">
                <a:solidFill>
                  <a:srgbClr val="000000"/>
                </a:solidFill>
                <a:latin typeface="Gill Sans MT" panose="020B0502020104020203" pitchFamily="34" charset="0"/>
              </a:rPr>
              <a:t>IMPLEMENTATION</a:t>
            </a:r>
          </a:p>
        </p:txBody>
      </p:sp>
      <p:sp>
        <p:nvSpPr>
          <p:cNvPr id="3" name="Content Placeholder 2">
            <a:extLst>
              <a:ext uri="{FF2B5EF4-FFF2-40B4-BE49-F238E27FC236}">
                <a16:creationId xmlns:a16="http://schemas.microsoft.com/office/drawing/2014/main" id="{05B43728-EEAB-4439-A54D-D625B8000C93}"/>
              </a:ext>
            </a:extLst>
          </p:cNvPr>
          <p:cNvSpPr>
            <a:spLocks noGrp="1"/>
          </p:cNvSpPr>
          <p:nvPr>
            <p:ph idx="1"/>
          </p:nvPr>
        </p:nvSpPr>
        <p:spPr>
          <a:xfrm>
            <a:off x="804693" y="1391478"/>
            <a:ext cx="5291307" cy="5128592"/>
          </a:xfrm>
        </p:spPr>
        <p:txBody>
          <a:bodyPr anchor="ctr">
            <a:normAutofit/>
          </a:bodyPr>
          <a:lstStyle/>
          <a:p>
            <a:pPr marL="0" indent="0" fontAlgn="t">
              <a:spcBef>
                <a:spcPts val="0"/>
              </a:spcBef>
              <a:spcAft>
                <a:spcPts val="600"/>
              </a:spcAft>
              <a:buNone/>
            </a:pPr>
            <a:r>
              <a:rPr lang="en-GB" sz="2000" dirty="0">
                <a:solidFill>
                  <a:srgbClr val="000000"/>
                </a:solidFill>
                <a:latin typeface="Gill Sans MT" panose="020B0502020104020203" pitchFamily="34" charset="0"/>
              </a:rPr>
              <a:t>Each school implements their RE curriculum according to their context, their trust deed and their formal school designation (or former designation for academies).</a:t>
            </a:r>
          </a:p>
          <a:p>
            <a:pPr marL="0" indent="0" fontAlgn="t">
              <a:spcBef>
                <a:spcPts val="0"/>
              </a:spcBef>
              <a:spcAft>
                <a:spcPts val="600"/>
              </a:spcAft>
              <a:buNone/>
            </a:pPr>
            <a:endParaRPr lang="en-GB" sz="1400" dirty="0">
              <a:solidFill>
                <a:srgbClr val="000000"/>
              </a:solidFill>
              <a:latin typeface="Gill Sans MT" panose="020B0502020104020203" pitchFamily="34" charset="0"/>
            </a:endParaRPr>
          </a:p>
          <a:p>
            <a:pPr marL="0" indent="0" fontAlgn="t">
              <a:spcBef>
                <a:spcPts val="0"/>
              </a:spcBef>
              <a:spcAft>
                <a:spcPts val="600"/>
              </a:spcAft>
              <a:buNone/>
            </a:pPr>
            <a:r>
              <a:rPr lang="en-GB" sz="2000" dirty="0">
                <a:solidFill>
                  <a:srgbClr val="000000"/>
                </a:solidFill>
                <a:latin typeface="Gill Sans MT" panose="020B0502020104020203" pitchFamily="34" charset="0"/>
              </a:rPr>
              <a:t>The curriculum should be well-structured and logically sequenced, building upon prior knowledge and hence showing clear progression of knowledge and skills over time. </a:t>
            </a:r>
          </a:p>
          <a:p>
            <a:pPr marL="0" indent="0" fontAlgn="t">
              <a:spcBef>
                <a:spcPts val="0"/>
              </a:spcBef>
              <a:spcAft>
                <a:spcPts val="600"/>
              </a:spcAft>
              <a:buNone/>
            </a:pPr>
            <a:endParaRPr lang="en-GB" sz="1400" dirty="0">
              <a:solidFill>
                <a:srgbClr val="000000"/>
              </a:solidFill>
              <a:latin typeface="Gill Sans MT" panose="020B0502020104020203" pitchFamily="34" charset="0"/>
            </a:endParaRPr>
          </a:p>
          <a:p>
            <a:pPr marL="0" indent="0" fontAlgn="t">
              <a:spcBef>
                <a:spcPts val="0"/>
              </a:spcBef>
              <a:spcAft>
                <a:spcPts val="600"/>
              </a:spcAft>
              <a:buNone/>
            </a:pPr>
            <a:r>
              <a:rPr lang="en-GB" sz="2000" dirty="0">
                <a:solidFill>
                  <a:srgbClr val="000000"/>
                </a:solidFill>
                <a:latin typeface="Gill Sans MT" panose="020B0502020104020203" pitchFamily="34" charset="0"/>
              </a:rPr>
              <a:t>Mixed year group curriculum plans may need additional work to ensure that progression and skills are appropriate for each year group.</a:t>
            </a:r>
          </a:p>
          <a:p>
            <a:pPr marL="0" indent="0" fontAlgn="t">
              <a:spcBef>
                <a:spcPts val="0"/>
              </a:spcBef>
              <a:spcAft>
                <a:spcPts val="600"/>
              </a:spcAft>
              <a:buNone/>
            </a:pPr>
            <a:endParaRPr lang="en-GB" sz="1400" dirty="0">
              <a:solidFill>
                <a:srgbClr val="000000"/>
              </a:solidFill>
              <a:latin typeface="Gill Sans MT" panose="020B0502020104020203" pitchFamily="34" charset="0"/>
            </a:endParaRPr>
          </a:p>
          <a:p>
            <a:pPr marL="0" indent="0" algn="ctr" fontAlgn="t">
              <a:spcBef>
                <a:spcPts val="0"/>
              </a:spcBef>
              <a:spcAft>
                <a:spcPts val="600"/>
              </a:spcAft>
              <a:buNone/>
            </a:pPr>
            <a:r>
              <a:rPr lang="en-GB" sz="2000" b="1" i="1" dirty="0">
                <a:solidFill>
                  <a:srgbClr val="000000"/>
                </a:solidFill>
                <a:latin typeface="Gill Sans MT" panose="020B0502020104020203" pitchFamily="34" charset="0"/>
              </a:rPr>
              <a:t>Further information for each school can be added at this point.</a:t>
            </a:r>
          </a:p>
        </p:txBody>
      </p:sp>
      <p:pic>
        <p:nvPicPr>
          <p:cNvPr id="6" name="Picture 5" descr="A close up of a logo&#10;&#10;Description automatically generated">
            <a:extLst>
              <a:ext uri="{FF2B5EF4-FFF2-40B4-BE49-F238E27FC236}">
                <a16:creationId xmlns:a16="http://schemas.microsoft.com/office/drawing/2014/main" id="{202EAC8F-81B8-441C-A14C-C3B119963C6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0" y="6003437"/>
            <a:ext cx="2306048" cy="854563"/>
          </a:xfrm>
          <a:prstGeom prst="rect">
            <a:avLst/>
          </a:prstGeom>
        </p:spPr>
      </p:pic>
    </p:spTree>
    <p:extLst>
      <p:ext uri="{BB962C8B-B14F-4D97-AF65-F5344CB8AC3E}">
        <p14:creationId xmlns:p14="http://schemas.microsoft.com/office/powerpoint/2010/main" val="1675261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4041913"/>
            <a:ext cx="2306049" cy="2163623"/>
          </a:xfrm>
        </p:spPr>
        <p:txBody>
          <a:bodyPr anchor="ctr">
            <a:normAutofit/>
          </a:bodyPr>
          <a:lstStyle/>
          <a:p>
            <a:pPr algn="ctr"/>
            <a:r>
              <a:rPr lang="en-GB" sz="3600" b="1" dirty="0">
                <a:latin typeface="Gill Sans MT" panose="020B0502020104020203" pitchFamily="34" charset="0"/>
              </a:rPr>
              <a:t>IMPACT</a:t>
            </a:r>
            <a:br>
              <a:rPr lang="en-GB" sz="3600" b="1" dirty="0">
                <a:latin typeface="Gill Sans MT" panose="020B0502020104020203" pitchFamily="34" charset="0"/>
              </a:rPr>
            </a:br>
            <a:r>
              <a:rPr lang="en-GB" sz="3600" b="1" dirty="0">
                <a:latin typeface="Gill Sans MT" panose="020B0502020104020203" pitchFamily="34" charset="0"/>
              </a:rPr>
              <a:t>STAFF</a:t>
            </a:r>
          </a:p>
        </p:txBody>
      </p:sp>
      <p:pic>
        <p:nvPicPr>
          <p:cNvPr id="7" name="Picture 6" descr="A picture containing lit, candle&#10;&#10;Description automatically generated">
            <a:extLst>
              <a:ext uri="{FF2B5EF4-FFF2-40B4-BE49-F238E27FC236}">
                <a16:creationId xmlns:a16="http://schemas.microsoft.com/office/drawing/2014/main" id="{0AE2CD17-AB38-451F-BC9E-3E9600C7D86F}"/>
              </a:ext>
            </a:extLst>
          </p:cNvPr>
          <p:cNvPicPr>
            <a:picLocks noChangeAspect="1"/>
          </p:cNvPicPr>
          <p:nvPr/>
        </p:nvPicPr>
        <p:blipFill rotWithShape="1">
          <a:blip r:embed="rId2">
            <a:extLst>
              <a:ext uri="{28A0092B-C50C-407E-A947-70E740481C1C}">
                <a14:useLocalDpi xmlns:a14="http://schemas.microsoft.com/office/drawing/2010/main" val="0"/>
              </a:ext>
            </a:extLst>
          </a:blip>
          <a:srcRect t="30907" b="2349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5B43728-EEAB-4439-A54D-D625B8000C93}"/>
              </a:ext>
            </a:extLst>
          </p:cNvPr>
          <p:cNvSpPr>
            <a:spLocks noGrp="1"/>
          </p:cNvSpPr>
          <p:nvPr>
            <p:ph idx="1"/>
          </p:nvPr>
        </p:nvSpPr>
        <p:spPr>
          <a:xfrm>
            <a:off x="2690192" y="3538330"/>
            <a:ext cx="9501808" cy="3319660"/>
          </a:xfrm>
        </p:spPr>
        <p:txBody>
          <a:bodyPr anchor="ctr">
            <a:noAutofit/>
          </a:bodyPr>
          <a:lstStyle/>
          <a:p>
            <a:pPr marL="0" indent="0">
              <a:lnSpc>
                <a:spcPct val="100000"/>
              </a:lnSpc>
              <a:spcBef>
                <a:spcPts val="0"/>
              </a:spcBef>
              <a:buNone/>
            </a:pPr>
            <a:r>
              <a:rPr lang="en-GB" sz="2200" dirty="0">
                <a:latin typeface="Gill Sans MT" panose="020B0502020104020203" pitchFamily="34" charset="0"/>
              </a:rPr>
              <a:t>The impact of consistent resources across all religious and non-religious worldviews should facilitate the achievement of all the aims of RE teaching for all pupils regardless of the specialism of the RE teacher.</a:t>
            </a:r>
          </a:p>
          <a:p>
            <a:pPr marL="0" indent="0">
              <a:lnSpc>
                <a:spcPct val="100000"/>
              </a:lnSpc>
              <a:spcBef>
                <a:spcPts val="0"/>
              </a:spcBef>
              <a:buNone/>
            </a:pPr>
            <a:endParaRPr lang="en-GB" sz="1000" dirty="0">
              <a:latin typeface="Gill Sans MT" panose="020B0502020104020203" pitchFamily="34" charset="0"/>
            </a:endParaRPr>
          </a:p>
          <a:p>
            <a:pPr marL="0" indent="0">
              <a:lnSpc>
                <a:spcPct val="100000"/>
              </a:lnSpc>
              <a:spcBef>
                <a:spcPts val="0"/>
              </a:spcBef>
              <a:buNone/>
            </a:pPr>
            <a:r>
              <a:rPr lang="en-GB" sz="2200" dirty="0">
                <a:latin typeface="Gill Sans MT" panose="020B0502020104020203" pitchFamily="34" charset="0"/>
              </a:rPr>
              <a:t>It should enable the development of more robust and consistent RE subject support for class teachers, as well as the professional development of those specialist RE teachers. </a:t>
            </a:r>
          </a:p>
          <a:p>
            <a:pPr marL="0" indent="0">
              <a:lnSpc>
                <a:spcPct val="100000"/>
              </a:lnSpc>
              <a:spcBef>
                <a:spcPts val="0"/>
              </a:spcBef>
              <a:buNone/>
            </a:pPr>
            <a:endParaRPr lang="en-GB" sz="900" dirty="0">
              <a:latin typeface="Gill Sans MT" panose="020B0502020104020203" pitchFamily="34" charset="0"/>
            </a:endParaRPr>
          </a:p>
          <a:p>
            <a:pPr marL="0" indent="0">
              <a:lnSpc>
                <a:spcPct val="100000"/>
              </a:lnSpc>
              <a:spcBef>
                <a:spcPts val="0"/>
              </a:spcBef>
              <a:buNone/>
            </a:pPr>
            <a:r>
              <a:rPr lang="en-GB" sz="2200" dirty="0">
                <a:latin typeface="Gill Sans MT" panose="020B0502020104020203" pitchFamily="34" charset="0"/>
              </a:rPr>
              <a:t>It should enable innovative and inspiring pedagogy to flourish across all schools with the creation and sharing of high-quality resources within professional learning networks of peers.</a:t>
            </a:r>
          </a:p>
        </p:txBody>
      </p:sp>
      <p:pic>
        <p:nvPicPr>
          <p:cNvPr id="5" name="Picture 4" descr="A close up of a logo&#10;&#10;Description automatically generated">
            <a:extLst>
              <a:ext uri="{FF2B5EF4-FFF2-40B4-BE49-F238E27FC236}">
                <a16:creationId xmlns:a16="http://schemas.microsoft.com/office/drawing/2014/main" id="{FCF148C2-EFB6-478A-AD0D-819ED20BC49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6003437"/>
            <a:ext cx="2306048" cy="854563"/>
          </a:xfrm>
          <a:prstGeom prst="rect">
            <a:avLst/>
          </a:prstGeom>
        </p:spPr>
      </p:pic>
    </p:spTree>
    <p:extLst>
      <p:ext uri="{BB962C8B-B14F-4D97-AF65-F5344CB8AC3E}">
        <p14:creationId xmlns:p14="http://schemas.microsoft.com/office/powerpoint/2010/main" val="423336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2306047" cy="2452687"/>
          </a:xfrm>
        </p:spPr>
        <p:txBody>
          <a:bodyPr anchor="ctr">
            <a:normAutofit/>
          </a:bodyPr>
          <a:lstStyle/>
          <a:p>
            <a:pPr algn="ctr"/>
            <a:r>
              <a:rPr lang="en-GB" sz="3600" b="1" dirty="0">
                <a:latin typeface="Gill Sans MT" panose="020B0502020104020203" pitchFamily="34" charset="0"/>
              </a:rPr>
              <a:t>IMPACT</a:t>
            </a:r>
            <a:br>
              <a:rPr lang="en-GB" sz="3600" b="1" dirty="0">
                <a:latin typeface="Gill Sans MT" panose="020B0502020104020203" pitchFamily="34" charset="0"/>
              </a:rPr>
            </a:br>
            <a:r>
              <a:rPr lang="en-GB" sz="3600" b="1" dirty="0">
                <a:latin typeface="Gill Sans MT" panose="020B0502020104020203" pitchFamily="34" charset="0"/>
              </a:rPr>
              <a:t>PUPILS</a:t>
            </a:r>
          </a:p>
        </p:txBody>
      </p:sp>
      <p:pic>
        <p:nvPicPr>
          <p:cNvPr id="7" name="Picture 6" descr="A picture containing lit, candle&#10;&#10;Description automatically generated">
            <a:extLst>
              <a:ext uri="{FF2B5EF4-FFF2-40B4-BE49-F238E27FC236}">
                <a16:creationId xmlns:a16="http://schemas.microsoft.com/office/drawing/2014/main" id="{0AE2CD17-AB38-451F-BC9E-3E9600C7D86F}"/>
              </a:ext>
            </a:extLst>
          </p:cNvPr>
          <p:cNvPicPr>
            <a:picLocks noChangeAspect="1"/>
          </p:cNvPicPr>
          <p:nvPr/>
        </p:nvPicPr>
        <p:blipFill rotWithShape="1">
          <a:blip r:embed="rId2">
            <a:extLst>
              <a:ext uri="{28A0092B-C50C-407E-A947-70E740481C1C}">
                <a14:useLocalDpi xmlns:a14="http://schemas.microsoft.com/office/drawing/2010/main" val="0"/>
              </a:ext>
            </a:extLst>
          </a:blip>
          <a:srcRect t="30907" b="2349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5B43728-EEAB-4439-A54D-D625B8000C93}"/>
              </a:ext>
            </a:extLst>
          </p:cNvPr>
          <p:cNvSpPr>
            <a:spLocks noGrp="1"/>
          </p:cNvSpPr>
          <p:nvPr>
            <p:ph idx="1"/>
          </p:nvPr>
        </p:nvSpPr>
        <p:spPr>
          <a:xfrm>
            <a:off x="2787060" y="3699845"/>
            <a:ext cx="8923927" cy="3105140"/>
          </a:xfrm>
        </p:spPr>
        <p:txBody>
          <a:bodyPr anchor="ctr">
            <a:noAutofit/>
          </a:bodyPr>
          <a:lstStyle/>
          <a:p>
            <a:pPr marL="0" indent="0">
              <a:lnSpc>
                <a:spcPct val="100000"/>
              </a:lnSpc>
              <a:spcBef>
                <a:spcPts val="0"/>
              </a:spcBef>
              <a:buNone/>
            </a:pPr>
            <a:r>
              <a:rPr lang="en-GB" sz="2400" dirty="0">
                <a:latin typeface="Gill Sans MT" panose="020B0502020104020203" pitchFamily="34" charset="0"/>
              </a:rPr>
              <a:t>Attainment and progress in RE should be in line with national averages for English and written work should be of the same high-quality standard.</a:t>
            </a:r>
          </a:p>
          <a:p>
            <a:pPr marL="0" indent="0">
              <a:lnSpc>
                <a:spcPct val="100000"/>
              </a:lnSpc>
              <a:spcBef>
                <a:spcPts val="0"/>
              </a:spcBef>
              <a:buNone/>
            </a:pPr>
            <a:endParaRPr lang="en-GB" sz="1800" dirty="0">
              <a:latin typeface="Gill Sans MT" panose="020B0502020104020203" pitchFamily="34" charset="0"/>
            </a:endParaRPr>
          </a:p>
          <a:p>
            <a:pPr marL="0" indent="0">
              <a:lnSpc>
                <a:spcPct val="100000"/>
              </a:lnSpc>
              <a:spcBef>
                <a:spcPts val="0"/>
              </a:spcBef>
              <a:buNone/>
            </a:pPr>
            <a:r>
              <a:rPr lang="en-GB" sz="2400" dirty="0">
                <a:latin typeface="Gill Sans MT" panose="020B0502020104020203" pitchFamily="34" charset="0"/>
              </a:rPr>
              <a:t>Pupil interest in RE as an academic subject should be high.</a:t>
            </a:r>
          </a:p>
          <a:p>
            <a:pPr marL="0" indent="0">
              <a:lnSpc>
                <a:spcPct val="100000"/>
              </a:lnSpc>
              <a:spcBef>
                <a:spcPts val="0"/>
              </a:spcBef>
              <a:buNone/>
            </a:pPr>
            <a:endParaRPr lang="en-GB" sz="1800" dirty="0">
              <a:latin typeface="Gill Sans MT" panose="020B0502020104020203" pitchFamily="34" charset="0"/>
            </a:endParaRPr>
          </a:p>
          <a:p>
            <a:pPr marL="0" indent="0">
              <a:lnSpc>
                <a:spcPct val="100000"/>
              </a:lnSpc>
              <a:spcBef>
                <a:spcPts val="0"/>
              </a:spcBef>
              <a:buNone/>
            </a:pPr>
            <a:r>
              <a:rPr lang="en-GB" sz="2400" dirty="0">
                <a:latin typeface="Gill Sans MT" panose="020B0502020104020203" pitchFamily="34" charset="0"/>
              </a:rPr>
              <a:t>Pupils should be able to demonstrate religious literacy required to make measured and balanced arguments about religious topics.</a:t>
            </a:r>
          </a:p>
        </p:txBody>
      </p:sp>
      <p:pic>
        <p:nvPicPr>
          <p:cNvPr id="5" name="Picture 4" descr="A close up of a logo&#10;&#10;Description automatically generated">
            <a:extLst>
              <a:ext uri="{FF2B5EF4-FFF2-40B4-BE49-F238E27FC236}">
                <a16:creationId xmlns:a16="http://schemas.microsoft.com/office/drawing/2014/main" id="{3F5207F7-30D0-4EFB-9D20-78101D353E9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6003437"/>
            <a:ext cx="2306048" cy="854563"/>
          </a:xfrm>
          <a:prstGeom prst="rect">
            <a:avLst/>
          </a:prstGeom>
        </p:spPr>
      </p:pic>
    </p:spTree>
    <p:extLst>
      <p:ext uri="{BB962C8B-B14F-4D97-AF65-F5344CB8AC3E}">
        <p14:creationId xmlns:p14="http://schemas.microsoft.com/office/powerpoint/2010/main" val="2710670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2116413" cy="2452687"/>
          </a:xfrm>
        </p:spPr>
        <p:txBody>
          <a:bodyPr anchor="ctr">
            <a:normAutofit/>
          </a:bodyPr>
          <a:lstStyle/>
          <a:p>
            <a:pPr algn="ctr"/>
            <a:r>
              <a:rPr lang="en-GB" sz="3600" b="1" dirty="0">
                <a:latin typeface="Gill Sans MT" panose="020B0502020104020203" pitchFamily="34" charset="0"/>
              </a:rPr>
              <a:t>IMPACT</a:t>
            </a:r>
            <a:br>
              <a:rPr lang="en-GB" sz="3600" b="1" dirty="0">
                <a:latin typeface="Gill Sans MT" panose="020B0502020104020203" pitchFamily="34" charset="0"/>
              </a:rPr>
            </a:br>
            <a:r>
              <a:rPr lang="en-GB" sz="3600" b="1" dirty="0">
                <a:latin typeface="Gill Sans MT" panose="020B0502020104020203" pitchFamily="34" charset="0"/>
              </a:rPr>
              <a:t>PUPILS</a:t>
            </a:r>
          </a:p>
        </p:txBody>
      </p:sp>
      <p:pic>
        <p:nvPicPr>
          <p:cNvPr id="7" name="Picture 6" descr="A picture containing lit, candle&#10;&#10;Description automatically generated">
            <a:extLst>
              <a:ext uri="{FF2B5EF4-FFF2-40B4-BE49-F238E27FC236}">
                <a16:creationId xmlns:a16="http://schemas.microsoft.com/office/drawing/2014/main" id="{0AE2CD17-AB38-451F-BC9E-3E9600C7D86F}"/>
              </a:ext>
            </a:extLst>
          </p:cNvPr>
          <p:cNvPicPr>
            <a:picLocks noChangeAspect="1"/>
          </p:cNvPicPr>
          <p:nvPr/>
        </p:nvPicPr>
        <p:blipFill rotWithShape="1">
          <a:blip r:embed="rId2">
            <a:extLst>
              <a:ext uri="{28A0092B-C50C-407E-A947-70E740481C1C}">
                <a14:useLocalDpi xmlns:a14="http://schemas.microsoft.com/office/drawing/2010/main" val="0"/>
              </a:ext>
            </a:extLst>
          </a:blip>
          <a:srcRect t="30907" b="2349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5B43728-EEAB-4439-A54D-D625B8000C93}"/>
              </a:ext>
            </a:extLst>
          </p:cNvPr>
          <p:cNvSpPr>
            <a:spLocks noGrp="1"/>
          </p:cNvSpPr>
          <p:nvPr>
            <p:ph idx="1"/>
          </p:nvPr>
        </p:nvSpPr>
        <p:spPr>
          <a:xfrm>
            <a:off x="2464904" y="3752850"/>
            <a:ext cx="9727096" cy="3105140"/>
          </a:xfrm>
        </p:spPr>
        <p:txBody>
          <a:bodyPr anchor="ctr">
            <a:noAutofit/>
          </a:bodyPr>
          <a:lstStyle/>
          <a:p>
            <a:pPr marL="0" indent="0">
              <a:lnSpc>
                <a:spcPct val="100000"/>
              </a:lnSpc>
              <a:spcBef>
                <a:spcPts val="0"/>
              </a:spcBef>
              <a:buNone/>
            </a:pPr>
            <a:r>
              <a:rPr lang="en-GB" sz="2400" dirty="0">
                <a:latin typeface="Gill Sans MT" panose="020B0502020104020203" pitchFamily="34" charset="0"/>
              </a:rPr>
              <a:t>Pupils should be able to remember more and know more about a wide range of religious and non-religious worldviews and beliefs, however this is assessed. </a:t>
            </a:r>
          </a:p>
          <a:p>
            <a:pPr marL="0" indent="0">
              <a:lnSpc>
                <a:spcPct val="100000"/>
              </a:lnSpc>
              <a:spcBef>
                <a:spcPts val="0"/>
              </a:spcBef>
              <a:buNone/>
            </a:pPr>
            <a:endParaRPr lang="en-GB" sz="2400" dirty="0">
              <a:latin typeface="Gill Sans MT" panose="020B0502020104020203" pitchFamily="34" charset="0"/>
            </a:endParaRPr>
          </a:p>
          <a:p>
            <a:pPr marL="0" indent="0">
              <a:lnSpc>
                <a:spcPct val="100000"/>
              </a:lnSpc>
              <a:spcBef>
                <a:spcPts val="0"/>
              </a:spcBef>
              <a:buNone/>
            </a:pPr>
            <a:r>
              <a:rPr lang="en-GB" sz="2400" dirty="0">
                <a:latin typeface="Gill Sans MT" panose="020B0502020104020203" pitchFamily="34" charset="0"/>
              </a:rPr>
              <a:t>Pupils should be able to demonstrate an increasing age-appropriate ability to reflect upon and learn from religion.</a:t>
            </a:r>
          </a:p>
        </p:txBody>
      </p:sp>
      <p:pic>
        <p:nvPicPr>
          <p:cNvPr id="5" name="Picture 4" descr="A close up of a logo&#10;&#10;Description automatically generated">
            <a:extLst>
              <a:ext uri="{FF2B5EF4-FFF2-40B4-BE49-F238E27FC236}">
                <a16:creationId xmlns:a16="http://schemas.microsoft.com/office/drawing/2014/main" id="{3F5207F7-30D0-4EFB-9D20-78101D353E9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6003437"/>
            <a:ext cx="2306048" cy="854563"/>
          </a:xfrm>
          <a:prstGeom prst="rect">
            <a:avLst/>
          </a:prstGeom>
        </p:spPr>
      </p:pic>
    </p:spTree>
    <p:extLst>
      <p:ext uri="{BB962C8B-B14F-4D97-AF65-F5344CB8AC3E}">
        <p14:creationId xmlns:p14="http://schemas.microsoft.com/office/powerpoint/2010/main" val="2488151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27A8E795-23D4-40B6-8495-17AA217A5451}"/>
              </a:ext>
            </a:extLst>
          </p:cNvPr>
          <p:cNvSpPr txBox="1"/>
          <p:nvPr/>
        </p:nvSpPr>
        <p:spPr>
          <a:xfrm>
            <a:off x="0" y="6838724"/>
            <a:ext cx="3749462" cy="230832"/>
          </a:xfrm>
          <a:prstGeom prst="rect">
            <a:avLst/>
          </a:prstGeom>
          <a:noFill/>
        </p:spPr>
        <p:txBody>
          <a:bodyPr wrap="square" rtlCol="0">
            <a:spAutoFit/>
          </a:bodyPr>
          <a:lstStyle/>
          <a:p>
            <a:r>
              <a:rPr lang="en-GB" sz="900" dirty="0">
                <a:hlinkClick r:id="rId2" tooltip="https://religiouseducation.net/rea2015/schedule/"/>
              </a:rPr>
              <a:t>This Photo</a:t>
            </a:r>
            <a:r>
              <a:rPr lang="en-GB" sz="900" dirty="0"/>
              <a:t> by Unknown Author is licensed under </a:t>
            </a:r>
            <a:r>
              <a:rPr lang="en-GB" sz="900" dirty="0">
                <a:hlinkClick r:id="rId3" tooltip="https://creativecommons.org/licenses/by-nc-sa/3.0/"/>
              </a:rPr>
              <a:t>CC BY-SA-NC</a:t>
            </a:r>
            <a:endParaRPr lang="en-GB" sz="900" dirty="0"/>
          </a:p>
        </p:txBody>
      </p:sp>
      <p:sp>
        <p:nvSpPr>
          <p:cNvPr id="22" name="Rectangle 21">
            <a:extLst>
              <a:ext uri="{FF2B5EF4-FFF2-40B4-BE49-F238E27FC236}">
                <a16:creationId xmlns:a16="http://schemas.microsoft.com/office/drawing/2014/main" id="{4CB63803-F09A-4A26-83ED-B10A778142A3}"/>
              </a:ext>
            </a:extLst>
          </p:cNvPr>
          <p:cNvSpPr/>
          <p:nvPr/>
        </p:nvSpPr>
        <p:spPr>
          <a:xfrm>
            <a:off x="3260035" y="0"/>
            <a:ext cx="323353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endParaRPr>
          </a:p>
        </p:txBody>
      </p:sp>
      <p:sp>
        <p:nvSpPr>
          <p:cNvPr id="2" name="Title 1">
            <a:extLst>
              <a:ext uri="{FF2B5EF4-FFF2-40B4-BE49-F238E27FC236}">
                <a16:creationId xmlns:a16="http://schemas.microsoft.com/office/drawing/2014/main" id="{6AEE3D02-4FC8-4D85-A29C-66D1ADAA3F59}"/>
              </a:ext>
            </a:extLst>
          </p:cNvPr>
          <p:cNvSpPr>
            <a:spLocks noGrp="1"/>
          </p:cNvSpPr>
          <p:nvPr>
            <p:ph type="ctrTitle"/>
          </p:nvPr>
        </p:nvSpPr>
        <p:spPr>
          <a:xfrm>
            <a:off x="119600" y="2300578"/>
            <a:ext cx="8534070" cy="1523108"/>
          </a:xfrm>
        </p:spPr>
        <p:txBody>
          <a:bodyPr anchor="b">
            <a:normAutofit/>
          </a:bodyPr>
          <a:lstStyle/>
          <a:p>
            <a:pPr algn="l"/>
            <a:r>
              <a:rPr lang="en-GB" sz="2000" b="1" dirty="0">
                <a:latin typeface="Gill Sans MT" panose="020B0502020104020203" pitchFamily="34" charset="0"/>
              </a:rPr>
              <a:t>Senior Officer for SIAMS / RE / Governance</a:t>
            </a:r>
            <a:br>
              <a:rPr lang="en-GB" sz="2000" b="1" dirty="0">
                <a:latin typeface="Gill Sans MT" panose="020B0502020104020203" pitchFamily="34" charset="0"/>
              </a:rPr>
            </a:br>
            <a:r>
              <a:rPr lang="en-GB" sz="2000" b="1" dirty="0">
                <a:latin typeface="Gill Sans MT" panose="020B0502020104020203" pitchFamily="34" charset="0"/>
              </a:rPr>
              <a:t>Diocesan Board of Education</a:t>
            </a:r>
            <a:br>
              <a:rPr lang="en-GB" sz="2000" b="1" dirty="0">
                <a:latin typeface="Gill Sans MT" panose="020B0502020104020203" pitchFamily="34" charset="0"/>
              </a:rPr>
            </a:br>
            <a:r>
              <a:rPr lang="en-GB" sz="2000" b="1" dirty="0">
                <a:latin typeface="Gill Sans MT" panose="020B0502020104020203" pitchFamily="34" charset="0"/>
              </a:rPr>
              <a:t>Caroline Vinall</a:t>
            </a:r>
            <a:br>
              <a:rPr lang="en-GB" sz="2000" b="1" dirty="0">
                <a:latin typeface="Gill Sans MT" panose="020B0502020104020203" pitchFamily="34" charset="0"/>
              </a:rPr>
            </a:br>
            <a:r>
              <a:rPr lang="en-GB" sz="2000" b="1" dirty="0">
                <a:latin typeface="Gill Sans MT" panose="020B0502020104020203" pitchFamily="34" charset="0"/>
              </a:rPr>
              <a:t>07538 099289</a:t>
            </a:r>
            <a:br>
              <a:rPr lang="en-GB" sz="2000" b="1" dirty="0">
                <a:latin typeface="Gill Sans MT" panose="020B0502020104020203" pitchFamily="34" charset="0"/>
              </a:rPr>
            </a:br>
            <a:r>
              <a:rPr lang="en-GB" sz="2000" b="1" dirty="0">
                <a:latin typeface="Gill Sans MT" panose="020B0502020104020203" pitchFamily="34" charset="0"/>
                <a:hlinkClick r:id="rId4"/>
              </a:rPr>
              <a:t>caroline.vinall@elydiocese.org</a:t>
            </a:r>
            <a:endParaRPr lang="en-GB" sz="2800" b="1" dirty="0">
              <a:latin typeface="Gill Sans MT" panose="020B0502020104020203" pitchFamily="34" charset="0"/>
            </a:endParaRPr>
          </a:p>
        </p:txBody>
      </p:sp>
      <p:pic>
        <p:nvPicPr>
          <p:cNvPr id="19" name="Picture 18" descr="A picture containing text&#10;&#10;Description automatically generated">
            <a:extLst>
              <a:ext uri="{FF2B5EF4-FFF2-40B4-BE49-F238E27FC236}">
                <a16:creationId xmlns:a16="http://schemas.microsoft.com/office/drawing/2014/main" id="{43F49DFF-DC1E-4BDC-B0CC-0C9F8929ECC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2"/>
              </a:ext>
            </a:extLst>
          </a:blip>
          <a:stretch>
            <a:fillRect/>
          </a:stretch>
        </p:blipFill>
        <p:spPr>
          <a:xfrm>
            <a:off x="0" y="3946508"/>
            <a:ext cx="12192000" cy="2555132"/>
          </a:xfrm>
          <a:prstGeom prst="rect">
            <a:avLst/>
          </a:prstGeom>
        </p:spPr>
      </p:pic>
      <p:pic>
        <p:nvPicPr>
          <p:cNvPr id="10" name="Picture 9" descr="A close up of a logo&#10;&#10;Description automatically generated">
            <a:extLst>
              <a:ext uri="{FF2B5EF4-FFF2-40B4-BE49-F238E27FC236}">
                <a16:creationId xmlns:a16="http://schemas.microsoft.com/office/drawing/2014/main" id="{37121CAE-349A-44B3-B0BB-0343542EBFE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0" y="0"/>
            <a:ext cx="4110127" cy="1523109"/>
          </a:xfrm>
          <a:prstGeom prst="rect">
            <a:avLst/>
          </a:prstGeom>
        </p:spPr>
      </p:pic>
    </p:spTree>
    <p:extLst>
      <p:ext uri="{BB962C8B-B14F-4D97-AF65-F5344CB8AC3E}">
        <p14:creationId xmlns:p14="http://schemas.microsoft.com/office/powerpoint/2010/main" val="3713640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E1971-CE45-43E9-9174-47D1F6ADCB0B}"/>
              </a:ext>
            </a:extLst>
          </p:cNvPr>
          <p:cNvSpPr>
            <a:spLocks noGrp="1"/>
          </p:cNvSpPr>
          <p:nvPr>
            <p:ph type="title"/>
          </p:nvPr>
        </p:nvSpPr>
        <p:spPr>
          <a:xfrm>
            <a:off x="412332" y="3269126"/>
            <a:ext cx="3290887" cy="2452687"/>
          </a:xfrm>
        </p:spPr>
        <p:txBody>
          <a:bodyPr anchor="ctr">
            <a:normAutofit/>
          </a:bodyPr>
          <a:lstStyle/>
          <a:p>
            <a:r>
              <a:rPr lang="en-GB" sz="3600" b="1" dirty="0">
                <a:latin typeface="Gill Sans MT" panose="020B0502020104020203" pitchFamily="34" charset="0"/>
              </a:rPr>
              <a:t>RE within the Diocese of Ely</a:t>
            </a:r>
          </a:p>
        </p:txBody>
      </p:sp>
      <p:sp>
        <p:nvSpPr>
          <p:cNvPr id="3" name="Content Placeholder 2">
            <a:extLst>
              <a:ext uri="{FF2B5EF4-FFF2-40B4-BE49-F238E27FC236}">
                <a16:creationId xmlns:a16="http://schemas.microsoft.com/office/drawing/2014/main" id="{6BE66C82-8044-4FA3-BED3-A396C40AF5B0}"/>
              </a:ext>
            </a:extLst>
          </p:cNvPr>
          <p:cNvSpPr>
            <a:spLocks noGrp="1"/>
          </p:cNvSpPr>
          <p:nvPr>
            <p:ph idx="1"/>
          </p:nvPr>
        </p:nvSpPr>
        <p:spPr>
          <a:xfrm>
            <a:off x="3771900" y="2332994"/>
            <a:ext cx="8221317" cy="4524996"/>
          </a:xfrm>
        </p:spPr>
        <p:txBody>
          <a:bodyPr anchor="ctr">
            <a:normAutofit/>
          </a:bodyPr>
          <a:lstStyle/>
          <a:p>
            <a:pPr marL="0" indent="0">
              <a:spcBef>
                <a:spcPts val="0"/>
              </a:spcBef>
              <a:spcAft>
                <a:spcPts val="600"/>
              </a:spcAft>
              <a:buNone/>
            </a:pPr>
            <a:r>
              <a:rPr lang="en-GB" sz="2400" b="1" dirty="0">
                <a:latin typeface="Gill Sans MT" panose="020B0502020104020203" pitchFamily="34" charset="0"/>
              </a:rPr>
              <a:t>Introduction</a:t>
            </a:r>
          </a:p>
          <a:p>
            <a:pPr marL="0" indent="0">
              <a:lnSpc>
                <a:spcPct val="120000"/>
              </a:lnSpc>
              <a:spcBef>
                <a:spcPts val="0"/>
              </a:spcBef>
              <a:buNone/>
            </a:pPr>
            <a:r>
              <a:rPr lang="en-GB" sz="2400" dirty="0">
                <a:latin typeface="Gill Sans MT" panose="020B0502020104020203" pitchFamily="34" charset="0"/>
              </a:rPr>
              <a:t>The Diocese of Ely works closely with the local authority and SACRE to ensure that all schools (church and community) have the opportunity to deliver quality RE lessons as an academic subject. </a:t>
            </a:r>
            <a:endParaRPr lang="en-GB" sz="1800" dirty="0">
              <a:latin typeface="Gill Sans MT" panose="020B0502020104020203" pitchFamily="34" charset="0"/>
            </a:endParaRPr>
          </a:p>
          <a:p>
            <a:pPr marL="0" indent="0">
              <a:lnSpc>
                <a:spcPct val="120000"/>
              </a:lnSpc>
              <a:spcBef>
                <a:spcPts val="0"/>
              </a:spcBef>
              <a:buNone/>
            </a:pPr>
            <a:r>
              <a:rPr lang="en-GB" sz="2400" dirty="0">
                <a:latin typeface="Gill Sans MT" panose="020B0502020104020203" pitchFamily="34" charset="0"/>
              </a:rPr>
              <a:t>The Diocese of Ely has secured funding to supply every church school with the foundation resources it needs to be able to deliver high quality RE across all religions.</a:t>
            </a:r>
          </a:p>
        </p:txBody>
      </p:sp>
      <p:pic>
        <p:nvPicPr>
          <p:cNvPr id="8" name="Picture 7" descr="A close up of a logo&#10;&#10;Description automatically generated">
            <a:extLst>
              <a:ext uri="{FF2B5EF4-FFF2-40B4-BE49-F238E27FC236}">
                <a16:creationId xmlns:a16="http://schemas.microsoft.com/office/drawing/2014/main" id="{B042223C-2338-45E8-B3CA-00E06F530FC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EFFD0C08-CE5C-40EF-A6A8-00CE31B59C3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924" r="70"/>
          <a:stretch/>
        </p:blipFill>
        <p:spPr>
          <a:xfrm>
            <a:off x="-1" y="-450155"/>
            <a:ext cx="12192001"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0" name="TextBox 9">
            <a:extLst>
              <a:ext uri="{FF2B5EF4-FFF2-40B4-BE49-F238E27FC236}">
                <a16:creationId xmlns:a16="http://schemas.microsoft.com/office/drawing/2014/main" id="{EAD951AA-1820-437D-9A72-4AE1221F1AC0}"/>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religiouseducation.net/rea2015/schedul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634044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lit, candle&#10;&#10;Description automatically generated">
            <a:extLst>
              <a:ext uri="{FF2B5EF4-FFF2-40B4-BE49-F238E27FC236}">
                <a16:creationId xmlns:a16="http://schemas.microsoft.com/office/drawing/2014/main" id="{083C8382-FD96-47BC-828A-1E55DFE54952}"/>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1" t="8309" r="116"/>
          <a:stretch/>
        </p:blipFill>
        <p:spPr>
          <a:xfrm>
            <a:off x="0" y="0"/>
            <a:ext cx="12192000" cy="6857999"/>
          </a:xfrm>
          <a:prstGeom prst="rect">
            <a:avLst/>
          </a:prstGeom>
        </p:spPr>
      </p:pic>
      <p:sp>
        <p:nvSpPr>
          <p:cNvPr id="2" name="Title 1">
            <a:extLst>
              <a:ext uri="{FF2B5EF4-FFF2-40B4-BE49-F238E27FC236}">
                <a16:creationId xmlns:a16="http://schemas.microsoft.com/office/drawing/2014/main" id="{44055290-3C36-4539-954C-5ADC9FA06762}"/>
              </a:ext>
            </a:extLst>
          </p:cNvPr>
          <p:cNvSpPr>
            <a:spLocks noGrp="1"/>
          </p:cNvSpPr>
          <p:nvPr>
            <p:ph type="title"/>
          </p:nvPr>
        </p:nvSpPr>
        <p:spPr>
          <a:xfrm>
            <a:off x="838200" y="365125"/>
            <a:ext cx="10515600" cy="1325563"/>
          </a:xfrm>
        </p:spPr>
        <p:txBody>
          <a:bodyPr>
            <a:normAutofit fontScale="90000"/>
          </a:bodyPr>
          <a:lstStyle/>
          <a:p>
            <a:pPr marL="0" indent="0">
              <a:lnSpc>
                <a:spcPct val="100000"/>
              </a:lnSpc>
              <a:spcBef>
                <a:spcPts val="0"/>
              </a:spcBef>
            </a:pPr>
            <a:br>
              <a:rPr lang="en-GB" dirty="0"/>
            </a:br>
            <a:r>
              <a:rPr lang="en-GB" sz="4900" b="1" dirty="0">
                <a:latin typeface="Gill Sans MT" panose="020B0502020104020203" pitchFamily="34" charset="0"/>
              </a:rPr>
              <a:t>Potential challenges for RE teaching</a:t>
            </a:r>
            <a:br>
              <a:rPr lang="en-GB" b="1" dirty="0"/>
            </a:br>
            <a:endParaRPr lang="en-GB" dirty="0"/>
          </a:p>
        </p:txBody>
      </p:sp>
      <p:sp>
        <p:nvSpPr>
          <p:cNvPr id="3" name="Content Placeholder 2">
            <a:extLst>
              <a:ext uri="{FF2B5EF4-FFF2-40B4-BE49-F238E27FC236}">
                <a16:creationId xmlns:a16="http://schemas.microsoft.com/office/drawing/2014/main" id="{EFD76BBA-A71E-4A85-894C-DCCFA923BAE2}"/>
              </a:ext>
            </a:extLst>
          </p:cNvPr>
          <p:cNvSpPr>
            <a:spLocks noGrp="1"/>
          </p:cNvSpPr>
          <p:nvPr>
            <p:ph idx="1"/>
          </p:nvPr>
        </p:nvSpPr>
        <p:spPr>
          <a:xfrm>
            <a:off x="576469" y="1481068"/>
            <a:ext cx="11039061" cy="4879975"/>
          </a:xfrm>
        </p:spPr>
        <p:txBody>
          <a:bodyPr>
            <a:normAutofit fontScale="92500" lnSpcReduction="10000"/>
          </a:bodyPr>
          <a:lstStyle/>
          <a:p>
            <a:pPr>
              <a:lnSpc>
                <a:spcPct val="100000"/>
              </a:lnSpc>
              <a:spcBef>
                <a:spcPts val="0"/>
              </a:spcBef>
            </a:pPr>
            <a:r>
              <a:rPr lang="en-GB" dirty="0">
                <a:latin typeface="Gill Sans MT" panose="020B0502020104020203" pitchFamily="34" charset="0"/>
              </a:rPr>
              <a:t>Many primary teachers are non-specialists in RE.</a:t>
            </a:r>
          </a:p>
          <a:p>
            <a:pPr>
              <a:lnSpc>
                <a:spcPct val="100000"/>
              </a:lnSpc>
              <a:spcBef>
                <a:spcPts val="0"/>
              </a:spcBef>
            </a:pPr>
            <a:r>
              <a:rPr lang="en-GB" dirty="0">
                <a:latin typeface="Gill Sans MT" panose="020B0502020104020203" pitchFamily="34" charset="0"/>
              </a:rPr>
              <a:t>Many primary schools used Understanding Christianity as a resource, but had no set resource for world religions.</a:t>
            </a:r>
          </a:p>
          <a:p>
            <a:pPr>
              <a:lnSpc>
                <a:spcPct val="100000"/>
              </a:lnSpc>
              <a:spcBef>
                <a:spcPts val="0"/>
              </a:spcBef>
            </a:pPr>
            <a:r>
              <a:rPr lang="en-GB" dirty="0">
                <a:latin typeface="Gill Sans MT" panose="020B0502020104020203" pitchFamily="34" charset="0"/>
              </a:rPr>
              <a:t>Many schools did not have adequate detailed schemes of work for the delivery of world religions (Hinduism, Islam, Judaism, Sikhism) and worldviews (Buddhism and Humanism).</a:t>
            </a:r>
          </a:p>
          <a:p>
            <a:pPr>
              <a:lnSpc>
                <a:spcPct val="100000"/>
              </a:lnSpc>
              <a:spcBef>
                <a:spcPts val="0"/>
              </a:spcBef>
            </a:pPr>
            <a:r>
              <a:rPr lang="en-GB" dirty="0">
                <a:latin typeface="Gill Sans MT" panose="020B0502020104020203" pitchFamily="34" charset="0"/>
              </a:rPr>
              <a:t>Some schools have had a superficial approach to world religions due to lack of specialist knowledge.</a:t>
            </a:r>
          </a:p>
          <a:p>
            <a:pPr>
              <a:lnSpc>
                <a:spcPct val="100000"/>
              </a:lnSpc>
              <a:spcBef>
                <a:spcPts val="0"/>
              </a:spcBef>
            </a:pPr>
            <a:r>
              <a:rPr lang="en-GB" dirty="0">
                <a:latin typeface="Gill Sans MT" panose="020B0502020104020203" pitchFamily="34" charset="0"/>
              </a:rPr>
              <a:t>RE takes up 5% of the curriculum.</a:t>
            </a:r>
          </a:p>
          <a:p>
            <a:pPr>
              <a:lnSpc>
                <a:spcPct val="100000"/>
              </a:lnSpc>
              <a:spcBef>
                <a:spcPts val="0"/>
              </a:spcBef>
            </a:pPr>
            <a:r>
              <a:rPr lang="en-GB" dirty="0">
                <a:latin typeface="Gill Sans MT" panose="020B0502020104020203" pitchFamily="34" charset="0"/>
              </a:rPr>
              <a:t>RE subject leadership, particularly in small schools, is predominantly held by non-specialists, who have responsibilities for additional subjects.</a:t>
            </a:r>
          </a:p>
          <a:p>
            <a:pPr>
              <a:lnSpc>
                <a:spcPct val="100000"/>
              </a:lnSpc>
              <a:spcBef>
                <a:spcPts val="0"/>
              </a:spcBef>
            </a:pPr>
            <a:r>
              <a:rPr lang="en-GB" dirty="0">
                <a:latin typeface="Gill Sans MT" panose="020B0502020104020203" pitchFamily="34" charset="0"/>
              </a:rPr>
              <a:t>RE is sometimes linked with History and Geography as a Humanities subject.</a:t>
            </a:r>
          </a:p>
          <a:p>
            <a:pPr>
              <a:lnSpc>
                <a:spcPct val="100000"/>
              </a:lnSpc>
              <a:spcBef>
                <a:spcPts val="0"/>
              </a:spcBef>
            </a:pPr>
            <a:r>
              <a:rPr lang="en-GB" dirty="0">
                <a:latin typeface="Gill Sans MT" panose="020B0502020104020203" pitchFamily="34" charset="0"/>
              </a:rPr>
              <a:t>RE taught in a cross-curricular way is not a substitute for discrete RE teaching.</a:t>
            </a:r>
          </a:p>
          <a:p>
            <a:pPr marL="0" indent="0">
              <a:buNone/>
            </a:pPr>
            <a:endParaRPr lang="en-GB" dirty="0"/>
          </a:p>
        </p:txBody>
      </p:sp>
    </p:spTree>
    <p:extLst>
      <p:ext uri="{BB962C8B-B14F-4D97-AF65-F5344CB8AC3E}">
        <p14:creationId xmlns:p14="http://schemas.microsoft.com/office/powerpoint/2010/main" val="3613586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E1971-CE45-43E9-9174-47D1F6ADCB0B}"/>
              </a:ext>
            </a:extLst>
          </p:cNvPr>
          <p:cNvSpPr>
            <a:spLocks noGrp="1"/>
          </p:cNvSpPr>
          <p:nvPr>
            <p:ph type="title"/>
          </p:nvPr>
        </p:nvSpPr>
        <p:spPr>
          <a:xfrm>
            <a:off x="412332" y="2332994"/>
            <a:ext cx="3290887" cy="3388819"/>
          </a:xfrm>
        </p:spPr>
        <p:txBody>
          <a:bodyPr anchor="ctr">
            <a:normAutofit fontScale="90000"/>
          </a:bodyPr>
          <a:lstStyle/>
          <a:p>
            <a:r>
              <a:rPr lang="en-GB" sz="3600" b="1" dirty="0">
                <a:latin typeface="Gill Sans MT" panose="020B0502020104020203" pitchFamily="34" charset="0"/>
              </a:rPr>
              <a:t>RE within the Diocese of Ely</a:t>
            </a:r>
            <a:br>
              <a:rPr lang="en-GB" sz="3600" b="1" dirty="0">
                <a:latin typeface="Gill Sans MT" panose="020B0502020104020203" pitchFamily="34" charset="0"/>
              </a:rPr>
            </a:br>
            <a:r>
              <a:rPr lang="en-GB" sz="3600" b="1" dirty="0">
                <a:latin typeface="Gill Sans MT" panose="020B0502020104020203" pitchFamily="34" charset="0"/>
              </a:rPr>
              <a:t>- action plan</a:t>
            </a:r>
            <a:br>
              <a:rPr lang="en-GB" sz="3600" b="1" dirty="0">
                <a:latin typeface="Gill Sans MT" panose="020B0502020104020203" pitchFamily="34" charset="0"/>
              </a:rPr>
            </a:br>
            <a:br>
              <a:rPr lang="en-GB" sz="2200" b="1" dirty="0">
                <a:latin typeface="Gill Sans MT" panose="020B0502020104020203" pitchFamily="34" charset="0"/>
              </a:rPr>
            </a:br>
            <a:r>
              <a:rPr lang="en-GB" sz="1600" b="1" dirty="0">
                <a:latin typeface="Gill Sans MT" panose="020B0502020104020203" pitchFamily="34" charset="0"/>
              </a:rPr>
              <a:t>Luke 6:48 – building upon solid and secure curriculum foundations</a:t>
            </a:r>
            <a:br>
              <a:rPr lang="en-GB" sz="1600" b="1" dirty="0">
                <a:latin typeface="Gill Sans MT" panose="020B0502020104020203" pitchFamily="34" charset="0"/>
              </a:rPr>
            </a:br>
            <a:br>
              <a:rPr lang="en-GB" sz="1600" b="1" dirty="0">
                <a:latin typeface="Gill Sans MT" panose="020B0502020104020203" pitchFamily="34" charset="0"/>
              </a:rPr>
            </a:br>
            <a:r>
              <a:rPr lang="en-GB" sz="1600" b="1" dirty="0">
                <a:latin typeface="Gill Sans MT" panose="020B0502020104020203" pitchFamily="34" charset="0"/>
              </a:rPr>
              <a:t>1 Thessalonians 5:11 – support and encouragement for each other</a:t>
            </a:r>
            <a:br>
              <a:rPr lang="en-GB" sz="1600" b="1" dirty="0">
                <a:latin typeface="Gill Sans MT" panose="020B0502020104020203" pitchFamily="34" charset="0"/>
              </a:rPr>
            </a:br>
            <a:br>
              <a:rPr lang="en-GB" sz="1600" b="1" dirty="0">
                <a:latin typeface="Gill Sans MT" panose="020B0502020104020203" pitchFamily="34" charset="0"/>
              </a:rPr>
            </a:br>
            <a:r>
              <a:rPr lang="en-GB" sz="1600" b="1" dirty="0">
                <a:latin typeface="Gill Sans MT" panose="020B0502020104020203" pitchFamily="34" charset="0"/>
              </a:rPr>
              <a:t>Ecclesiastes 4:9-10 – collaboration and liaison with educational partners</a:t>
            </a:r>
            <a:endParaRPr lang="en-GB" sz="3600" b="1" dirty="0">
              <a:latin typeface="Gill Sans MT" panose="020B0502020104020203" pitchFamily="34" charset="0"/>
            </a:endParaRPr>
          </a:p>
        </p:txBody>
      </p:sp>
      <p:sp>
        <p:nvSpPr>
          <p:cNvPr id="3" name="Content Placeholder 2">
            <a:extLst>
              <a:ext uri="{FF2B5EF4-FFF2-40B4-BE49-F238E27FC236}">
                <a16:creationId xmlns:a16="http://schemas.microsoft.com/office/drawing/2014/main" id="{6BE66C82-8044-4FA3-BED3-A396C40AF5B0}"/>
              </a:ext>
            </a:extLst>
          </p:cNvPr>
          <p:cNvSpPr>
            <a:spLocks noGrp="1"/>
          </p:cNvSpPr>
          <p:nvPr>
            <p:ph idx="1"/>
          </p:nvPr>
        </p:nvSpPr>
        <p:spPr>
          <a:xfrm>
            <a:off x="3771900" y="2332994"/>
            <a:ext cx="8420100" cy="4524996"/>
          </a:xfrm>
        </p:spPr>
        <p:txBody>
          <a:bodyPr anchor="ctr">
            <a:normAutofit lnSpcReduction="10000"/>
          </a:bodyPr>
          <a:lstStyle/>
          <a:p>
            <a:pPr>
              <a:lnSpc>
                <a:spcPct val="110000"/>
              </a:lnSpc>
              <a:spcBef>
                <a:spcPts val="0"/>
              </a:spcBef>
            </a:pPr>
            <a:r>
              <a:rPr lang="en-GB" sz="2400" dirty="0">
                <a:latin typeface="Gill Sans MT" panose="020B0502020104020203" pitchFamily="34" charset="0"/>
              </a:rPr>
              <a:t>Provide a set resource for World Religions (EP2020)</a:t>
            </a:r>
          </a:p>
          <a:p>
            <a:pPr>
              <a:lnSpc>
                <a:spcPct val="110000"/>
              </a:lnSpc>
              <a:spcBef>
                <a:spcPts val="0"/>
              </a:spcBef>
            </a:pPr>
            <a:r>
              <a:rPr lang="en-GB" sz="2400" dirty="0">
                <a:latin typeface="Gill Sans MT" panose="020B0502020104020203" pitchFamily="34" charset="0"/>
              </a:rPr>
              <a:t>Provide additional training and support in mixed SOW curriculum planning for RE Leads, including mixed year groups.</a:t>
            </a:r>
          </a:p>
          <a:p>
            <a:pPr>
              <a:lnSpc>
                <a:spcPct val="110000"/>
              </a:lnSpc>
              <a:spcBef>
                <a:spcPts val="0"/>
              </a:spcBef>
            </a:pPr>
            <a:r>
              <a:rPr lang="en-GB" sz="2400" dirty="0">
                <a:latin typeface="Gill Sans MT" panose="020B0502020104020203" pitchFamily="34" charset="0"/>
              </a:rPr>
              <a:t>Provide training and support in assessment for RE Leads</a:t>
            </a:r>
          </a:p>
          <a:p>
            <a:pPr>
              <a:lnSpc>
                <a:spcPct val="110000"/>
              </a:lnSpc>
              <a:spcBef>
                <a:spcPts val="0"/>
              </a:spcBef>
            </a:pPr>
            <a:r>
              <a:rPr lang="en-GB" sz="2400" dirty="0">
                <a:latin typeface="Gill Sans MT" panose="020B0502020104020203" pitchFamily="34" charset="0"/>
              </a:rPr>
              <a:t>Train two specialist RE teachers to be UC trainers</a:t>
            </a:r>
          </a:p>
          <a:p>
            <a:pPr>
              <a:lnSpc>
                <a:spcPct val="110000"/>
              </a:lnSpc>
              <a:spcBef>
                <a:spcPts val="0"/>
              </a:spcBef>
            </a:pPr>
            <a:r>
              <a:rPr lang="en-GB" sz="2400" dirty="0">
                <a:latin typeface="Gill Sans MT" panose="020B0502020104020203" pitchFamily="34" charset="0"/>
              </a:rPr>
              <a:t>Set up networks of RE leads / teachers across the diocese</a:t>
            </a:r>
          </a:p>
          <a:p>
            <a:pPr>
              <a:lnSpc>
                <a:spcPct val="110000"/>
              </a:lnSpc>
              <a:spcBef>
                <a:spcPts val="0"/>
              </a:spcBef>
            </a:pPr>
            <a:r>
              <a:rPr lang="en-GB" sz="2400" dirty="0">
                <a:latin typeface="Gill Sans MT" panose="020B0502020104020203" pitchFamily="34" charset="0"/>
              </a:rPr>
              <a:t>Promotion of RE as an academic subject</a:t>
            </a:r>
          </a:p>
          <a:p>
            <a:pPr>
              <a:lnSpc>
                <a:spcPct val="110000"/>
              </a:lnSpc>
              <a:spcBef>
                <a:spcPts val="0"/>
              </a:spcBef>
            </a:pPr>
            <a:r>
              <a:rPr lang="en-GB" sz="2400" dirty="0">
                <a:latin typeface="Gill Sans MT" panose="020B0502020104020203" pitchFamily="34" charset="0"/>
              </a:rPr>
              <a:t>Focus upon RE as part of S.48 inspections for all church schools (not just VA schools)</a:t>
            </a:r>
          </a:p>
          <a:p>
            <a:pPr>
              <a:lnSpc>
                <a:spcPct val="110000"/>
              </a:lnSpc>
              <a:spcBef>
                <a:spcPts val="0"/>
              </a:spcBef>
            </a:pPr>
            <a:r>
              <a:rPr lang="en-GB" sz="2400" dirty="0">
                <a:latin typeface="Gill Sans MT" panose="020B0502020104020203" pitchFamily="34" charset="0"/>
              </a:rPr>
              <a:t>Liaise with SACRE, Ely Cathedral and Church Schools of Cambridge in their RE Missions to ensure coverage and positive collaboration.</a:t>
            </a:r>
          </a:p>
        </p:txBody>
      </p:sp>
      <p:pic>
        <p:nvPicPr>
          <p:cNvPr id="8" name="Picture 7" descr="A close up of a logo&#10;&#10;Description automatically generated">
            <a:extLst>
              <a:ext uri="{FF2B5EF4-FFF2-40B4-BE49-F238E27FC236}">
                <a16:creationId xmlns:a16="http://schemas.microsoft.com/office/drawing/2014/main" id="{B042223C-2338-45E8-B3CA-00E06F530FC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EFFD0C08-CE5C-40EF-A6A8-00CE31B59C3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924" r="70"/>
          <a:stretch/>
        </p:blipFill>
        <p:spPr>
          <a:xfrm>
            <a:off x="-1" y="-450155"/>
            <a:ext cx="12192001"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0" name="TextBox 9">
            <a:extLst>
              <a:ext uri="{FF2B5EF4-FFF2-40B4-BE49-F238E27FC236}">
                <a16:creationId xmlns:a16="http://schemas.microsoft.com/office/drawing/2014/main" id="{EAD951AA-1820-437D-9A72-4AE1221F1AC0}"/>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religiouseducation.net/rea2015/schedul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562662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3290887" cy="2452687"/>
          </a:xfrm>
        </p:spPr>
        <p:txBody>
          <a:bodyPr anchor="ctr">
            <a:normAutofit/>
          </a:bodyPr>
          <a:lstStyle/>
          <a:p>
            <a:r>
              <a:rPr lang="en-GB" sz="3600" b="1">
                <a:latin typeface="Gill Sans MT" panose="020B0502020104020203" pitchFamily="34" charset="0"/>
              </a:rPr>
              <a:t>INTENT</a:t>
            </a:r>
          </a:p>
        </p:txBody>
      </p:sp>
      <p:sp>
        <p:nvSpPr>
          <p:cNvPr id="3" name="Content Placeholder 2">
            <a:extLst>
              <a:ext uri="{FF2B5EF4-FFF2-40B4-BE49-F238E27FC236}">
                <a16:creationId xmlns:a16="http://schemas.microsoft.com/office/drawing/2014/main" id="{05B43728-EEAB-4439-A54D-D625B8000C93}"/>
              </a:ext>
            </a:extLst>
          </p:cNvPr>
          <p:cNvSpPr>
            <a:spLocks noGrp="1"/>
          </p:cNvSpPr>
          <p:nvPr>
            <p:ph idx="1"/>
          </p:nvPr>
        </p:nvSpPr>
        <p:spPr>
          <a:xfrm>
            <a:off x="2637184" y="2332994"/>
            <a:ext cx="9072212" cy="4324952"/>
          </a:xfrm>
        </p:spPr>
        <p:txBody>
          <a:bodyPr anchor="ctr">
            <a:normAutofit/>
          </a:bodyPr>
          <a:lstStyle/>
          <a:p>
            <a:pPr marL="0" indent="0">
              <a:buNone/>
            </a:pPr>
            <a:r>
              <a:rPr lang="en-GB" dirty="0">
                <a:latin typeface="Gill Sans MT" panose="020B0502020104020203" pitchFamily="34" charset="0"/>
              </a:rPr>
              <a:t>In the Diocese of Ely, all curriculum subjects:</a:t>
            </a:r>
          </a:p>
          <a:p>
            <a:pPr marL="0" indent="0">
              <a:buNone/>
            </a:pPr>
            <a:endParaRPr lang="en-GB" dirty="0">
              <a:latin typeface="Gill Sans MT" panose="020B0502020104020203" pitchFamily="34" charset="0"/>
            </a:endParaRPr>
          </a:p>
          <a:p>
            <a:pPr fontAlgn="t"/>
            <a:r>
              <a:rPr lang="en-GB" dirty="0">
                <a:latin typeface="Gill Sans MT" panose="020B0502020104020203" pitchFamily="34" charset="0"/>
              </a:rPr>
              <a:t>are underpinned by Christian values, aiming to inspire all children in their learning;</a:t>
            </a:r>
          </a:p>
          <a:p>
            <a:pPr fontAlgn="t"/>
            <a:r>
              <a:rPr lang="en-GB" dirty="0">
                <a:latin typeface="Gill Sans MT" panose="020B0502020104020203" pitchFamily="34" charset="0"/>
              </a:rPr>
              <a:t>enable children to explore the world, to discover new ideas and to flourish;</a:t>
            </a:r>
          </a:p>
          <a:p>
            <a:pPr fontAlgn="t"/>
            <a:r>
              <a:rPr lang="en-GB" dirty="0">
                <a:latin typeface="Gill Sans MT" panose="020B0502020104020203" pitchFamily="34" charset="0"/>
              </a:rPr>
              <a:t>provide opportunities for cross-curricular learning;</a:t>
            </a:r>
          </a:p>
          <a:p>
            <a:pPr fontAlgn="t"/>
            <a:r>
              <a:rPr lang="en-GB" dirty="0">
                <a:latin typeface="Gill Sans MT" panose="020B0502020104020203" pitchFamily="34" charset="0"/>
              </a:rPr>
              <a:t>are enriched with additional experiences which raise aspirations and make the most of local partnerships.</a:t>
            </a:r>
            <a:endParaRPr lang="en-GB" dirty="0"/>
          </a:p>
        </p:txBody>
      </p:sp>
      <p:pic>
        <p:nvPicPr>
          <p:cNvPr id="6" name="Picture 5" descr="A close up of a logo&#10;&#10;Description automatically generated">
            <a:extLst>
              <a:ext uri="{FF2B5EF4-FFF2-40B4-BE49-F238E27FC236}">
                <a16:creationId xmlns:a16="http://schemas.microsoft.com/office/drawing/2014/main" id="{1AE23CBB-C66B-40FF-BED9-91E6287CA52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BA37C5AA-B32D-46EB-A788-0AEF30F7A66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924" r="70"/>
          <a:stretch/>
        </p:blipFill>
        <p:spPr>
          <a:xfrm>
            <a:off x="-1" y="-450155"/>
            <a:ext cx="12192001"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0" name="TextBox 9">
            <a:extLst>
              <a:ext uri="{FF2B5EF4-FFF2-40B4-BE49-F238E27FC236}">
                <a16:creationId xmlns:a16="http://schemas.microsoft.com/office/drawing/2014/main" id="{5731A38B-8EE0-46E9-973E-61A04A758A37}"/>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religiouseducation.net/rea2015/schedul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631125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3290887" cy="2452687"/>
          </a:xfrm>
        </p:spPr>
        <p:txBody>
          <a:bodyPr anchor="ctr">
            <a:normAutofit/>
          </a:bodyPr>
          <a:lstStyle/>
          <a:p>
            <a:r>
              <a:rPr lang="en-GB" sz="3600" b="1">
                <a:latin typeface="Gill Sans MT" panose="020B0502020104020203" pitchFamily="34" charset="0"/>
              </a:rPr>
              <a:t>INTENT</a:t>
            </a:r>
          </a:p>
        </p:txBody>
      </p:sp>
      <p:sp>
        <p:nvSpPr>
          <p:cNvPr id="6" name="Rectangle 5">
            <a:extLst>
              <a:ext uri="{FF2B5EF4-FFF2-40B4-BE49-F238E27FC236}">
                <a16:creationId xmlns:a16="http://schemas.microsoft.com/office/drawing/2014/main" id="{4AC58B1E-9507-432E-9C0C-5238CAB170C8}"/>
              </a:ext>
            </a:extLst>
          </p:cNvPr>
          <p:cNvSpPr/>
          <p:nvPr/>
        </p:nvSpPr>
        <p:spPr>
          <a:xfrm>
            <a:off x="2835965" y="2586229"/>
            <a:ext cx="8560904" cy="4108817"/>
          </a:xfrm>
          <a:prstGeom prst="rect">
            <a:avLst/>
          </a:prstGeom>
        </p:spPr>
        <p:txBody>
          <a:bodyPr wrap="square">
            <a:spAutoFit/>
          </a:bodyPr>
          <a:lstStyle/>
          <a:p>
            <a:pPr>
              <a:spcAft>
                <a:spcPts val="600"/>
              </a:spcAft>
            </a:pPr>
            <a:r>
              <a:rPr lang="en-GB" sz="2800" dirty="0">
                <a:latin typeface="Gill Sans MT" panose="020B0502020104020203" pitchFamily="34" charset="0"/>
              </a:rPr>
              <a:t>In the Diocese of Ely Religious Education intends to:</a:t>
            </a:r>
          </a:p>
          <a:p>
            <a:pPr>
              <a:spcAft>
                <a:spcPts val="600"/>
              </a:spcAft>
            </a:pPr>
            <a:endParaRPr lang="en-GB" sz="1600" dirty="0">
              <a:latin typeface="Gill Sans MT" panose="020B0502020104020203" pitchFamily="34" charset="0"/>
            </a:endParaRPr>
          </a:p>
          <a:p>
            <a:pPr marL="514350" indent="-514350" fontAlgn="t">
              <a:spcBef>
                <a:spcPts val="0"/>
              </a:spcBef>
              <a:spcAft>
                <a:spcPts val="600"/>
              </a:spcAft>
              <a:buFont typeface="Arial" panose="020B0604020202020204" pitchFamily="34" charset="0"/>
              <a:buChar char="•"/>
            </a:pPr>
            <a:r>
              <a:rPr lang="en-GB" sz="2400" dirty="0">
                <a:latin typeface="Gill Sans MT" panose="020B0502020104020203" pitchFamily="34" charset="0"/>
              </a:rPr>
              <a:t>promote religious understanding of, respect for and openness to a wide range of religions and worldviews;</a:t>
            </a:r>
          </a:p>
          <a:p>
            <a:pPr marL="514350" indent="-514350" fontAlgn="t">
              <a:spcBef>
                <a:spcPts val="0"/>
              </a:spcBef>
              <a:spcAft>
                <a:spcPts val="600"/>
              </a:spcAft>
              <a:buFont typeface="Arial" panose="020B0604020202020204" pitchFamily="34" charset="0"/>
              <a:buChar char="•"/>
            </a:pPr>
            <a:r>
              <a:rPr lang="en-GB" sz="2400" dirty="0">
                <a:latin typeface="Gill Sans MT" panose="020B0502020104020203" pitchFamily="34" charset="0"/>
              </a:rPr>
              <a:t>increase religious literacy to support a child’s ability to form critical, balanced, and reflective opinions and arguments;</a:t>
            </a:r>
          </a:p>
          <a:p>
            <a:pPr marL="514350" indent="-514350" fontAlgn="t">
              <a:spcBef>
                <a:spcPts val="0"/>
              </a:spcBef>
              <a:spcAft>
                <a:spcPts val="600"/>
              </a:spcAft>
              <a:buFont typeface="Arial" panose="020B0604020202020204" pitchFamily="34" charset="0"/>
              <a:buChar char="•"/>
            </a:pPr>
            <a:r>
              <a:rPr lang="en-GB" sz="2400" dirty="0">
                <a:latin typeface="Gill Sans MT" panose="020B0502020104020203" pitchFamily="34" charset="0"/>
              </a:rPr>
              <a:t>challenge all forms of discrimination, stereotyping and prejudice in order to promote equality;</a:t>
            </a:r>
          </a:p>
          <a:p>
            <a:pPr marL="514350" indent="-514350" fontAlgn="t">
              <a:spcBef>
                <a:spcPts val="0"/>
              </a:spcBef>
              <a:spcAft>
                <a:spcPts val="600"/>
              </a:spcAft>
              <a:buFont typeface="Arial" panose="020B0604020202020204" pitchFamily="34" charset="0"/>
              <a:buChar char="•"/>
            </a:pPr>
            <a:r>
              <a:rPr lang="en-GB" sz="2400" dirty="0">
                <a:latin typeface="Gill Sans MT" panose="020B0502020104020203" pitchFamily="34" charset="0"/>
              </a:rPr>
              <a:t>make clear links with statutory requirements for British Values education and Spiritual Moral Social and Cultural education;</a:t>
            </a:r>
          </a:p>
        </p:txBody>
      </p:sp>
      <p:pic>
        <p:nvPicPr>
          <p:cNvPr id="10" name="Picture 9" descr="A close up of a logo&#10;&#10;Description automatically generated">
            <a:extLst>
              <a:ext uri="{FF2B5EF4-FFF2-40B4-BE49-F238E27FC236}">
                <a16:creationId xmlns:a16="http://schemas.microsoft.com/office/drawing/2014/main" id="{0A74EA2C-EE99-45C5-B53D-B61AE42B2B4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087A4DD4-92E0-429A-979C-15A5041684E4}"/>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924" r="70"/>
          <a:stretch/>
        </p:blipFill>
        <p:spPr>
          <a:xfrm>
            <a:off x="0" y="0"/>
            <a:ext cx="12192000"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988771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3290887" cy="2452687"/>
          </a:xfrm>
        </p:spPr>
        <p:txBody>
          <a:bodyPr anchor="ctr">
            <a:normAutofit/>
          </a:bodyPr>
          <a:lstStyle/>
          <a:p>
            <a:r>
              <a:rPr lang="en-GB" sz="3600" b="1" dirty="0">
                <a:latin typeface="Gill Sans MT" panose="020B0502020104020203" pitchFamily="34" charset="0"/>
              </a:rPr>
              <a:t>INTENT</a:t>
            </a:r>
          </a:p>
        </p:txBody>
      </p:sp>
      <p:sp>
        <p:nvSpPr>
          <p:cNvPr id="6" name="Rectangle 5">
            <a:extLst>
              <a:ext uri="{FF2B5EF4-FFF2-40B4-BE49-F238E27FC236}">
                <a16:creationId xmlns:a16="http://schemas.microsoft.com/office/drawing/2014/main" id="{4AC58B1E-9507-432E-9C0C-5238CAB170C8}"/>
              </a:ext>
            </a:extLst>
          </p:cNvPr>
          <p:cNvSpPr/>
          <p:nvPr/>
        </p:nvSpPr>
        <p:spPr>
          <a:xfrm>
            <a:off x="2835964" y="2586229"/>
            <a:ext cx="9356035" cy="4878259"/>
          </a:xfrm>
          <a:prstGeom prst="rect">
            <a:avLst/>
          </a:prstGeom>
        </p:spPr>
        <p:txBody>
          <a:bodyPr wrap="square">
            <a:spAutoFit/>
          </a:bodyPr>
          <a:lstStyle/>
          <a:p>
            <a:pPr>
              <a:spcAft>
                <a:spcPts val="600"/>
              </a:spcAft>
            </a:pPr>
            <a:r>
              <a:rPr lang="en-GB" sz="2800" dirty="0">
                <a:latin typeface="Gill Sans MT" panose="020B0502020104020203" pitchFamily="34" charset="0"/>
              </a:rPr>
              <a:t>In the Diocese of Ely Religious Education intends to:</a:t>
            </a:r>
          </a:p>
          <a:p>
            <a:pPr>
              <a:spcAft>
                <a:spcPts val="600"/>
              </a:spcAft>
            </a:pPr>
            <a:endParaRPr lang="en-GB" sz="1100" dirty="0">
              <a:latin typeface="Gill Sans MT" panose="020B0502020104020203" pitchFamily="34" charset="0"/>
            </a:endParaRPr>
          </a:p>
          <a:p>
            <a:pPr marL="457200" indent="-457200" fontAlgn="t">
              <a:spcBef>
                <a:spcPts val="0"/>
              </a:spcBef>
              <a:spcAft>
                <a:spcPts val="600"/>
              </a:spcAft>
              <a:buFont typeface="Arial" panose="020B0604020202020204" pitchFamily="34" charset="0"/>
              <a:buChar char="•"/>
            </a:pPr>
            <a:r>
              <a:rPr lang="en-GB" sz="2400" dirty="0">
                <a:latin typeface="Gill Sans MT" panose="020B0502020104020203" pitchFamily="34" charset="0"/>
              </a:rPr>
              <a:t>enable children to explore their own belief system, give them time to reflect, consider alternative worldviews and contemplate their own place in the world;</a:t>
            </a:r>
          </a:p>
          <a:p>
            <a:pPr marL="457200" indent="-457200" fontAlgn="t">
              <a:spcBef>
                <a:spcPts val="0"/>
              </a:spcBef>
              <a:spcAft>
                <a:spcPts val="600"/>
              </a:spcAft>
              <a:buFont typeface="Arial" panose="020B0604020202020204" pitchFamily="34" charset="0"/>
              <a:buChar char="•"/>
            </a:pPr>
            <a:r>
              <a:rPr lang="en-GB" sz="2400" dirty="0">
                <a:latin typeface="Gill Sans MT" panose="020B0502020104020203" pitchFamily="34" charset="0"/>
              </a:rPr>
              <a:t>provide opportunities for virtual or face-to-face encounters with people of faith and places of worship;</a:t>
            </a:r>
          </a:p>
          <a:p>
            <a:pPr marL="457200" indent="-457200" fontAlgn="t">
              <a:spcBef>
                <a:spcPts val="0"/>
              </a:spcBef>
              <a:spcAft>
                <a:spcPts val="600"/>
              </a:spcAft>
              <a:buFont typeface="Arial" panose="020B0604020202020204" pitchFamily="34" charset="0"/>
              <a:buChar char="•"/>
            </a:pPr>
            <a:r>
              <a:rPr lang="en-GB" sz="2400" dirty="0">
                <a:latin typeface="Gill Sans MT" panose="020B0502020104020203" pitchFamily="34" charset="0"/>
              </a:rPr>
              <a:t>follow statutory guidance regarding ratios of Christianity to World Faiths and Worldviews according to the formal designation of the school (academy or LA school) and according to the demographic structure of the communities they serve.</a:t>
            </a:r>
          </a:p>
          <a:p>
            <a:pPr marL="457200" indent="-457200" fontAlgn="t">
              <a:spcBef>
                <a:spcPts val="0"/>
              </a:spcBef>
              <a:spcAft>
                <a:spcPts val="600"/>
              </a:spcAft>
              <a:buFont typeface="Arial" panose="020B0604020202020204" pitchFamily="34" charset="0"/>
              <a:buChar char="•"/>
            </a:pPr>
            <a:endParaRPr lang="en-GB" sz="2800" dirty="0">
              <a:latin typeface="Gill Sans MT" panose="020B0502020104020203" pitchFamily="34" charset="0"/>
            </a:endParaRPr>
          </a:p>
        </p:txBody>
      </p:sp>
      <p:pic>
        <p:nvPicPr>
          <p:cNvPr id="7" name="Picture 6" descr="A close up of a logo&#10;&#10;Description automatically generated">
            <a:extLst>
              <a:ext uri="{FF2B5EF4-FFF2-40B4-BE49-F238E27FC236}">
                <a16:creationId xmlns:a16="http://schemas.microsoft.com/office/drawing/2014/main" id="{C62C5B14-9218-4B8B-841B-BADC8E45CDA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F8DC44CC-5DCC-4743-9C4B-855F7A8C890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924" r="70"/>
          <a:stretch/>
        </p:blipFill>
        <p:spPr>
          <a:xfrm>
            <a:off x="0" y="0"/>
            <a:ext cx="12192000"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3" name="TextBox 12">
            <a:extLst>
              <a:ext uri="{FF2B5EF4-FFF2-40B4-BE49-F238E27FC236}">
                <a16:creationId xmlns:a16="http://schemas.microsoft.com/office/drawing/2014/main" id="{99DB0506-1C23-4DBC-8D4C-FB3DEE58A2D8}"/>
              </a:ext>
            </a:extLst>
          </p:cNvPr>
          <p:cNvSpPr txBox="1"/>
          <p:nvPr/>
        </p:nvSpPr>
        <p:spPr>
          <a:xfrm>
            <a:off x="10056709" y="6962745"/>
            <a:ext cx="2379089" cy="307777"/>
          </a:xfrm>
          <a:prstGeom prst="rect">
            <a:avLst/>
          </a:prstGeom>
          <a:solidFill>
            <a:srgbClr val="000000"/>
          </a:solidFill>
        </p:spPr>
        <p:txBody>
          <a:bodyPr wrap="square" rtlCol="0">
            <a:spAutoFit/>
          </a:bodyPr>
          <a:lstStyle/>
          <a:p>
            <a:pPr algn="r">
              <a:spcAft>
                <a:spcPts val="600"/>
              </a:spcAft>
            </a:pPr>
            <a:r>
              <a:rPr lang="en-GB" sz="700">
                <a:solidFill>
                  <a:srgbClr val="FFFFFF"/>
                </a:solidFill>
                <a:hlinkClick r:id="rId4" tooltip="https://religiouseducation.net/rea2015/schedul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1035115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3290887" cy="2452687"/>
          </a:xfrm>
        </p:spPr>
        <p:txBody>
          <a:bodyPr anchor="ctr">
            <a:normAutofit/>
          </a:bodyPr>
          <a:lstStyle/>
          <a:p>
            <a:r>
              <a:rPr lang="en-GB" sz="3600" b="1" dirty="0">
                <a:latin typeface="Gill Sans MT" panose="020B0502020104020203" pitchFamily="34" charset="0"/>
              </a:rPr>
              <a:t>INTENT</a:t>
            </a:r>
          </a:p>
        </p:txBody>
      </p:sp>
      <p:sp>
        <p:nvSpPr>
          <p:cNvPr id="6" name="Rectangle 5">
            <a:extLst>
              <a:ext uri="{FF2B5EF4-FFF2-40B4-BE49-F238E27FC236}">
                <a16:creationId xmlns:a16="http://schemas.microsoft.com/office/drawing/2014/main" id="{4AC58B1E-9507-432E-9C0C-5238CAB170C8}"/>
              </a:ext>
            </a:extLst>
          </p:cNvPr>
          <p:cNvSpPr/>
          <p:nvPr/>
        </p:nvSpPr>
        <p:spPr>
          <a:xfrm>
            <a:off x="2787061" y="2783149"/>
            <a:ext cx="9051255" cy="3895105"/>
          </a:xfrm>
          <a:prstGeom prst="rect">
            <a:avLst/>
          </a:prstGeom>
        </p:spPr>
        <p:txBody>
          <a:bodyPr wrap="square">
            <a:spAutoFit/>
          </a:bodyPr>
          <a:lstStyle/>
          <a:p>
            <a:pPr fontAlgn="base">
              <a:spcAft>
                <a:spcPts val="600"/>
              </a:spcAft>
            </a:pPr>
            <a:r>
              <a:rPr lang="en-GB" sz="2400" b="1" dirty="0">
                <a:latin typeface="Gill Sans MT" panose="020B0502020104020203" pitchFamily="34" charset="0"/>
              </a:rPr>
              <a:t>The curriculum for RE aims to ensure that all pupils:</a:t>
            </a:r>
          </a:p>
          <a:p>
            <a:pPr fontAlgn="base">
              <a:spcAft>
                <a:spcPts val="600"/>
              </a:spcAft>
            </a:pPr>
            <a:endParaRPr lang="en-GB" sz="2400" dirty="0">
              <a:latin typeface="Gill Sans MT" panose="020B0502020104020203" pitchFamily="34" charset="0"/>
            </a:endParaRPr>
          </a:p>
          <a:p>
            <a:pPr marL="514350" indent="-514350" fontAlgn="base">
              <a:lnSpc>
                <a:spcPct val="114000"/>
              </a:lnSpc>
              <a:spcBef>
                <a:spcPts val="0"/>
              </a:spcBef>
              <a:buAutoNum type="alphaUcPeriod"/>
            </a:pPr>
            <a:r>
              <a:rPr lang="en-GB" sz="2800" dirty="0">
                <a:latin typeface="Gill Sans MT" panose="020B0502020104020203" pitchFamily="34" charset="0"/>
              </a:rPr>
              <a:t>know about and understand a range of religions and worldviews;</a:t>
            </a:r>
          </a:p>
          <a:p>
            <a:pPr marL="514350" indent="-514350" fontAlgn="base">
              <a:lnSpc>
                <a:spcPct val="114000"/>
              </a:lnSpc>
              <a:spcBef>
                <a:spcPts val="0"/>
              </a:spcBef>
              <a:buAutoNum type="alphaUcPeriod"/>
            </a:pPr>
            <a:r>
              <a:rPr lang="en-GB" sz="2800" dirty="0">
                <a:latin typeface="Gill Sans MT" panose="020B0502020104020203" pitchFamily="34" charset="0"/>
              </a:rPr>
              <a:t>express ideas and insights about the nature, significance and impact of religions and worldviews;</a:t>
            </a:r>
          </a:p>
          <a:p>
            <a:pPr marL="514350" indent="-514350" fontAlgn="base">
              <a:lnSpc>
                <a:spcPct val="114000"/>
              </a:lnSpc>
              <a:spcBef>
                <a:spcPts val="0"/>
              </a:spcBef>
              <a:buAutoNum type="alphaUcPeriod"/>
            </a:pPr>
            <a:r>
              <a:rPr lang="en-GB" sz="2800" dirty="0">
                <a:latin typeface="Gill Sans MT" panose="020B0502020104020203" pitchFamily="34" charset="0"/>
              </a:rPr>
              <a:t>gain and deploy the skills needed to engage seriously with religions and worldviews.</a:t>
            </a:r>
            <a:endParaRPr lang="en-GB" sz="2400" dirty="0">
              <a:latin typeface="Gill Sans MT" panose="020B0502020104020203" pitchFamily="34" charset="0"/>
            </a:endParaRPr>
          </a:p>
        </p:txBody>
      </p:sp>
      <p:pic>
        <p:nvPicPr>
          <p:cNvPr id="7" name="Picture 6" descr="A close up of a logo&#10;&#10;Description automatically generated">
            <a:extLst>
              <a:ext uri="{FF2B5EF4-FFF2-40B4-BE49-F238E27FC236}">
                <a16:creationId xmlns:a16="http://schemas.microsoft.com/office/drawing/2014/main" id="{2BEFBBCE-1F0A-4566-B792-F4945D5A47A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D290D360-841C-4E3E-91C9-90E780C44FD5}"/>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924" r="70"/>
          <a:stretch/>
        </p:blipFill>
        <p:spPr>
          <a:xfrm>
            <a:off x="-35871" y="0"/>
            <a:ext cx="12227871"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3" name="TextBox 12">
            <a:extLst>
              <a:ext uri="{FF2B5EF4-FFF2-40B4-BE49-F238E27FC236}">
                <a16:creationId xmlns:a16="http://schemas.microsoft.com/office/drawing/2014/main" id="{850842AB-78DF-4919-B93E-0B1977A575A3}"/>
              </a:ext>
            </a:extLst>
          </p:cNvPr>
          <p:cNvSpPr txBox="1"/>
          <p:nvPr/>
        </p:nvSpPr>
        <p:spPr>
          <a:xfrm>
            <a:off x="10056709" y="6962745"/>
            <a:ext cx="2379089" cy="307777"/>
          </a:xfrm>
          <a:prstGeom prst="rect">
            <a:avLst/>
          </a:prstGeom>
          <a:solidFill>
            <a:srgbClr val="000000"/>
          </a:solidFill>
        </p:spPr>
        <p:txBody>
          <a:bodyPr wrap="square" rtlCol="0">
            <a:spAutoFit/>
          </a:bodyPr>
          <a:lstStyle/>
          <a:p>
            <a:pPr algn="r">
              <a:spcAft>
                <a:spcPts val="600"/>
              </a:spcAft>
            </a:pPr>
            <a:r>
              <a:rPr lang="en-GB" sz="700">
                <a:solidFill>
                  <a:srgbClr val="FFFFFF"/>
                </a:solidFill>
                <a:hlinkClick r:id="rId4" tooltip="https://religiouseducation.net/rea2015/schedul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2741326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D604-4352-49C0-9FD1-5CAE012E6AA3}"/>
              </a:ext>
            </a:extLst>
          </p:cNvPr>
          <p:cNvSpPr>
            <a:spLocks noGrp="1"/>
          </p:cNvSpPr>
          <p:nvPr>
            <p:ph type="title"/>
          </p:nvPr>
        </p:nvSpPr>
        <p:spPr>
          <a:xfrm>
            <a:off x="481013" y="3752849"/>
            <a:ext cx="3290887" cy="2452687"/>
          </a:xfrm>
        </p:spPr>
        <p:txBody>
          <a:bodyPr anchor="ctr">
            <a:normAutofit/>
          </a:bodyPr>
          <a:lstStyle/>
          <a:p>
            <a:r>
              <a:rPr lang="en-GB" sz="3600" b="1" dirty="0">
                <a:latin typeface="Gill Sans MT" panose="020B0502020104020203" pitchFamily="34" charset="0"/>
              </a:rPr>
              <a:t>INTENT</a:t>
            </a:r>
          </a:p>
        </p:txBody>
      </p:sp>
      <p:sp>
        <p:nvSpPr>
          <p:cNvPr id="6" name="Rectangle 5">
            <a:extLst>
              <a:ext uri="{FF2B5EF4-FFF2-40B4-BE49-F238E27FC236}">
                <a16:creationId xmlns:a16="http://schemas.microsoft.com/office/drawing/2014/main" id="{4AC58B1E-9507-432E-9C0C-5238CAB170C8}"/>
              </a:ext>
            </a:extLst>
          </p:cNvPr>
          <p:cNvSpPr/>
          <p:nvPr/>
        </p:nvSpPr>
        <p:spPr>
          <a:xfrm>
            <a:off x="2787061" y="2703016"/>
            <a:ext cx="9488577" cy="4154984"/>
          </a:xfrm>
          <a:prstGeom prst="rect">
            <a:avLst/>
          </a:prstGeom>
        </p:spPr>
        <p:txBody>
          <a:bodyPr wrap="square">
            <a:spAutoFit/>
          </a:bodyPr>
          <a:lstStyle/>
          <a:p>
            <a:pPr marL="514350" indent="-514350" fontAlgn="base">
              <a:spcBef>
                <a:spcPts val="0"/>
              </a:spcBef>
              <a:buAutoNum type="alphaUcPeriod"/>
            </a:pPr>
            <a:r>
              <a:rPr lang="en-GB" sz="2400" b="1" dirty="0">
                <a:latin typeface="Gill Sans MT" panose="020B0502020104020203" pitchFamily="34" charset="0"/>
              </a:rPr>
              <a:t>Know about and understand a range of religions and worldviews, so that they can:</a:t>
            </a:r>
          </a:p>
          <a:p>
            <a:pPr marL="342900" indent="-342900" fontAlgn="base">
              <a:spcBef>
                <a:spcPts val="0"/>
              </a:spcBef>
              <a:buFont typeface="Arial" panose="020B0604020202020204" pitchFamily="34" charset="0"/>
              <a:buChar char="•"/>
            </a:pPr>
            <a:r>
              <a:rPr lang="en-GB" sz="2400" dirty="0">
                <a:latin typeface="Gill Sans MT" panose="020B0502020104020203" pitchFamily="34" charset="0"/>
              </a:rPr>
              <a:t>describe, explain and analyse beliefs and practices, recognising the diversity which exists within and between communities and amongst individuals;</a:t>
            </a:r>
          </a:p>
          <a:p>
            <a:pPr marL="342900" indent="-342900" fontAlgn="base">
              <a:spcBef>
                <a:spcPts val="0"/>
              </a:spcBef>
              <a:buFont typeface="Arial" panose="020B0604020202020204" pitchFamily="34" charset="0"/>
              <a:buChar char="•"/>
            </a:pPr>
            <a:r>
              <a:rPr lang="en-GB" sz="2400" dirty="0">
                <a:latin typeface="Gill Sans MT" panose="020B0502020104020203" pitchFamily="34" charset="0"/>
              </a:rPr>
              <a:t>identify, investigate and respond to questions posed, and responses offered by some of the sources of wisdom found in religions and worldviews, encouraging children to be confident and able to ask relevant questions ;</a:t>
            </a:r>
          </a:p>
          <a:p>
            <a:pPr marL="342900" indent="-342900" fontAlgn="base">
              <a:spcBef>
                <a:spcPts val="0"/>
              </a:spcBef>
              <a:buFont typeface="Arial" panose="020B0604020202020204" pitchFamily="34" charset="0"/>
              <a:buChar char="•"/>
            </a:pPr>
            <a:r>
              <a:rPr lang="en-GB" sz="2400" dirty="0">
                <a:latin typeface="Gill Sans MT" panose="020B0502020104020203" pitchFamily="34" charset="0"/>
              </a:rPr>
              <a:t>appreciate and appraise the nature, significance and impact of different ways of life and ways of expressing meaning.   </a:t>
            </a:r>
            <a:r>
              <a:rPr lang="en-GB" sz="2400" dirty="0">
                <a:latin typeface="Gill Sans MT" panose="020B0502020104020203" pitchFamily="34" charset="0"/>
                <a:hlinkClick r:id="rId2"/>
              </a:rPr>
              <a:t>NATRE</a:t>
            </a:r>
            <a:r>
              <a:rPr lang="en-GB" sz="2400" dirty="0">
                <a:latin typeface="Gill Sans MT" panose="020B0502020104020203" pitchFamily="34" charset="0"/>
              </a:rPr>
              <a:t> </a:t>
            </a:r>
          </a:p>
        </p:txBody>
      </p:sp>
      <p:pic>
        <p:nvPicPr>
          <p:cNvPr id="7" name="Picture 6" descr="A close up of a logo&#10;&#10;Description automatically generated">
            <a:extLst>
              <a:ext uri="{FF2B5EF4-FFF2-40B4-BE49-F238E27FC236}">
                <a16:creationId xmlns:a16="http://schemas.microsoft.com/office/drawing/2014/main" id="{F05C14DE-D858-4D69-8E62-A02A7FC3892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6003437"/>
            <a:ext cx="2306048" cy="854563"/>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035B4C01-07A0-4481-AA81-0FDDAA009975}"/>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3924" r="70"/>
          <a:stretch/>
        </p:blipFill>
        <p:spPr>
          <a:xfrm>
            <a:off x="0" y="0"/>
            <a:ext cx="12191999" cy="27831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5" name="TextBox 14">
            <a:extLst>
              <a:ext uri="{FF2B5EF4-FFF2-40B4-BE49-F238E27FC236}">
                <a16:creationId xmlns:a16="http://schemas.microsoft.com/office/drawing/2014/main" id="{FAF6C06A-BB4C-41D9-91CE-6329E7E58E18}"/>
              </a:ext>
            </a:extLst>
          </p:cNvPr>
          <p:cNvSpPr txBox="1"/>
          <p:nvPr/>
        </p:nvSpPr>
        <p:spPr>
          <a:xfrm>
            <a:off x="9751910" y="7108100"/>
            <a:ext cx="2440091" cy="200055"/>
          </a:xfrm>
          <a:prstGeom prst="rect">
            <a:avLst/>
          </a:prstGeom>
          <a:solidFill>
            <a:srgbClr val="000000"/>
          </a:solidFill>
        </p:spPr>
        <p:txBody>
          <a:bodyPr wrap="square" rtlCol="0">
            <a:spAutoFit/>
          </a:bodyPr>
          <a:lstStyle/>
          <a:p>
            <a:pPr algn="r">
              <a:spcAft>
                <a:spcPts val="600"/>
              </a:spcAft>
            </a:pPr>
            <a:r>
              <a:rPr lang="en-GB" sz="700">
                <a:solidFill>
                  <a:srgbClr val="FFFFFF"/>
                </a:solidFill>
                <a:hlinkClick r:id="rId5" tooltip="https://religiouseducation.net/rea2015/schedul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3496073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0318BD08F1B94185336A317FA39E50" ma:contentTypeVersion="10" ma:contentTypeDescription="Create a new document." ma:contentTypeScope="" ma:versionID="ad5957b0c4118d52df0812784282a8fe">
  <xsd:schema xmlns:xsd="http://www.w3.org/2001/XMLSchema" xmlns:xs="http://www.w3.org/2001/XMLSchema" xmlns:p="http://schemas.microsoft.com/office/2006/metadata/properties" xmlns:ns3="a9a893d0-56b5-429c-b082-0d054ccdc307" targetNamespace="http://schemas.microsoft.com/office/2006/metadata/properties" ma:root="true" ma:fieldsID="c97c3a3e6c95c724d6f9091e04023962" ns3:_="">
    <xsd:import namespace="a9a893d0-56b5-429c-b082-0d054ccdc30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a893d0-56b5-429c-b082-0d054ccdc3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CDA5BC3-CC6B-4AE4-8CD9-A728554FB732}">
  <ds:schemaRefs>
    <ds:schemaRef ds:uri="http://schemas.microsoft.com/sharepoint/v3/contenttype/forms"/>
  </ds:schemaRefs>
</ds:datastoreItem>
</file>

<file path=customXml/itemProps2.xml><?xml version="1.0" encoding="utf-8"?>
<ds:datastoreItem xmlns:ds="http://schemas.openxmlformats.org/officeDocument/2006/customXml" ds:itemID="{3F02D613-B0B9-4852-BEC9-58B208FC14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a893d0-56b5-429c-b082-0d054ccdc3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27CDD4-AADA-42AA-ABD8-FE36137BBA0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109</TotalTime>
  <Words>1527</Words>
  <Application>Microsoft Office PowerPoint</Application>
  <PresentationFormat>Widescreen</PresentationFormat>
  <Paragraphs>119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Gill Sans MT</vt:lpstr>
      <vt:lpstr>Office Theme</vt:lpstr>
      <vt:lpstr>Religious Education in the Diocese of Ely </vt:lpstr>
      <vt:lpstr>RE within the Diocese of Ely</vt:lpstr>
      <vt:lpstr> Potential challenges for RE teaching </vt:lpstr>
      <vt:lpstr>RE within the Diocese of Ely - action plan  Luke 6:48 – building upon solid and secure curriculum foundations  1 Thessalonians 5:11 – support and encouragement for each other  Ecclesiastes 4:9-10 – collaboration and liaison with educational partners</vt:lpstr>
      <vt:lpstr>INTENT</vt:lpstr>
      <vt:lpstr>INTENT</vt:lpstr>
      <vt:lpstr>INTENT</vt:lpstr>
      <vt:lpstr>INTENT</vt:lpstr>
      <vt:lpstr>INTENT</vt:lpstr>
      <vt:lpstr>INTENT</vt:lpstr>
      <vt:lpstr>INTENT</vt:lpstr>
      <vt:lpstr>IMPLEMENTATION</vt:lpstr>
      <vt:lpstr>IMPLEMENTATION</vt:lpstr>
      <vt:lpstr>IMPLEMENTATION</vt:lpstr>
      <vt:lpstr>IMPLEMENTATION</vt:lpstr>
      <vt:lpstr>IMPACT STAFF</vt:lpstr>
      <vt:lpstr>IMPACT PUPILS</vt:lpstr>
      <vt:lpstr>IMPACT PUPILS</vt:lpstr>
      <vt:lpstr>Senior Officer for SIAMS / RE / Governance Diocesan Board of Education Caroline Vinall 07538 099289 caroline.vinall@elydiocese.org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Religious Education in the Diocese of Ely</dc:title>
  <dc:creator>Caroline Vinall</dc:creator>
  <cp:lastModifiedBy>Caroline Vinall</cp:lastModifiedBy>
  <cp:revision>9</cp:revision>
  <dcterms:created xsi:type="dcterms:W3CDTF">2021-02-25T22:58:36Z</dcterms:created>
  <dcterms:modified xsi:type="dcterms:W3CDTF">2021-05-13T13:06:21Z</dcterms:modified>
</cp:coreProperties>
</file>