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2" r:id="rId1"/>
  </p:sldMasterIdLst>
  <p:notesMasterIdLst>
    <p:notesMasterId r:id="rId20"/>
  </p:notesMasterIdLst>
  <p:sldIdLst>
    <p:sldId id="344" r:id="rId2"/>
    <p:sldId id="356" r:id="rId3"/>
    <p:sldId id="359" r:id="rId4"/>
    <p:sldId id="362" r:id="rId5"/>
    <p:sldId id="361" r:id="rId6"/>
    <p:sldId id="369" r:id="rId7"/>
    <p:sldId id="360" r:id="rId8"/>
    <p:sldId id="364" r:id="rId9"/>
    <p:sldId id="367" r:id="rId10"/>
    <p:sldId id="371" r:id="rId11"/>
    <p:sldId id="370" r:id="rId12"/>
    <p:sldId id="363" r:id="rId13"/>
    <p:sldId id="346" r:id="rId14"/>
    <p:sldId id="355" r:id="rId15"/>
    <p:sldId id="350" r:id="rId16"/>
    <p:sldId id="353" r:id="rId17"/>
    <p:sldId id="349" r:id="rId18"/>
    <p:sldId id="32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3977"/>
    <a:srgbClr val="BF95DF"/>
    <a:srgbClr val="4A2A58"/>
    <a:srgbClr val="0099CC"/>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281AD0-2097-495F-BC34-2F362FD229B8}" type="datetimeFigureOut">
              <a:rPr lang="en-GB" smtClean="0"/>
              <a:t>14/05/2020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767CC2-07AA-4865-8D85-A8DF4A6C760C}" type="slidenum">
              <a:rPr lang="en-GB" smtClean="0"/>
              <a:t>‹#›</a:t>
            </a:fld>
            <a:endParaRPr lang="en-GB"/>
          </a:p>
        </p:txBody>
      </p:sp>
    </p:spTree>
    <p:extLst>
      <p:ext uri="{BB962C8B-B14F-4D97-AF65-F5344CB8AC3E}">
        <p14:creationId xmlns:p14="http://schemas.microsoft.com/office/powerpoint/2010/main" val="3191327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Sleep is an essential part of feeling well and feeling happy, but almost everyone experiences problems sleeping at some time in their life. Sleep disruption is common, especially during times when you may feel emotionally overwhelmed. Anxiety, relentless replaying of the day's events, and heightened emotions may significantly interfere with your sleep.  </a:t>
            </a:r>
          </a:p>
          <a:p>
            <a:r>
              <a:rPr lang="en-US" dirty="0"/>
              <a:t>Bringing sleep patterns under control is important – you need your rest. However, it often takes some time to get problematic sleep under control and rarely can this be done overnight. The most common cause of insomnia is a change in your daily routine or stress. For example, travelling, exams, work stress, change in work hours, disruption caused by eating, exercise, or leisure, relationship conflicts, </a:t>
            </a:r>
            <a:r>
              <a:rPr lang="en-US" dirty="0" err="1"/>
              <a:t>etc</a:t>
            </a:r>
            <a:r>
              <a:rPr lang="en-US" dirty="0"/>
              <a:t>, may all cause problems. </a:t>
            </a:r>
          </a:p>
          <a:p>
            <a:r>
              <a:rPr lang="en-US" dirty="0"/>
              <a:t>Paying attention to good sleep hygiene is the most important thing you can do to maintain good sleep. </a:t>
            </a:r>
          </a:p>
          <a:p>
            <a:pPr marL="0" indent="0">
              <a:buNone/>
            </a:pPr>
            <a:r>
              <a:rPr lang="en-US" dirty="0"/>
              <a:t> </a:t>
            </a:r>
          </a:p>
          <a:p>
            <a:r>
              <a:rPr lang="en-US" dirty="0"/>
              <a:t>Do  Keep a regular sleep routine – wake up at the same time each day, weekends included.  Get regular exercise each day, preferably in the morning (there is good evidence regular exercise improves restful sleep).  Get regular exposure to outdoor or bright lights, especially in the early afternoon.  Keep the temperature in your bedroom comfortable.  Keep the bedroom dark enough to facilitate sleep.  Keep the bedroom quiet – try thicker curtains, sleeping at the back of your house or even earplugs to avoid being woken by noise.   Only use your bedroom for sleep, sex, and getting dressed.</a:t>
            </a:r>
            <a:endParaRPr lang="en-GB" dirty="0"/>
          </a:p>
          <a:p>
            <a:endParaRPr lang="en-GB" dirty="0"/>
          </a:p>
        </p:txBody>
      </p:sp>
      <p:sp>
        <p:nvSpPr>
          <p:cNvPr id="4" name="Slide Number Placeholder 3"/>
          <p:cNvSpPr>
            <a:spLocks noGrp="1"/>
          </p:cNvSpPr>
          <p:nvPr>
            <p:ph type="sldNum" sz="quarter" idx="5"/>
          </p:nvPr>
        </p:nvSpPr>
        <p:spPr/>
        <p:txBody>
          <a:bodyPr/>
          <a:lstStyle/>
          <a:p>
            <a:fld id="{0A767CC2-07AA-4865-8D85-A8DF4A6C760C}" type="slidenum">
              <a:rPr lang="en-GB" smtClean="0"/>
              <a:t>3</a:t>
            </a:fld>
            <a:endParaRPr lang="en-GB"/>
          </a:p>
        </p:txBody>
      </p:sp>
    </p:spTree>
    <p:extLst>
      <p:ext uri="{BB962C8B-B14F-4D97-AF65-F5344CB8AC3E}">
        <p14:creationId xmlns:p14="http://schemas.microsoft.com/office/powerpoint/2010/main" val="981900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https://mhfaengland.org/remote-working-resources/everyone/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Document available as a PDF (will send) and a short video https://youtu.be/es8l7JAyYMk</a:t>
            </a:r>
          </a:p>
          <a:p>
            <a:endParaRPr lang="en-GB" dirty="0"/>
          </a:p>
        </p:txBody>
      </p:sp>
      <p:sp>
        <p:nvSpPr>
          <p:cNvPr id="4" name="Slide Number Placeholder 3"/>
          <p:cNvSpPr>
            <a:spLocks noGrp="1"/>
          </p:cNvSpPr>
          <p:nvPr>
            <p:ph type="sldNum" sz="quarter" idx="5"/>
          </p:nvPr>
        </p:nvSpPr>
        <p:spPr/>
        <p:txBody>
          <a:bodyPr/>
          <a:lstStyle/>
          <a:p>
            <a:fld id="{0A767CC2-07AA-4865-8D85-A8DF4A6C760C}" type="slidenum">
              <a:rPr lang="en-GB" smtClean="0"/>
              <a:t>13</a:t>
            </a:fld>
            <a:endParaRPr lang="en-GB"/>
          </a:p>
        </p:txBody>
      </p:sp>
    </p:spTree>
    <p:extLst>
      <p:ext uri="{BB962C8B-B14F-4D97-AF65-F5344CB8AC3E}">
        <p14:creationId xmlns:p14="http://schemas.microsoft.com/office/powerpoint/2010/main" val="1137427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mind matters slide deck to be sent out to you with this </a:t>
            </a:r>
            <a:r>
              <a:rPr lang="en-US" dirty="0" err="1"/>
              <a:t>powerpoint</a:t>
            </a:r>
            <a:r>
              <a:rPr lang="en-US" dirty="0"/>
              <a:t>. https://mhfaengland.org/every-mind-matters/ </a:t>
            </a:r>
            <a:endParaRPr lang="en-GB" dirty="0"/>
          </a:p>
        </p:txBody>
      </p:sp>
      <p:sp>
        <p:nvSpPr>
          <p:cNvPr id="4" name="Slide Number Placeholder 3"/>
          <p:cNvSpPr>
            <a:spLocks noGrp="1"/>
          </p:cNvSpPr>
          <p:nvPr>
            <p:ph type="sldNum" sz="quarter" idx="5"/>
          </p:nvPr>
        </p:nvSpPr>
        <p:spPr/>
        <p:txBody>
          <a:bodyPr/>
          <a:lstStyle/>
          <a:p>
            <a:fld id="{0A767CC2-07AA-4865-8D85-A8DF4A6C760C}" type="slidenum">
              <a:rPr lang="en-GB" smtClean="0"/>
              <a:t>15</a:t>
            </a:fld>
            <a:endParaRPr lang="en-GB"/>
          </a:p>
        </p:txBody>
      </p:sp>
    </p:spTree>
    <p:extLst>
      <p:ext uri="{BB962C8B-B14F-4D97-AF65-F5344CB8AC3E}">
        <p14:creationId xmlns:p14="http://schemas.microsoft.com/office/powerpoint/2010/main" val="1324716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bullet point is a link to a resource </a:t>
            </a:r>
            <a:endParaRPr lang="en-GB" dirty="0"/>
          </a:p>
        </p:txBody>
      </p:sp>
      <p:sp>
        <p:nvSpPr>
          <p:cNvPr id="4" name="Slide Number Placeholder 3"/>
          <p:cNvSpPr>
            <a:spLocks noGrp="1"/>
          </p:cNvSpPr>
          <p:nvPr>
            <p:ph type="sldNum" sz="quarter" idx="5"/>
          </p:nvPr>
        </p:nvSpPr>
        <p:spPr/>
        <p:txBody>
          <a:bodyPr/>
          <a:lstStyle/>
          <a:p>
            <a:fld id="{0A767CC2-07AA-4865-8D85-A8DF4A6C760C}" type="slidenum">
              <a:rPr lang="en-GB" smtClean="0"/>
              <a:t>16</a:t>
            </a:fld>
            <a:endParaRPr lang="en-GB"/>
          </a:p>
        </p:txBody>
      </p:sp>
    </p:spTree>
    <p:extLst>
      <p:ext uri="{BB962C8B-B14F-4D97-AF65-F5344CB8AC3E}">
        <p14:creationId xmlns:p14="http://schemas.microsoft.com/office/powerpoint/2010/main" val="245289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8E0BB9-5E34-4EFA-A9ED-A5AAA6BAB3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08B5DB1F-4E40-4BD3-82F3-47E11F0859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1EEE6F9D-D3F1-49FA-A132-2118B71AA1DE}"/>
              </a:ext>
            </a:extLst>
          </p:cNvPr>
          <p:cNvSpPr>
            <a:spLocks noGrp="1"/>
          </p:cNvSpPr>
          <p:nvPr>
            <p:ph type="dt" sz="half" idx="10"/>
          </p:nvPr>
        </p:nvSpPr>
        <p:spPr/>
        <p:txBody>
          <a:bodyPr/>
          <a:lstStyle/>
          <a:p>
            <a:fld id="{5FAB527C-B8DB-4C3E-914A-B79C76FFB2C6}" type="datetimeFigureOut">
              <a:rPr lang="en-GB" smtClean="0"/>
              <a:t>14/05/2020</a:t>
            </a:fld>
            <a:endParaRPr lang="en-GB" dirty="0"/>
          </a:p>
        </p:txBody>
      </p:sp>
      <p:sp>
        <p:nvSpPr>
          <p:cNvPr id="5" name="Footer Placeholder 4">
            <a:extLst>
              <a:ext uri="{FF2B5EF4-FFF2-40B4-BE49-F238E27FC236}">
                <a16:creationId xmlns="" xmlns:a16="http://schemas.microsoft.com/office/drawing/2014/main" id="{76752F1D-DEB2-43D6-A267-53497B53C2D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 xmlns:a16="http://schemas.microsoft.com/office/drawing/2014/main" id="{9564F88C-3059-41A4-A107-06EAA905B338}"/>
              </a:ext>
            </a:extLst>
          </p:cNvPr>
          <p:cNvSpPr>
            <a:spLocks noGrp="1"/>
          </p:cNvSpPr>
          <p:nvPr>
            <p:ph type="sldNum" sz="quarter" idx="12"/>
          </p:nvPr>
        </p:nvSpPr>
        <p:spPr/>
        <p:txBody>
          <a:bodyPr/>
          <a:lstStyle/>
          <a:p>
            <a:fld id="{97D41D73-0DE4-4F86-B896-DD20A01742F4}" type="slidenum">
              <a:rPr lang="en-GB" smtClean="0"/>
              <a:t>‹#›</a:t>
            </a:fld>
            <a:endParaRPr lang="en-GB" dirty="0"/>
          </a:p>
        </p:txBody>
      </p:sp>
    </p:spTree>
    <p:extLst>
      <p:ext uri="{BB962C8B-B14F-4D97-AF65-F5344CB8AC3E}">
        <p14:creationId xmlns:p14="http://schemas.microsoft.com/office/powerpoint/2010/main" val="2453494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AA8AECE-04DA-4794-BE37-F55B41FE678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1FBE1227-2870-4708-8952-BD4EFCE01DB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00775830-9F56-4326-BB0F-C65522904A42}"/>
              </a:ext>
            </a:extLst>
          </p:cNvPr>
          <p:cNvSpPr>
            <a:spLocks noGrp="1"/>
          </p:cNvSpPr>
          <p:nvPr>
            <p:ph type="dt" sz="half" idx="10"/>
          </p:nvPr>
        </p:nvSpPr>
        <p:spPr/>
        <p:txBody>
          <a:bodyPr/>
          <a:lstStyle/>
          <a:p>
            <a:fld id="{5FAB527C-B8DB-4C3E-914A-B79C76FFB2C6}" type="datetimeFigureOut">
              <a:rPr lang="en-GB" smtClean="0"/>
              <a:t>14/05/2020</a:t>
            </a:fld>
            <a:endParaRPr lang="en-GB" dirty="0"/>
          </a:p>
        </p:txBody>
      </p:sp>
      <p:sp>
        <p:nvSpPr>
          <p:cNvPr id="5" name="Footer Placeholder 4">
            <a:extLst>
              <a:ext uri="{FF2B5EF4-FFF2-40B4-BE49-F238E27FC236}">
                <a16:creationId xmlns="" xmlns:a16="http://schemas.microsoft.com/office/drawing/2014/main" id="{950DCDB8-2D30-4865-B6EE-1F7369F264A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 xmlns:a16="http://schemas.microsoft.com/office/drawing/2014/main" id="{2291FA29-BD32-41F1-B2A7-2321918C006E}"/>
              </a:ext>
            </a:extLst>
          </p:cNvPr>
          <p:cNvSpPr>
            <a:spLocks noGrp="1"/>
          </p:cNvSpPr>
          <p:nvPr>
            <p:ph type="sldNum" sz="quarter" idx="12"/>
          </p:nvPr>
        </p:nvSpPr>
        <p:spPr/>
        <p:txBody>
          <a:bodyPr/>
          <a:lstStyle/>
          <a:p>
            <a:fld id="{97D41D73-0DE4-4F86-B896-DD20A01742F4}" type="slidenum">
              <a:rPr lang="en-GB" smtClean="0"/>
              <a:t>‹#›</a:t>
            </a:fld>
            <a:endParaRPr lang="en-GB" dirty="0"/>
          </a:p>
        </p:txBody>
      </p:sp>
    </p:spTree>
    <p:extLst>
      <p:ext uri="{BB962C8B-B14F-4D97-AF65-F5344CB8AC3E}">
        <p14:creationId xmlns:p14="http://schemas.microsoft.com/office/powerpoint/2010/main" val="2749092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E2B5BAF-E969-4F90-90FC-A8A20C7D804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801F5309-D170-4521-A957-4A2D3474BDE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0A0266DB-6E3B-4BAB-A2F7-970271F70DD7}"/>
              </a:ext>
            </a:extLst>
          </p:cNvPr>
          <p:cNvSpPr>
            <a:spLocks noGrp="1"/>
          </p:cNvSpPr>
          <p:nvPr>
            <p:ph type="dt" sz="half" idx="10"/>
          </p:nvPr>
        </p:nvSpPr>
        <p:spPr/>
        <p:txBody>
          <a:bodyPr/>
          <a:lstStyle/>
          <a:p>
            <a:fld id="{5FAB527C-B8DB-4C3E-914A-B79C76FFB2C6}" type="datetimeFigureOut">
              <a:rPr lang="en-GB" smtClean="0"/>
              <a:t>14/05/2020</a:t>
            </a:fld>
            <a:endParaRPr lang="en-GB" dirty="0"/>
          </a:p>
        </p:txBody>
      </p:sp>
      <p:sp>
        <p:nvSpPr>
          <p:cNvPr id="5" name="Footer Placeholder 4">
            <a:extLst>
              <a:ext uri="{FF2B5EF4-FFF2-40B4-BE49-F238E27FC236}">
                <a16:creationId xmlns="" xmlns:a16="http://schemas.microsoft.com/office/drawing/2014/main" id="{347450BC-AD45-48C8-B62E-4BB037C2667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 xmlns:a16="http://schemas.microsoft.com/office/drawing/2014/main" id="{6255DA62-7479-42B8-97E4-8C90FCF67888}"/>
              </a:ext>
            </a:extLst>
          </p:cNvPr>
          <p:cNvSpPr>
            <a:spLocks noGrp="1"/>
          </p:cNvSpPr>
          <p:nvPr>
            <p:ph type="sldNum" sz="quarter" idx="12"/>
          </p:nvPr>
        </p:nvSpPr>
        <p:spPr/>
        <p:txBody>
          <a:bodyPr/>
          <a:lstStyle/>
          <a:p>
            <a:fld id="{97D41D73-0DE4-4F86-B896-DD20A01742F4}" type="slidenum">
              <a:rPr lang="en-GB" smtClean="0"/>
              <a:t>‹#›</a:t>
            </a:fld>
            <a:endParaRPr lang="en-GB" dirty="0"/>
          </a:p>
        </p:txBody>
      </p:sp>
    </p:spTree>
    <p:extLst>
      <p:ext uri="{BB962C8B-B14F-4D97-AF65-F5344CB8AC3E}">
        <p14:creationId xmlns:p14="http://schemas.microsoft.com/office/powerpoint/2010/main" val="2862444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DE6506-E37B-4407-BB92-E40251D9D4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916F491B-7FB6-44F2-A827-6CCAAC85C94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0D0EA6C-48E8-43FA-81A0-EFF54D75A1ED}"/>
              </a:ext>
            </a:extLst>
          </p:cNvPr>
          <p:cNvSpPr>
            <a:spLocks noGrp="1"/>
          </p:cNvSpPr>
          <p:nvPr>
            <p:ph type="dt" sz="half" idx="10"/>
          </p:nvPr>
        </p:nvSpPr>
        <p:spPr/>
        <p:txBody>
          <a:bodyPr/>
          <a:lstStyle/>
          <a:p>
            <a:fld id="{5FAB527C-B8DB-4C3E-914A-B79C76FFB2C6}" type="datetimeFigureOut">
              <a:rPr lang="en-GB" smtClean="0"/>
              <a:t>14/05/2020</a:t>
            </a:fld>
            <a:endParaRPr lang="en-GB" dirty="0"/>
          </a:p>
        </p:txBody>
      </p:sp>
      <p:sp>
        <p:nvSpPr>
          <p:cNvPr id="5" name="Footer Placeholder 4">
            <a:extLst>
              <a:ext uri="{FF2B5EF4-FFF2-40B4-BE49-F238E27FC236}">
                <a16:creationId xmlns="" xmlns:a16="http://schemas.microsoft.com/office/drawing/2014/main" id="{5FEA6B50-D6C0-4D0D-BDDE-BD2FB249207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 xmlns:a16="http://schemas.microsoft.com/office/drawing/2014/main" id="{8649AF53-83F1-4C3D-AA82-0B8FA5379233}"/>
              </a:ext>
            </a:extLst>
          </p:cNvPr>
          <p:cNvSpPr>
            <a:spLocks noGrp="1"/>
          </p:cNvSpPr>
          <p:nvPr>
            <p:ph type="sldNum" sz="quarter" idx="12"/>
          </p:nvPr>
        </p:nvSpPr>
        <p:spPr/>
        <p:txBody>
          <a:bodyPr/>
          <a:lstStyle/>
          <a:p>
            <a:fld id="{97D41D73-0DE4-4F86-B896-DD20A01742F4}" type="slidenum">
              <a:rPr lang="en-GB" smtClean="0"/>
              <a:t>‹#›</a:t>
            </a:fld>
            <a:endParaRPr lang="en-GB" dirty="0"/>
          </a:p>
        </p:txBody>
      </p:sp>
    </p:spTree>
    <p:extLst>
      <p:ext uri="{BB962C8B-B14F-4D97-AF65-F5344CB8AC3E}">
        <p14:creationId xmlns:p14="http://schemas.microsoft.com/office/powerpoint/2010/main" val="1219008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097294-85FF-4A61-9E4E-F6C158A6C1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4CC102D3-0C8C-4BAA-8CFA-A997ADE05C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DDAC9A11-57E3-44FD-8880-DAB488C2785D}"/>
              </a:ext>
            </a:extLst>
          </p:cNvPr>
          <p:cNvSpPr>
            <a:spLocks noGrp="1"/>
          </p:cNvSpPr>
          <p:nvPr>
            <p:ph type="dt" sz="half" idx="10"/>
          </p:nvPr>
        </p:nvSpPr>
        <p:spPr/>
        <p:txBody>
          <a:bodyPr/>
          <a:lstStyle/>
          <a:p>
            <a:fld id="{5FAB527C-B8DB-4C3E-914A-B79C76FFB2C6}" type="datetimeFigureOut">
              <a:rPr lang="en-GB" smtClean="0"/>
              <a:t>14/05/2020</a:t>
            </a:fld>
            <a:endParaRPr lang="en-GB" dirty="0"/>
          </a:p>
        </p:txBody>
      </p:sp>
      <p:sp>
        <p:nvSpPr>
          <p:cNvPr id="5" name="Footer Placeholder 4">
            <a:extLst>
              <a:ext uri="{FF2B5EF4-FFF2-40B4-BE49-F238E27FC236}">
                <a16:creationId xmlns="" xmlns:a16="http://schemas.microsoft.com/office/drawing/2014/main" id="{11489ACC-8FF4-4B78-A1EE-BD9C69080EC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 xmlns:a16="http://schemas.microsoft.com/office/drawing/2014/main" id="{4D13686A-EE03-4168-99DA-4E3D5FCC05D1}"/>
              </a:ext>
            </a:extLst>
          </p:cNvPr>
          <p:cNvSpPr>
            <a:spLocks noGrp="1"/>
          </p:cNvSpPr>
          <p:nvPr>
            <p:ph type="sldNum" sz="quarter" idx="12"/>
          </p:nvPr>
        </p:nvSpPr>
        <p:spPr/>
        <p:txBody>
          <a:bodyPr/>
          <a:lstStyle/>
          <a:p>
            <a:fld id="{97D41D73-0DE4-4F86-B896-DD20A01742F4}" type="slidenum">
              <a:rPr lang="en-GB" smtClean="0"/>
              <a:t>‹#›</a:t>
            </a:fld>
            <a:endParaRPr lang="en-GB" dirty="0"/>
          </a:p>
        </p:txBody>
      </p:sp>
    </p:spTree>
    <p:extLst>
      <p:ext uri="{BB962C8B-B14F-4D97-AF65-F5344CB8AC3E}">
        <p14:creationId xmlns:p14="http://schemas.microsoft.com/office/powerpoint/2010/main" val="150419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65138AA-D767-44A5-8EA6-EF3765E5E77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169978AD-7F52-469A-8152-04BF60FCCA7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30806A0F-47E4-44C2-AD44-076F439EC1D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346EBD19-4AC7-4402-9C84-194154F52128}"/>
              </a:ext>
            </a:extLst>
          </p:cNvPr>
          <p:cNvSpPr>
            <a:spLocks noGrp="1"/>
          </p:cNvSpPr>
          <p:nvPr>
            <p:ph type="dt" sz="half" idx="10"/>
          </p:nvPr>
        </p:nvSpPr>
        <p:spPr/>
        <p:txBody>
          <a:bodyPr/>
          <a:lstStyle/>
          <a:p>
            <a:fld id="{5FAB527C-B8DB-4C3E-914A-B79C76FFB2C6}" type="datetimeFigureOut">
              <a:rPr lang="en-GB" smtClean="0"/>
              <a:t>14/05/2020</a:t>
            </a:fld>
            <a:endParaRPr lang="en-GB" dirty="0"/>
          </a:p>
        </p:txBody>
      </p:sp>
      <p:sp>
        <p:nvSpPr>
          <p:cNvPr id="6" name="Footer Placeholder 5">
            <a:extLst>
              <a:ext uri="{FF2B5EF4-FFF2-40B4-BE49-F238E27FC236}">
                <a16:creationId xmlns="" xmlns:a16="http://schemas.microsoft.com/office/drawing/2014/main" id="{F083EDCE-46A3-4807-99BB-BF751B3BD0A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 xmlns:a16="http://schemas.microsoft.com/office/drawing/2014/main" id="{F83E7609-ED74-4890-AEBD-D8E2AF9271C3}"/>
              </a:ext>
            </a:extLst>
          </p:cNvPr>
          <p:cNvSpPr>
            <a:spLocks noGrp="1"/>
          </p:cNvSpPr>
          <p:nvPr>
            <p:ph type="sldNum" sz="quarter" idx="12"/>
          </p:nvPr>
        </p:nvSpPr>
        <p:spPr/>
        <p:txBody>
          <a:bodyPr/>
          <a:lstStyle/>
          <a:p>
            <a:fld id="{97D41D73-0DE4-4F86-B896-DD20A01742F4}" type="slidenum">
              <a:rPr lang="en-GB" smtClean="0"/>
              <a:t>‹#›</a:t>
            </a:fld>
            <a:endParaRPr lang="en-GB" dirty="0"/>
          </a:p>
        </p:txBody>
      </p:sp>
    </p:spTree>
    <p:extLst>
      <p:ext uri="{BB962C8B-B14F-4D97-AF65-F5344CB8AC3E}">
        <p14:creationId xmlns:p14="http://schemas.microsoft.com/office/powerpoint/2010/main" val="1800606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899D45-481B-46A8-AB9A-6F4DA692D43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26926AF4-FE34-447A-81E4-439F8D5DA1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509D2E7C-CED3-4CE8-9D64-3424802FAA8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8F071C3C-C0E1-4A7B-97BF-DCBD826BB2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C7800D15-3631-4D35-BCAF-61E790CFE32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41A582A9-07BE-44B7-BC2B-D4B96A740EFF}"/>
              </a:ext>
            </a:extLst>
          </p:cNvPr>
          <p:cNvSpPr>
            <a:spLocks noGrp="1"/>
          </p:cNvSpPr>
          <p:nvPr>
            <p:ph type="dt" sz="half" idx="10"/>
          </p:nvPr>
        </p:nvSpPr>
        <p:spPr/>
        <p:txBody>
          <a:bodyPr/>
          <a:lstStyle/>
          <a:p>
            <a:fld id="{5FAB527C-B8DB-4C3E-914A-B79C76FFB2C6}" type="datetimeFigureOut">
              <a:rPr lang="en-GB" smtClean="0"/>
              <a:t>14/05/2020</a:t>
            </a:fld>
            <a:endParaRPr lang="en-GB" dirty="0"/>
          </a:p>
        </p:txBody>
      </p:sp>
      <p:sp>
        <p:nvSpPr>
          <p:cNvPr id="8" name="Footer Placeholder 7">
            <a:extLst>
              <a:ext uri="{FF2B5EF4-FFF2-40B4-BE49-F238E27FC236}">
                <a16:creationId xmlns="" xmlns:a16="http://schemas.microsoft.com/office/drawing/2014/main" id="{ACD90F5F-CC2A-44EC-BCD9-1348F90A8502}"/>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 xmlns:a16="http://schemas.microsoft.com/office/drawing/2014/main" id="{C7ABA8BC-F9CD-445D-A393-E773283563F1}"/>
              </a:ext>
            </a:extLst>
          </p:cNvPr>
          <p:cNvSpPr>
            <a:spLocks noGrp="1"/>
          </p:cNvSpPr>
          <p:nvPr>
            <p:ph type="sldNum" sz="quarter" idx="12"/>
          </p:nvPr>
        </p:nvSpPr>
        <p:spPr/>
        <p:txBody>
          <a:bodyPr/>
          <a:lstStyle/>
          <a:p>
            <a:fld id="{97D41D73-0DE4-4F86-B896-DD20A01742F4}" type="slidenum">
              <a:rPr lang="en-GB" smtClean="0"/>
              <a:t>‹#›</a:t>
            </a:fld>
            <a:endParaRPr lang="en-GB" dirty="0"/>
          </a:p>
        </p:txBody>
      </p:sp>
    </p:spTree>
    <p:extLst>
      <p:ext uri="{BB962C8B-B14F-4D97-AF65-F5344CB8AC3E}">
        <p14:creationId xmlns:p14="http://schemas.microsoft.com/office/powerpoint/2010/main" val="3149399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199B9FE-F327-4E7D-9BCE-34F6C976E0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9638509B-D9C8-4EE4-8041-133BE4B79918}"/>
              </a:ext>
            </a:extLst>
          </p:cNvPr>
          <p:cNvSpPr>
            <a:spLocks noGrp="1"/>
          </p:cNvSpPr>
          <p:nvPr>
            <p:ph type="dt" sz="half" idx="10"/>
          </p:nvPr>
        </p:nvSpPr>
        <p:spPr/>
        <p:txBody>
          <a:bodyPr/>
          <a:lstStyle/>
          <a:p>
            <a:fld id="{5FAB527C-B8DB-4C3E-914A-B79C76FFB2C6}" type="datetimeFigureOut">
              <a:rPr lang="en-GB" smtClean="0"/>
              <a:t>14/05/2020</a:t>
            </a:fld>
            <a:endParaRPr lang="en-GB" dirty="0"/>
          </a:p>
        </p:txBody>
      </p:sp>
      <p:sp>
        <p:nvSpPr>
          <p:cNvPr id="4" name="Footer Placeholder 3">
            <a:extLst>
              <a:ext uri="{FF2B5EF4-FFF2-40B4-BE49-F238E27FC236}">
                <a16:creationId xmlns="" xmlns:a16="http://schemas.microsoft.com/office/drawing/2014/main" id="{531AD6F4-937F-4131-B3F4-94350087EBF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 xmlns:a16="http://schemas.microsoft.com/office/drawing/2014/main" id="{D2BD396A-6A92-4D47-B835-8B05DE18D35F}"/>
              </a:ext>
            </a:extLst>
          </p:cNvPr>
          <p:cNvSpPr>
            <a:spLocks noGrp="1"/>
          </p:cNvSpPr>
          <p:nvPr>
            <p:ph type="sldNum" sz="quarter" idx="12"/>
          </p:nvPr>
        </p:nvSpPr>
        <p:spPr/>
        <p:txBody>
          <a:bodyPr/>
          <a:lstStyle/>
          <a:p>
            <a:fld id="{97D41D73-0DE4-4F86-B896-DD20A01742F4}" type="slidenum">
              <a:rPr lang="en-GB" smtClean="0"/>
              <a:t>‹#›</a:t>
            </a:fld>
            <a:endParaRPr lang="en-GB" dirty="0"/>
          </a:p>
        </p:txBody>
      </p:sp>
    </p:spTree>
    <p:extLst>
      <p:ext uri="{BB962C8B-B14F-4D97-AF65-F5344CB8AC3E}">
        <p14:creationId xmlns:p14="http://schemas.microsoft.com/office/powerpoint/2010/main" val="2680179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04F4397B-AEC6-483D-915E-BC2E37B60FB5}"/>
              </a:ext>
            </a:extLst>
          </p:cNvPr>
          <p:cNvSpPr>
            <a:spLocks noGrp="1"/>
          </p:cNvSpPr>
          <p:nvPr>
            <p:ph type="dt" sz="half" idx="10"/>
          </p:nvPr>
        </p:nvSpPr>
        <p:spPr/>
        <p:txBody>
          <a:bodyPr/>
          <a:lstStyle/>
          <a:p>
            <a:fld id="{5FAB527C-B8DB-4C3E-914A-B79C76FFB2C6}" type="datetimeFigureOut">
              <a:rPr lang="en-GB" smtClean="0"/>
              <a:t>14/05/2020</a:t>
            </a:fld>
            <a:endParaRPr lang="en-GB" dirty="0"/>
          </a:p>
        </p:txBody>
      </p:sp>
      <p:sp>
        <p:nvSpPr>
          <p:cNvPr id="3" name="Footer Placeholder 2">
            <a:extLst>
              <a:ext uri="{FF2B5EF4-FFF2-40B4-BE49-F238E27FC236}">
                <a16:creationId xmlns="" xmlns:a16="http://schemas.microsoft.com/office/drawing/2014/main" id="{E2940088-60C3-4155-BB56-08278729132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 xmlns:a16="http://schemas.microsoft.com/office/drawing/2014/main" id="{7DE39A22-7632-4B3C-8571-6FB33BFC1812}"/>
              </a:ext>
            </a:extLst>
          </p:cNvPr>
          <p:cNvSpPr>
            <a:spLocks noGrp="1"/>
          </p:cNvSpPr>
          <p:nvPr>
            <p:ph type="sldNum" sz="quarter" idx="12"/>
          </p:nvPr>
        </p:nvSpPr>
        <p:spPr/>
        <p:txBody>
          <a:bodyPr/>
          <a:lstStyle/>
          <a:p>
            <a:fld id="{97D41D73-0DE4-4F86-B896-DD20A01742F4}" type="slidenum">
              <a:rPr lang="en-GB" smtClean="0"/>
              <a:t>‹#›</a:t>
            </a:fld>
            <a:endParaRPr lang="en-GB" dirty="0"/>
          </a:p>
        </p:txBody>
      </p:sp>
    </p:spTree>
    <p:extLst>
      <p:ext uri="{BB962C8B-B14F-4D97-AF65-F5344CB8AC3E}">
        <p14:creationId xmlns:p14="http://schemas.microsoft.com/office/powerpoint/2010/main" val="597481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F9786C-9608-450C-911B-A1F0B3224C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C6DA370E-A546-42A4-9C9A-41027BE858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D8BCF80E-D6F6-4371-946E-8227F7032E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F5F254B1-744E-4722-9137-F59FBCD2D9B7}"/>
              </a:ext>
            </a:extLst>
          </p:cNvPr>
          <p:cNvSpPr>
            <a:spLocks noGrp="1"/>
          </p:cNvSpPr>
          <p:nvPr>
            <p:ph type="dt" sz="half" idx="10"/>
          </p:nvPr>
        </p:nvSpPr>
        <p:spPr/>
        <p:txBody>
          <a:bodyPr/>
          <a:lstStyle/>
          <a:p>
            <a:fld id="{5FAB527C-B8DB-4C3E-914A-B79C76FFB2C6}" type="datetimeFigureOut">
              <a:rPr lang="en-GB" smtClean="0"/>
              <a:t>14/05/2020</a:t>
            </a:fld>
            <a:endParaRPr lang="en-GB" dirty="0"/>
          </a:p>
        </p:txBody>
      </p:sp>
      <p:sp>
        <p:nvSpPr>
          <p:cNvPr id="6" name="Footer Placeholder 5">
            <a:extLst>
              <a:ext uri="{FF2B5EF4-FFF2-40B4-BE49-F238E27FC236}">
                <a16:creationId xmlns="" xmlns:a16="http://schemas.microsoft.com/office/drawing/2014/main" id="{BD07DC48-5DD5-4543-AF2D-DDA305AF3C2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 xmlns:a16="http://schemas.microsoft.com/office/drawing/2014/main" id="{29977484-8165-49DC-9C8E-A48390B08121}"/>
              </a:ext>
            </a:extLst>
          </p:cNvPr>
          <p:cNvSpPr>
            <a:spLocks noGrp="1"/>
          </p:cNvSpPr>
          <p:nvPr>
            <p:ph type="sldNum" sz="quarter" idx="12"/>
          </p:nvPr>
        </p:nvSpPr>
        <p:spPr/>
        <p:txBody>
          <a:bodyPr/>
          <a:lstStyle/>
          <a:p>
            <a:fld id="{97D41D73-0DE4-4F86-B896-DD20A01742F4}" type="slidenum">
              <a:rPr lang="en-GB" smtClean="0"/>
              <a:t>‹#›</a:t>
            </a:fld>
            <a:endParaRPr lang="en-GB" dirty="0"/>
          </a:p>
        </p:txBody>
      </p:sp>
    </p:spTree>
    <p:extLst>
      <p:ext uri="{BB962C8B-B14F-4D97-AF65-F5344CB8AC3E}">
        <p14:creationId xmlns:p14="http://schemas.microsoft.com/office/powerpoint/2010/main" val="4064292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61A4B9-629E-4EF5-BC85-D22231AF47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4D3AF272-25FB-48B4-A863-C5F733C085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 xmlns:a16="http://schemas.microsoft.com/office/drawing/2014/main" id="{5B84FE5D-2DE3-4313-ADBA-D13C1E2DC5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D6E969C7-962B-4C72-BC9B-E80790D1CB01}"/>
              </a:ext>
            </a:extLst>
          </p:cNvPr>
          <p:cNvSpPr>
            <a:spLocks noGrp="1"/>
          </p:cNvSpPr>
          <p:nvPr>
            <p:ph type="dt" sz="half" idx="10"/>
          </p:nvPr>
        </p:nvSpPr>
        <p:spPr/>
        <p:txBody>
          <a:bodyPr/>
          <a:lstStyle/>
          <a:p>
            <a:fld id="{5FAB527C-B8DB-4C3E-914A-B79C76FFB2C6}" type="datetimeFigureOut">
              <a:rPr lang="en-GB" smtClean="0"/>
              <a:t>14/05/2020</a:t>
            </a:fld>
            <a:endParaRPr lang="en-GB" dirty="0"/>
          </a:p>
        </p:txBody>
      </p:sp>
      <p:sp>
        <p:nvSpPr>
          <p:cNvPr id="6" name="Footer Placeholder 5">
            <a:extLst>
              <a:ext uri="{FF2B5EF4-FFF2-40B4-BE49-F238E27FC236}">
                <a16:creationId xmlns="" xmlns:a16="http://schemas.microsoft.com/office/drawing/2014/main" id="{B6AF45DB-AC3A-40C0-9D24-107E0BD6D36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 xmlns:a16="http://schemas.microsoft.com/office/drawing/2014/main" id="{FC2C9D76-72E7-4AA3-9863-F1905179A300}"/>
              </a:ext>
            </a:extLst>
          </p:cNvPr>
          <p:cNvSpPr>
            <a:spLocks noGrp="1"/>
          </p:cNvSpPr>
          <p:nvPr>
            <p:ph type="sldNum" sz="quarter" idx="12"/>
          </p:nvPr>
        </p:nvSpPr>
        <p:spPr/>
        <p:txBody>
          <a:bodyPr/>
          <a:lstStyle/>
          <a:p>
            <a:fld id="{97D41D73-0DE4-4F86-B896-DD20A01742F4}" type="slidenum">
              <a:rPr lang="en-GB" smtClean="0"/>
              <a:t>‹#›</a:t>
            </a:fld>
            <a:endParaRPr lang="en-GB" dirty="0"/>
          </a:p>
        </p:txBody>
      </p:sp>
    </p:spTree>
    <p:extLst>
      <p:ext uri="{BB962C8B-B14F-4D97-AF65-F5344CB8AC3E}">
        <p14:creationId xmlns:p14="http://schemas.microsoft.com/office/powerpoint/2010/main" val="1984471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02902B0-4845-4552-962E-43D15282A3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D65D45CB-658B-4B45-9E58-3FB3A6E375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E3FC819A-637B-4591-BE65-2875BB5F6B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AB527C-B8DB-4C3E-914A-B79C76FFB2C6}" type="datetimeFigureOut">
              <a:rPr lang="en-GB" smtClean="0"/>
              <a:t>14/05/2020</a:t>
            </a:fld>
            <a:endParaRPr lang="en-GB" dirty="0"/>
          </a:p>
        </p:txBody>
      </p:sp>
      <p:sp>
        <p:nvSpPr>
          <p:cNvPr id="5" name="Footer Placeholder 4">
            <a:extLst>
              <a:ext uri="{FF2B5EF4-FFF2-40B4-BE49-F238E27FC236}">
                <a16:creationId xmlns="" xmlns:a16="http://schemas.microsoft.com/office/drawing/2014/main" id="{33CB2BAF-4C70-48DC-9AD4-CDD1C925FB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 xmlns:a16="http://schemas.microsoft.com/office/drawing/2014/main" id="{12D1EF83-CE88-42B3-B51E-2C469FB6AB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D41D73-0DE4-4F86-B896-DD20A01742F4}" type="slidenum">
              <a:rPr lang="en-GB" smtClean="0"/>
              <a:t>‹#›</a:t>
            </a:fld>
            <a:endParaRPr lang="en-GB" dirty="0"/>
          </a:p>
        </p:txBody>
      </p:sp>
    </p:spTree>
    <p:extLst>
      <p:ext uri="{BB962C8B-B14F-4D97-AF65-F5344CB8AC3E}">
        <p14:creationId xmlns:p14="http://schemas.microsoft.com/office/powerpoint/2010/main" val="3189678967"/>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jp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s://www.rethink.org/advice-and-information/covid-19-support/" TargetMode="External"/><Relationship Id="rId3" Type="http://schemas.openxmlformats.org/officeDocument/2006/relationships/hyperlink" Target="http://citymha.org.uk/supporting-colleagues-to-stay-mentally-healthy-in-unusual-working-conditions/" TargetMode="External"/><Relationship Id="rId7" Type="http://schemas.openxmlformats.org/officeDocument/2006/relationships/hyperlink" Target="https://www.mind.org.uk/information-support/coronavirus/coronavirus-and-your-wellbeing/" TargetMode="External"/><Relationship Id="rId2" Type="http://schemas.openxmlformats.org/officeDocument/2006/relationships/hyperlink" Target="https://www.gov.uk/government/publications/covid-19-guidance-for-the-public-on-mental-health-and-wellbeing/guidance-for-the-public-on-the-mental-health-and-wellbeing-aspects-of-coronavirus-covid-19" TargetMode="External"/><Relationship Id="rId1" Type="http://schemas.openxmlformats.org/officeDocument/2006/relationships/slideLayout" Target="../slideLayouts/slideLayout2.xml"/><Relationship Id="rId6" Type="http://schemas.openxmlformats.org/officeDocument/2006/relationships/hyperlink" Target="https://www.mentalhealth.org.uk/publications/looking-after-your-mental-health-during-coronavirus-outbreak" TargetMode="External"/><Relationship Id="rId5" Type="http://schemas.openxmlformats.org/officeDocument/2006/relationships/hyperlink" Target="https://www.mentalhealthatwork.org.uk/toolkit/coronavirus-and-isolation-supporting-yourself-and-your-colleagues/" TargetMode="External"/><Relationship Id="rId4" Type="http://schemas.openxmlformats.org/officeDocument/2006/relationships/hyperlink" Target="https://www.nhs.uk/oneyou/every-mind-matters/" TargetMode="External"/><Relationship Id="rId9" Type="http://schemas.openxmlformats.org/officeDocument/2006/relationships/hyperlink" Target="https://www.samaritans.org/how-we-can-help/support-and-information/if-youre-having-difficult-time/if-youre-worried-about-your-mental-health-during-coronavirus-outbreak/"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 xmlns:a16="http://schemas.microsoft.com/office/drawing/2014/main" id="{059FE724-9627-4AF1-B4B9-764C53AD516A}"/>
              </a:ext>
            </a:extLst>
          </p:cNvPr>
          <p:cNvPicPr>
            <a:picLocks noChangeAspect="1"/>
          </p:cNvPicPr>
          <p:nvPr/>
        </p:nvPicPr>
        <p:blipFill rotWithShape="1">
          <a:blip r:embed="rId2">
            <a:extLst>
              <a:ext uri="{28A0092B-C50C-407E-A947-70E740481C1C}">
                <a14:useLocalDpi xmlns:a14="http://schemas.microsoft.com/office/drawing/2010/main" val="0"/>
              </a:ext>
            </a:extLst>
          </a:blip>
          <a:srcRect l="11398" r="18824" b="-1"/>
          <a:stretch/>
        </p:blipFill>
        <p:spPr>
          <a:xfrm>
            <a:off x="20" y="10"/>
            <a:ext cx="12191980" cy="6857990"/>
          </a:xfrm>
          <a:prstGeom prst="rect">
            <a:avLst/>
          </a:prstGeom>
        </p:spPr>
      </p:pic>
      <p:sp>
        <p:nvSpPr>
          <p:cNvPr id="10" name="Freeform 5">
            <a:extLst>
              <a:ext uri="{FF2B5EF4-FFF2-40B4-BE49-F238E27FC236}">
                <a16:creationId xmlns="" xmlns:a16="http://schemas.microsoft.com/office/drawing/2014/main" id="{87CC2527-562A-4F69-B487-4371E5B243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marL="0" marR="0" lvl="0" indent="0" algn="ctr" defTabSz="914400" rtl="0" eaLnBrk="1" fontAlgn="auto" latinLnBrk="0" hangingPunct="1">
              <a:lnSpc>
                <a:spcPct val="100000"/>
              </a:lnSpc>
              <a:spcBef>
                <a:spcPts val="0"/>
              </a:spcBef>
              <a:spcAft>
                <a:spcPts val="1000"/>
              </a:spcAft>
              <a:buClr>
                <a:prstClr val="black"/>
              </a:buClr>
              <a:buSzPct val="100000"/>
              <a:buFont typeface="Arial"/>
              <a:buNone/>
              <a:tabLst/>
              <a:defRPr/>
            </a:pPr>
            <a:endParaRPr kumimoji="0" lang="en-US" sz="1600" b="0" i="0" u="none" strike="noStrike" kern="1200" cap="all"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F03882DC-997A-4D9E-BA3D-B59D2719A9D2}"/>
              </a:ext>
            </a:extLst>
          </p:cNvPr>
          <p:cNvSpPr>
            <a:spLocks noGrp="1"/>
          </p:cNvSpPr>
          <p:nvPr>
            <p:ph type="ctrTitle"/>
          </p:nvPr>
        </p:nvSpPr>
        <p:spPr>
          <a:xfrm>
            <a:off x="7782890" y="3350817"/>
            <a:ext cx="4230222" cy="1772976"/>
          </a:xfrm>
        </p:spPr>
        <p:txBody>
          <a:bodyPr anchor="t">
            <a:noAutofit/>
          </a:bodyPr>
          <a:lstStyle/>
          <a:p>
            <a:r>
              <a:rPr lang="en-US" sz="2400" dirty="0">
                <a:latin typeface="Gill Sans MT" panose="020B0502020104020203" pitchFamily="34" charset="0"/>
              </a:rPr>
              <a:t>Purple Day</a:t>
            </a:r>
            <a:br>
              <a:rPr lang="en-US" sz="2400" dirty="0">
                <a:latin typeface="Gill Sans MT" panose="020B0502020104020203" pitchFamily="34" charset="0"/>
              </a:rPr>
            </a:br>
            <a:r>
              <a:rPr lang="en-US" sz="2400" dirty="0">
                <a:latin typeface="Gill Sans MT" panose="020B0502020104020203" pitchFamily="34" charset="0"/>
              </a:rPr>
              <a:t/>
            </a:r>
            <a:br>
              <a:rPr lang="en-US" sz="2400" dirty="0">
                <a:latin typeface="Gill Sans MT" panose="020B0502020104020203" pitchFamily="34" charset="0"/>
              </a:rPr>
            </a:br>
            <a:r>
              <a:rPr lang="en-US" sz="2400" dirty="0">
                <a:latin typeface="Gill Sans MT" panose="020B0502020104020203" pitchFamily="34" charset="0"/>
              </a:rPr>
              <a:t>as part of </a:t>
            </a:r>
            <a:br>
              <a:rPr lang="en-US" sz="2400" dirty="0">
                <a:latin typeface="Gill Sans MT" panose="020B0502020104020203" pitchFamily="34" charset="0"/>
              </a:rPr>
            </a:br>
            <a:r>
              <a:rPr lang="en-US" sz="2400" dirty="0">
                <a:latin typeface="Gill Sans MT" panose="020B0502020104020203" pitchFamily="34" charset="0"/>
              </a:rPr>
              <a:t/>
            </a:r>
            <a:br>
              <a:rPr lang="en-US" sz="2400" dirty="0">
                <a:latin typeface="Gill Sans MT" panose="020B0502020104020203" pitchFamily="34" charset="0"/>
              </a:rPr>
            </a:br>
            <a:r>
              <a:rPr lang="en-US" sz="2400" dirty="0">
                <a:latin typeface="Gill Sans MT" panose="020B0502020104020203" pitchFamily="34" charset="0"/>
              </a:rPr>
              <a:t>M</a:t>
            </a:r>
            <a:r>
              <a:rPr lang="en-GB" sz="2400" dirty="0" err="1">
                <a:latin typeface="Gill Sans MT" panose="020B0502020104020203" pitchFamily="34" charset="0"/>
              </a:rPr>
              <a:t>ental</a:t>
            </a:r>
            <a:r>
              <a:rPr lang="en-GB" sz="2400" dirty="0">
                <a:latin typeface="Gill Sans MT" panose="020B0502020104020203" pitchFamily="34" charset="0"/>
              </a:rPr>
              <a:t> Health Awareness Week </a:t>
            </a:r>
          </a:p>
        </p:txBody>
      </p:sp>
      <p:sp>
        <p:nvSpPr>
          <p:cNvPr id="3" name="Subtitle 2">
            <a:extLst>
              <a:ext uri="{FF2B5EF4-FFF2-40B4-BE49-F238E27FC236}">
                <a16:creationId xmlns="" xmlns:a16="http://schemas.microsoft.com/office/drawing/2014/main" id="{04DD52B7-BA69-4B98-85C1-4A21FA1DF466}"/>
              </a:ext>
            </a:extLst>
          </p:cNvPr>
          <p:cNvSpPr>
            <a:spLocks noGrp="1"/>
          </p:cNvSpPr>
          <p:nvPr>
            <p:ph type="subTitle" idx="1"/>
          </p:nvPr>
        </p:nvSpPr>
        <p:spPr>
          <a:xfrm>
            <a:off x="7782910" y="5373279"/>
            <a:ext cx="4330262" cy="1187162"/>
          </a:xfrm>
        </p:spPr>
        <p:txBody>
          <a:bodyPr>
            <a:normAutofit/>
          </a:bodyPr>
          <a:lstStyle/>
          <a:p>
            <a:r>
              <a:rPr lang="en-GB" sz="2000" dirty="0">
                <a:latin typeface="Gill Sans MT" panose="020B0502020104020203" pitchFamily="34" charset="0"/>
              </a:rPr>
              <a:t>Denise Woodhouse</a:t>
            </a:r>
          </a:p>
        </p:txBody>
      </p:sp>
      <p:cxnSp>
        <p:nvCxnSpPr>
          <p:cNvPr id="12" name="Straight Connector 11">
            <a:extLst>
              <a:ext uri="{FF2B5EF4-FFF2-40B4-BE49-F238E27FC236}">
                <a16:creationId xmlns="" xmlns:a16="http://schemas.microsoft.com/office/drawing/2014/main" id="{BCDAEC91-5BCE-4B55-9CC0-43EF94CB734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 xmlns:a16="http://schemas.microsoft.com/office/drawing/2014/main" id="{2F6CA0D9-0FBC-4FC2-8202-D3C3CE2A4441}"/>
              </a:ext>
            </a:extLst>
          </p:cNvPr>
          <p:cNvPicPr>
            <a:picLocks noChangeAspect="1"/>
          </p:cNvPicPr>
          <p:nvPr/>
        </p:nvPicPr>
        <p:blipFill rotWithShape="1">
          <a:blip r:embed="rId3"/>
          <a:srcRect l="35222"/>
          <a:stretch/>
        </p:blipFill>
        <p:spPr>
          <a:xfrm>
            <a:off x="10184311" y="134637"/>
            <a:ext cx="1828801" cy="1739074"/>
          </a:xfrm>
          <a:prstGeom prst="rect">
            <a:avLst/>
          </a:prstGeom>
        </p:spPr>
      </p:pic>
    </p:spTree>
    <p:extLst>
      <p:ext uri="{BB962C8B-B14F-4D97-AF65-F5344CB8AC3E}">
        <p14:creationId xmlns:p14="http://schemas.microsoft.com/office/powerpoint/2010/main" val="1867397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 xmlns:a16="http://schemas.microsoft.com/office/drawing/2014/main" id="{2909C215-4A6D-4516-B0D0-129802C23944}"/>
              </a:ext>
            </a:extLst>
          </p:cNvPr>
          <p:cNvPicPr>
            <a:picLocks noGrp="1" noChangeAspect="1"/>
          </p:cNvPicPr>
          <p:nvPr>
            <p:ph idx="1"/>
          </p:nvPr>
        </p:nvPicPr>
        <p:blipFill rotWithShape="1">
          <a:blip r:embed="rId2">
            <a:alphaModFix amt="31000"/>
          </a:blip>
          <a:srcRect t="10876" r="-1" b="-1"/>
          <a:stretch/>
        </p:blipFill>
        <p:spPr>
          <a:xfrm>
            <a:off x="573641" y="136020"/>
            <a:ext cx="11060430" cy="6858001"/>
          </a:xfrm>
          <a:prstGeom prst="rect">
            <a:avLst/>
          </a:prstGeom>
        </p:spPr>
      </p:pic>
      <p:pic>
        <p:nvPicPr>
          <p:cNvPr id="14" name="Picture 13">
            <a:extLst>
              <a:ext uri="{FF2B5EF4-FFF2-40B4-BE49-F238E27FC236}">
                <a16:creationId xmlns="" xmlns:a16="http://schemas.microsoft.com/office/drawing/2014/main" id="{CB607B98-7700-4DC9-8BE8-A876255F9C5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a:extLst>
              <a:ext uri="{FF2B5EF4-FFF2-40B4-BE49-F238E27FC236}">
                <a16:creationId xmlns="" xmlns:a16="http://schemas.microsoft.com/office/drawing/2014/main" id="{32C65B78-1CCA-47F0-A27A-488EDA3070CE}"/>
              </a:ext>
            </a:extLst>
          </p:cNvPr>
          <p:cNvSpPr/>
          <p:nvPr/>
        </p:nvSpPr>
        <p:spPr>
          <a:xfrm>
            <a:off x="677662" y="436807"/>
            <a:ext cx="6096000" cy="3316357"/>
          </a:xfrm>
          <a:prstGeom prst="rect">
            <a:avLst/>
          </a:prstGeom>
        </p:spPr>
        <p:txBody>
          <a:bodyPr>
            <a:spAutoFit/>
          </a:bodyPr>
          <a:lstStyle/>
          <a:p>
            <a:pPr>
              <a:lnSpc>
                <a:spcPts val="2925"/>
              </a:lnSpc>
              <a:spcBef>
                <a:spcPts val="750"/>
              </a:spcBef>
              <a:spcAft>
                <a:spcPts val="750"/>
              </a:spcAft>
            </a:pPr>
            <a:r>
              <a:rPr lang="en-GB" sz="2400" dirty="0">
                <a:solidFill>
                  <a:srgbClr val="7030A0"/>
                </a:solidFill>
                <a:latin typeface="Calibri" panose="020F0502020204030204" pitchFamily="34" charset="0"/>
                <a:ea typeface="Times New Roman" panose="02020603050405020304" pitchFamily="18" charset="0"/>
                <a:cs typeface="Calibri" panose="020F0502020204030204" pitchFamily="34" charset="0"/>
              </a:rPr>
              <a:t>What Is Mindfulness?</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50"/>
              </a:spcAft>
            </a:pPr>
            <a:r>
              <a:rPr lang="en-GB" sz="1600" dirty="0">
                <a:solidFill>
                  <a:srgbClr val="7030A0"/>
                </a:solidFill>
                <a:latin typeface="Calibri" panose="020F0502020204030204" pitchFamily="34" charset="0"/>
                <a:ea typeface="Times New Roman" panose="02020603050405020304" pitchFamily="18" charset="0"/>
                <a:cs typeface="Calibri" panose="020F0502020204030204" pitchFamily="34" charset="0"/>
              </a:rPr>
              <a:t>Mindfulness is about focusing on the present moment by tuning into our thoughts, feelings, bodily sensations and what's around us. It's all about being aware of what's happening here and now, slowing down and calming your mind.</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50"/>
              </a:spcAft>
            </a:pPr>
            <a:r>
              <a:rPr lang="en-GB" sz="1600" dirty="0">
                <a:solidFill>
                  <a:srgbClr val="7030A0"/>
                </a:solidFill>
                <a:latin typeface="Calibri" panose="020F0502020204030204" pitchFamily="34" charset="0"/>
                <a:ea typeface="Times New Roman" panose="02020603050405020304" pitchFamily="18" charset="0"/>
                <a:cs typeface="Calibri" panose="020F0502020204030204" pitchFamily="34" charset="0"/>
              </a:rPr>
              <a:t>Mindfulness activities can be practiced anytime and anywhere.  They are useful to help calm your thoughts before bed or when things become a little overwhelming and you need to feel safe and secure.  This grounding exercise is very useful to get your thoughts back into the present.</a:t>
            </a:r>
          </a:p>
          <a:p>
            <a:pPr>
              <a:lnSpc>
                <a:spcPct val="107000"/>
              </a:lnSpc>
              <a:spcAft>
                <a:spcPts val="750"/>
              </a:spcAft>
            </a:pPr>
            <a:endParaRPr lang="en-GB" sz="1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screenshot of a cell phone&#10;&#10;Description automatically generated">
            <a:extLst>
              <a:ext uri="{FF2B5EF4-FFF2-40B4-BE49-F238E27FC236}">
                <a16:creationId xmlns="" xmlns:a16="http://schemas.microsoft.com/office/drawing/2014/main" id="{01D40A2D-279F-4C6D-81BA-96DB755D1CF7}"/>
              </a:ext>
            </a:extLst>
          </p:cNvPr>
          <p:cNvPicPr>
            <a:picLocks noChangeAspect="1"/>
          </p:cNvPicPr>
          <p:nvPr/>
        </p:nvPicPr>
        <p:blipFill>
          <a:blip r:embed="rId4"/>
          <a:stretch>
            <a:fillRect/>
          </a:stretch>
        </p:blipFill>
        <p:spPr>
          <a:xfrm>
            <a:off x="7543801" y="123196"/>
            <a:ext cx="2505074" cy="6475702"/>
          </a:xfrm>
          <a:prstGeom prst="rect">
            <a:avLst/>
          </a:prstGeom>
        </p:spPr>
      </p:pic>
      <p:pic>
        <p:nvPicPr>
          <p:cNvPr id="10" name="Picture 9">
            <a:extLst>
              <a:ext uri="{FF2B5EF4-FFF2-40B4-BE49-F238E27FC236}">
                <a16:creationId xmlns="" xmlns:a16="http://schemas.microsoft.com/office/drawing/2014/main" id="{713DEC65-3CDC-4511-AD70-8475920A2E68}"/>
              </a:ext>
            </a:extLst>
          </p:cNvPr>
          <p:cNvPicPr>
            <a:picLocks noChangeAspect="1"/>
          </p:cNvPicPr>
          <p:nvPr/>
        </p:nvPicPr>
        <p:blipFill>
          <a:blip r:embed="rId5"/>
          <a:stretch>
            <a:fillRect/>
          </a:stretch>
        </p:blipFill>
        <p:spPr>
          <a:xfrm>
            <a:off x="2362200" y="3292001"/>
            <a:ext cx="2505075" cy="3412278"/>
          </a:xfrm>
          <a:prstGeom prst="rect">
            <a:avLst/>
          </a:prstGeom>
        </p:spPr>
      </p:pic>
    </p:spTree>
    <p:extLst>
      <p:ext uri="{BB962C8B-B14F-4D97-AF65-F5344CB8AC3E}">
        <p14:creationId xmlns:p14="http://schemas.microsoft.com/office/powerpoint/2010/main" val="3546683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 xmlns:a16="http://schemas.microsoft.com/office/drawing/2014/main" id="{2909C215-4A6D-4516-B0D0-129802C23944}"/>
              </a:ext>
            </a:extLst>
          </p:cNvPr>
          <p:cNvPicPr>
            <a:picLocks noGrp="1" noChangeAspect="1"/>
          </p:cNvPicPr>
          <p:nvPr>
            <p:ph idx="1"/>
          </p:nvPr>
        </p:nvPicPr>
        <p:blipFill rotWithShape="1">
          <a:blip r:embed="rId2">
            <a:alphaModFix amt="31000"/>
          </a:blip>
          <a:srcRect t="10876" r="-1" b="-1"/>
          <a:stretch/>
        </p:blipFill>
        <p:spPr>
          <a:xfrm>
            <a:off x="565785" y="153776"/>
            <a:ext cx="11060430" cy="6858001"/>
          </a:xfrm>
          <a:prstGeom prst="rect">
            <a:avLst/>
          </a:prstGeom>
        </p:spPr>
      </p:pic>
      <p:pic>
        <p:nvPicPr>
          <p:cNvPr id="14" name="Picture 13">
            <a:extLst>
              <a:ext uri="{FF2B5EF4-FFF2-40B4-BE49-F238E27FC236}">
                <a16:creationId xmlns="" xmlns:a16="http://schemas.microsoft.com/office/drawing/2014/main" id="{CB607B98-7700-4DC9-8BE8-A876255F9C5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 xmlns:a16="http://schemas.microsoft.com/office/drawing/2014/main" id="{BFC99859-2B22-41A4-8FF9-7F74B34392A5}"/>
              </a:ext>
            </a:extLst>
          </p:cNvPr>
          <p:cNvSpPr/>
          <p:nvPr/>
        </p:nvSpPr>
        <p:spPr>
          <a:xfrm>
            <a:off x="2068497" y="1997476"/>
            <a:ext cx="8202967" cy="2585323"/>
          </a:xfrm>
          <a:prstGeom prst="rect">
            <a:avLst/>
          </a:prstGeom>
        </p:spPr>
        <p:txBody>
          <a:bodyPr wrap="square">
            <a:spAutoFit/>
          </a:bodyPr>
          <a:lstStyle/>
          <a:p>
            <a:pPr algn="ctr"/>
            <a:r>
              <a:rPr lang="en-US" sz="3600" dirty="0">
                <a:solidFill>
                  <a:srgbClr val="7030A0"/>
                </a:solidFill>
              </a:rPr>
              <a:t>Can you get your grown ups to be sleep heroes too?  </a:t>
            </a:r>
          </a:p>
          <a:p>
            <a:pPr algn="ctr"/>
            <a:endParaRPr lang="en-US" sz="3600" dirty="0">
              <a:solidFill>
                <a:srgbClr val="7030A0"/>
              </a:solidFill>
            </a:endParaRPr>
          </a:p>
          <a:p>
            <a:pPr algn="ctr"/>
            <a:r>
              <a:rPr lang="en-US" sz="3600" dirty="0">
                <a:solidFill>
                  <a:srgbClr val="7030A0"/>
                </a:solidFill>
              </a:rPr>
              <a:t>Here are some slides </a:t>
            </a:r>
            <a:r>
              <a:rPr lang="en-US" sz="3600">
                <a:solidFill>
                  <a:srgbClr val="7030A0"/>
                </a:solidFill>
              </a:rPr>
              <a:t>for them…</a:t>
            </a:r>
            <a:endParaRPr lang="en-US" sz="3600" dirty="0">
              <a:solidFill>
                <a:srgbClr val="7030A0"/>
              </a:solidFill>
            </a:endParaRPr>
          </a:p>
          <a:p>
            <a:endParaRPr lang="en-US" dirty="0">
              <a:solidFill>
                <a:srgbClr val="7030A0"/>
              </a:solidFill>
            </a:endParaRPr>
          </a:p>
        </p:txBody>
      </p:sp>
    </p:spTree>
    <p:extLst>
      <p:ext uri="{BB962C8B-B14F-4D97-AF65-F5344CB8AC3E}">
        <p14:creationId xmlns:p14="http://schemas.microsoft.com/office/powerpoint/2010/main" val="2126247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 xmlns:a16="http://schemas.microsoft.com/office/drawing/2014/main" id="{CB607B98-7700-4DC9-8BE8-A876255F9C5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a:extLst>
              <a:ext uri="{FF2B5EF4-FFF2-40B4-BE49-F238E27FC236}">
                <a16:creationId xmlns="" xmlns:a16="http://schemas.microsoft.com/office/drawing/2014/main" id="{88836DE5-BE41-4E92-B9CF-222EA7C5A519}"/>
              </a:ext>
            </a:extLst>
          </p:cNvPr>
          <p:cNvSpPr/>
          <p:nvPr/>
        </p:nvSpPr>
        <p:spPr>
          <a:xfrm>
            <a:off x="1131570" y="2136339"/>
            <a:ext cx="10063172" cy="369332"/>
          </a:xfrm>
          <a:prstGeom prst="rect">
            <a:avLst/>
          </a:prstGeom>
        </p:spPr>
        <p:txBody>
          <a:bodyPr wrap="square">
            <a:spAutoFit/>
          </a:bodyPr>
          <a:lstStyle/>
          <a:p>
            <a:endParaRPr lang="en-US" dirty="0"/>
          </a:p>
        </p:txBody>
      </p:sp>
      <p:pic>
        <p:nvPicPr>
          <p:cNvPr id="3" name="Picture 2">
            <a:extLst>
              <a:ext uri="{FF2B5EF4-FFF2-40B4-BE49-F238E27FC236}">
                <a16:creationId xmlns="" xmlns:a16="http://schemas.microsoft.com/office/drawing/2014/main" id="{6321F608-44C3-4FF8-B287-167216DA4022}"/>
              </a:ext>
            </a:extLst>
          </p:cNvPr>
          <p:cNvPicPr>
            <a:picLocks noChangeAspect="1"/>
          </p:cNvPicPr>
          <p:nvPr/>
        </p:nvPicPr>
        <p:blipFill>
          <a:blip r:embed="rId3"/>
          <a:stretch>
            <a:fillRect/>
          </a:stretch>
        </p:blipFill>
        <p:spPr>
          <a:xfrm>
            <a:off x="1131570" y="447675"/>
            <a:ext cx="4295915" cy="6082334"/>
          </a:xfrm>
          <a:prstGeom prst="rect">
            <a:avLst/>
          </a:prstGeom>
          <a:effectLst>
            <a:outerShdw blurRad="50800" dist="50800" dir="5400000" algn="ctr" rotWithShape="0">
              <a:schemeClr val="accent1"/>
            </a:outerShdw>
          </a:effectLst>
        </p:spPr>
      </p:pic>
      <p:pic>
        <p:nvPicPr>
          <p:cNvPr id="5" name="Picture 4">
            <a:extLst>
              <a:ext uri="{FF2B5EF4-FFF2-40B4-BE49-F238E27FC236}">
                <a16:creationId xmlns="" xmlns:a16="http://schemas.microsoft.com/office/drawing/2014/main" id="{47657876-628C-4A8E-B641-F9BF722B11D0}"/>
              </a:ext>
            </a:extLst>
          </p:cNvPr>
          <p:cNvPicPr>
            <a:picLocks noChangeAspect="1"/>
          </p:cNvPicPr>
          <p:nvPr/>
        </p:nvPicPr>
        <p:blipFill>
          <a:blip r:embed="rId4"/>
          <a:stretch>
            <a:fillRect/>
          </a:stretch>
        </p:blipFill>
        <p:spPr>
          <a:xfrm>
            <a:off x="6231835" y="447675"/>
            <a:ext cx="4655240" cy="6082334"/>
          </a:xfrm>
          <a:prstGeom prst="rect">
            <a:avLst/>
          </a:prstGeom>
          <a:effectLst>
            <a:outerShdw blurRad="50800" dist="50800" dir="5400000" algn="ctr" rotWithShape="0">
              <a:schemeClr val="accent1"/>
            </a:outerShdw>
          </a:effectLst>
        </p:spPr>
      </p:pic>
    </p:spTree>
    <p:extLst>
      <p:ext uri="{BB962C8B-B14F-4D97-AF65-F5344CB8AC3E}">
        <p14:creationId xmlns:p14="http://schemas.microsoft.com/office/powerpoint/2010/main" val="791522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 xmlns:a16="http://schemas.microsoft.com/office/drawing/2014/main" id="{A2509F26-B5DC-4BA7-B476-4CB044237A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14" name="Rectangle 13">
            <a:extLst>
              <a:ext uri="{FF2B5EF4-FFF2-40B4-BE49-F238E27FC236}">
                <a16:creationId xmlns="" xmlns:a16="http://schemas.microsoft.com/office/drawing/2014/main" id="{DB103EB1-B135-4526-B883-33228FC27F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7" name="Content Placeholder 6">
            <a:extLst>
              <a:ext uri="{FF2B5EF4-FFF2-40B4-BE49-F238E27FC236}">
                <a16:creationId xmlns="" xmlns:a16="http://schemas.microsoft.com/office/drawing/2014/main" id="{49178F13-E050-4652-A162-E11F6BCB33A1}"/>
              </a:ext>
            </a:extLst>
          </p:cNvPr>
          <p:cNvPicPr>
            <a:picLocks noGrp="1" noChangeAspect="1"/>
          </p:cNvPicPr>
          <p:nvPr>
            <p:ph idx="1"/>
          </p:nvPr>
        </p:nvPicPr>
        <p:blipFill rotWithShape="1">
          <a:blip r:embed="rId3"/>
          <a:srcRect t="22888" r="1" b="21887"/>
          <a:stretch/>
        </p:blipFill>
        <p:spPr>
          <a:xfrm rot="21480000">
            <a:off x="1137836" y="888957"/>
            <a:ext cx="9916327" cy="4764396"/>
          </a:xfrm>
          <a:prstGeom prst="rect">
            <a:avLst/>
          </a:prstGeom>
        </p:spPr>
      </p:pic>
      <p:sp>
        <p:nvSpPr>
          <p:cNvPr id="8" name="Rectangle 7">
            <a:extLst>
              <a:ext uri="{FF2B5EF4-FFF2-40B4-BE49-F238E27FC236}">
                <a16:creationId xmlns="" xmlns:a16="http://schemas.microsoft.com/office/drawing/2014/main" id="{72026025-D2B3-4249-8A25-79FB7EFF681C}"/>
              </a:ext>
            </a:extLst>
          </p:cNvPr>
          <p:cNvSpPr/>
          <p:nvPr/>
        </p:nvSpPr>
        <p:spPr>
          <a:xfrm>
            <a:off x="4646068" y="6270155"/>
            <a:ext cx="6338658" cy="646331"/>
          </a:xfrm>
          <a:prstGeom prst="rect">
            <a:avLst/>
          </a:prstGeom>
        </p:spPr>
        <p:txBody>
          <a:bodyPr wrap="none">
            <a:spAutoFit/>
          </a:bodyPr>
          <a:lstStyle/>
          <a:p>
            <a:r>
              <a:rPr lang="en-GB" b="1" dirty="0">
                <a:solidFill>
                  <a:schemeClr val="bg2">
                    <a:lumMod val="10000"/>
                  </a:schemeClr>
                </a:solidFill>
              </a:rPr>
              <a:t>https://mhfaengland.org/remote-working-resources/everyone/ </a:t>
            </a:r>
          </a:p>
          <a:p>
            <a:r>
              <a:rPr lang="en-GB" b="1" dirty="0">
                <a:solidFill>
                  <a:schemeClr val="bg2">
                    <a:lumMod val="10000"/>
                  </a:schemeClr>
                </a:solidFill>
              </a:rPr>
              <a:t>https://youtu.be/es8l7JAyYMk</a:t>
            </a:r>
          </a:p>
        </p:txBody>
      </p:sp>
    </p:spTree>
    <p:extLst>
      <p:ext uri="{BB962C8B-B14F-4D97-AF65-F5344CB8AC3E}">
        <p14:creationId xmlns:p14="http://schemas.microsoft.com/office/powerpoint/2010/main" val="180294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9D1AAA99-DCEA-44DD-A3BB-C22CA9BE276B}"/>
              </a:ext>
            </a:extLst>
          </p:cNvPr>
          <p:cNvPicPr>
            <a:picLocks noChangeAspect="1"/>
          </p:cNvPicPr>
          <p:nvPr/>
        </p:nvPicPr>
        <p:blipFill>
          <a:blip r:embed="rId2"/>
          <a:stretch>
            <a:fillRect/>
          </a:stretch>
        </p:blipFill>
        <p:spPr>
          <a:xfrm>
            <a:off x="281711" y="365125"/>
            <a:ext cx="11628578" cy="2839549"/>
          </a:xfrm>
          <a:prstGeom prst="rect">
            <a:avLst/>
          </a:prstGeom>
        </p:spPr>
      </p:pic>
      <p:sp>
        <p:nvSpPr>
          <p:cNvPr id="2" name="Title 1">
            <a:extLst>
              <a:ext uri="{FF2B5EF4-FFF2-40B4-BE49-F238E27FC236}">
                <a16:creationId xmlns="" xmlns:a16="http://schemas.microsoft.com/office/drawing/2014/main" id="{53723E3C-FD23-40C4-A00F-A6A10CFA1EB1}"/>
              </a:ext>
            </a:extLst>
          </p:cNvPr>
          <p:cNvSpPr>
            <a:spLocks noGrp="1"/>
          </p:cNvSpPr>
          <p:nvPr>
            <p:ph type="title"/>
          </p:nvPr>
        </p:nvSpPr>
        <p:spPr/>
        <p:txBody>
          <a:bodyPr/>
          <a:lstStyle/>
          <a:p>
            <a:endParaRPr lang="en-GB" dirty="0"/>
          </a:p>
        </p:txBody>
      </p:sp>
      <p:pic>
        <p:nvPicPr>
          <p:cNvPr id="5" name="Content Placeholder 6" descr="A screenshot of a cell phone&#10;&#10;Description automatically generated">
            <a:extLst>
              <a:ext uri="{FF2B5EF4-FFF2-40B4-BE49-F238E27FC236}">
                <a16:creationId xmlns="" xmlns:a16="http://schemas.microsoft.com/office/drawing/2014/main" id="{E831EA7E-FDF2-4B56-BC69-B9A5D0A0FA90}"/>
              </a:ext>
            </a:extLst>
          </p:cNvPr>
          <p:cNvPicPr>
            <a:picLocks noGrp="1" noChangeAspect="1"/>
          </p:cNvPicPr>
          <p:nvPr>
            <p:ph idx="1"/>
          </p:nvPr>
        </p:nvPicPr>
        <p:blipFill>
          <a:blip r:embed="rId3"/>
          <a:stretch>
            <a:fillRect/>
          </a:stretch>
        </p:blipFill>
        <p:spPr>
          <a:xfrm>
            <a:off x="281711" y="3621847"/>
            <a:ext cx="3791893" cy="2680700"/>
          </a:xfrm>
        </p:spPr>
      </p:pic>
      <p:pic>
        <p:nvPicPr>
          <p:cNvPr id="7" name="Picture 6" descr="A screenshot of a cell phone&#10;&#10;Description automatically generated">
            <a:extLst>
              <a:ext uri="{FF2B5EF4-FFF2-40B4-BE49-F238E27FC236}">
                <a16:creationId xmlns="" xmlns:a16="http://schemas.microsoft.com/office/drawing/2014/main" id="{1978A885-BBFF-47CF-BEFD-68F75F1EC904}"/>
              </a:ext>
            </a:extLst>
          </p:cNvPr>
          <p:cNvPicPr>
            <a:picLocks noChangeAspect="1"/>
          </p:cNvPicPr>
          <p:nvPr/>
        </p:nvPicPr>
        <p:blipFill>
          <a:blip r:embed="rId4"/>
          <a:stretch>
            <a:fillRect/>
          </a:stretch>
        </p:blipFill>
        <p:spPr>
          <a:xfrm>
            <a:off x="4222318" y="3621847"/>
            <a:ext cx="3791893" cy="2680700"/>
          </a:xfrm>
          <a:prstGeom prst="rect">
            <a:avLst/>
          </a:prstGeom>
        </p:spPr>
      </p:pic>
      <p:pic>
        <p:nvPicPr>
          <p:cNvPr id="8" name="Content Placeholder 4" descr="A screenshot of a cell phone&#10;&#10;Description automatically generated">
            <a:extLst>
              <a:ext uri="{FF2B5EF4-FFF2-40B4-BE49-F238E27FC236}">
                <a16:creationId xmlns="" xmlns:a16="http://schemas.microsoft.com/office/drawing/2014/main" id="{9B071D61-CD98-434B-ABF0-76C75CBCA691}"/>
              </a:ext>
            </a:extLst>
          </p:cNvPr>
          <p:cNvPicPr>
            <a:picLocks noChangeAspect="1"/>
          </p:cNvPicPr>
          <p:nvPr/>
        </p:nvPicPr>
        <p:blipFill>
          <a:blip r:embed="rId5"/>
          <a:stretch>
            <a:fillRect/>
          </a:stretch>
        </p:blipFill>
        <p:spPr>
          <a:xfrm>
            <a:off x="8162925" y="3653327"/>
            <a:ext cx="3747364" cy="2649220"/>
          </a:xfrm>
          <a:prstGeom prst="rect">
            <a:avLst/>
          </a:prstGeom>
        </p:spPr>
      </p:pic>
    </p:spTree>
    <p:extLst>
      <p:ext uri="{BB962C8B-B14F-4D97-AF65-F5344CB8AC3E}">
        <p14:creationId xmlns:p14="http://schemas.microsoft.com/office/powerpoint/2010/main" val="4057637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A2509F26-B5DC-4BA7-B476-4CB044237A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12" name="Rectangle 11">
            <a:extLst>
              <a:ext uri="{FF2B5EF4-FFF2-40B4-BE49-F238E27FC236}">
                <a16:creationId xmlns="" xmlns:a16="http://schemas.microsoft.com/office/drawing/2014/main" id="{DB103EB1-B135-4526-B883-33228FC27F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5" name="Content Placeholder 4">
            <a:extLst>
              <a:ext uri="{FF2B5EF4-FFF2-40B4-BE49-F238E27FC236}">
                <a16:creationId xmlns="" xmlns:a16="http://schemas.microsoft.com/office/drawing/2014/main" id="{75A33FD9-4F52-4D20-9754-47D8DE99210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2927" r="1" b="11658"/>
          <a:stretch/>
        </p:blipFill>
        <p:spPr>
          <a:xfrm rot="21480000">
            <a:off x="1137837" y="1003258"/>
            <a:ext cx="9916327" cy="4764396"/>
          </a:xfrm>
          <a:prstGeom prst="rect">
            <a:avLst/>
          </a:prstGeom>
        </p:spPr>
      </p:pic>
    </p:spTree>
    <p:extLst>
      <p:ext uri="{BB962C8B-B14F-4D97-AF65-F5344CB8AC3E}">
        <p14:creationId xmlns:p14="http://schemas.microsoft.com/office/powerpoint/2010/main" val="307509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3AB052-0759-4ADE-8005-F1CDB699FBF7}"/>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 xmlns:a16="http://schemas.microsoft.com/office/drawing/2014/main" id="{B1580EE0-EB0B-409D-B7D0-CB8AF69C2BE0}"/>
              </a:ext>
            </a:extLst>
          </p:cNvPr>
          <p:cNvSpPr>
            <a:spLocks noGrp="1"/>
          </p:cNvSpPr>
          <p:nvPr>
            <p:ph idx="1"/>
          </p:nvPr>
        </p:nvSpPr>
        <p:spPr/>
        <p:txBody>
          <a:bodyPr>
            <a:normAutofit fontScale="92500" lnSpcReduction="10000"/>
          </a:bodyPr>
          <a:lstStyle/>
          <a:p>
            <a:pPr marL="0" indent="0">
              <a:buNone/>
            </a:pPr>
            <a:r>
              <a:rPr lang="en-US" dirty="0"/>
              <a:t>Looking after your mental health</a:t>
            </a:r>
          </a:p>
          <a:p>
            <a:pPr marL="0" indent="0">
              <a:buNone/>
            </a:pPr>
            <a:r>
              <a:rPr lang="en-US" dirty="0"/>
              <a:t>Having good mental health helps us relax more, achieve more and enjoy our lives more. We have expert advice and practical tips to help you look after your mental health and wellbeing.</a:t>
            </a:r>
          </a:p>
          <a:p>
            <a:pPr marL="0" indent="0">
              <a:buNone/>
            </a:pPr>
            <a:endParaRPr lang="en-US" dirty="0"/>
          </a:p>
          <a:p>
            <a:r>
              <a:rPr lang="en-US" dirty="0"/>
              <a:t>Coronavirus and wellbeing</a:t>
            </a:r>
          </a:p>
          <a:p>
            <a:r>
              <a:rPr lang="en-US" dirty="0"/>
              <a:t>10 tips to help if you're worried about coronavirus</a:t>
            </a:r>
          </a:p>
          <a:p>
            <a:r>
              <a:rPr lang="en-US" dirty="0"/>
              <a:t>Looking after children and young people</a:t>
            </a:r>
          </a:p>
          <a:p>
            <a:r>
              <a:rPr lang="en-US" dirty="0"/>
              <a:t>7 simple ideas to tackle working from home</a:t>
            </a:r>
          </a:p>
          <a:p>
            <a:r>
              <a:rPr lang="en-US" dirty="0"/>
              <a:t>Mental wellbeing while staying at home</a:t>
            </a:r>
          </a:p>
          <a:p>
            <a:endParaRPr lang="en-GB" dirty="0"/>
          </a:p>
          <a:p>
            <a:pPr marL="0" indent="0">
              <a:buNone/>
            </a:pPr>
            <a:endParaRPr lang="en-GB" dirty="0"/>
          </a:p>
        </p:txBody>
      </p:sp>
      <p:pic>
        <p:nvPicPr>
          <p:cNvPr id="8" name="Picture 7" descr="A close up of a logo&#10;&#10;Description automatically generated">
            <a:extLst>
              <a:ext uri="{FF2B5EF4-FFF2-40B4-BE49-F238E27FC236}">
                <a16:creationId xmlns="" xmlns:a16="http://schemas.microsoft.com/office/drawing/2014/main" id="{8EF1C351-8438-4F4C-B21C-5288E259DF41}"/>
              </a:ext>
            </a:extLst>
          </p:cNvPr>
          <p:cNvPicPr>
            <a:picLocks noChangeAspect="1"/>
          </p:cNvPicPr>
          <p:nvPr/>
        </p:nvPicPr>
        <p:blipFill>
          <a:blip r:embed="rId3"/>
          <a:stretch>
            <a:fillRect/>
          </a:stretch>
        </p:blipFill>
        <p:spPr>
          <a:xfrm>
            <a:off x="0" y="183270"/>
            <a:ext cx="12192000" cy="1507418"/>
          </a:xfrm>
          <a:prstGeom prst="rect">
            <a:avLst/>
          </a:prstGeom>
        </p:spPr>
      </p:pic>
      <p:sp>
        <p:nvSpPr>
          <p:cNvPr id="9" name="Rectangle 8">
            <a:extLst>
              <a:ext uri="{FF2B5EF4-FFF2-40B4-BE49-F238E27FC236}">
                <a16:creationId xmlns="" xmlns:a16="http://schemas.microsoft.com/office/drawing/2014/main" id="{5DEFCBA6-2380-4110-AC41-4660A38FB07E}"/>
              </a:ext>
            </a:extLst>
          </p:cNvPr>
          <p:cNvSpPr/>
          <p:nvPr/>
        </p:nvSpPr>
        <p:spPr>
          <a:xfrm>
            <a:off x="764896" y="6311900"/>
            <a:ext cx="4890057" cy="369332"/>
          </a:xfrm>
          <a:prstGeom prst="rect">
            <a:avLst/>
          </a:prstGeom>
        </p:spPr>
        <p:txBody>
          <a:bodyPr wrap="none">
            <a:spAutoFit/>
          </a:bodyPr>
          <a:lstStyle/>
          <a:p>
            <a:r>
              <a:rPr lang="en-GB" dirty="0"/>
              <a:t>https://www.nhs.uk/oneyou/every-mind-matters/</a:t>
            </a:r>
          </a:p>
        </p:txBody>
      </p:sp>
    </p:spTree>
    <p:extLst>
      <p:ext uri="{BB962C8B-B14F-4D97-AF65-F5344CB8AC3E}">
        <p14:creationId xmlns:p14="http://schemas.microsoft.com/office/powerpoint/2010/main" val="3103035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222443C-2AF3-4F37-9DCF-1BA59ADA0889}"/>
              </a:ext>
            </a:extLst>
          </p:cNvPr>
          <p:cNvSpPr>
            <a:spLocks noGrp="1"/>
          </p:cNvSpPr>
          <p:nvPr>
            <p:ph idx="1"/>
          </p:nvPr>
        </p:nvSpPr>
        <p:spPr>
          <a:xfrm>
            <a:off x="518474" y="961534"/>
            <a:ext cx="10835326" cy="5599522"/>
          </a:xfrm>
        </p:spPr>
        <p:txBody>
          <a:bodyPr>
            <a:normAutofit/>
          </a:bodyPr>
          <a:lstStyle/>
          <a:p>
            <a:pPr marL="0" indent="0">
              <a:buNone/>
            </a:pPr>
            <a:r>
              <a:rPr lang="en-US" sz="1400" b="1" dirty="0">
                <a:hlinkClick r:id="rId2"/>
              </a:rPr>
              <a:t>Public Health England - Guidance for the public on the mental health and wellbeing aspects of coronavirus (COVID-19) </a:t>
            </a:r>
            <a:r>
              <a:rPr lang="en-US" sz="1400" dirty="0"/>
              <a:t/>
            </a:r>
            <a:br>
              <a:rPr lang="en-US" sz="1400" dirty="0"/>
            </a:br>
            <a:r>
              <a:rPr lang="en-US" sz="1400" dirty="0"/>
              <a:t>Government advice on how to look after your mental health and wellbeing during the coronavirus (COVID-19) outbreak.</a:t>
            </a:r>
            <a:br>
              <a:rPr lang="en-US" sz="1400" dirty="0"/>
            </a:br>
            <a:r>
              <a:rPr lang="en-US" sz="1400" dirty="0"/>
              <a:t/>
            </a:r>
            <a:br>
              <a:rPr lang="en-US" sz="1400" dirty="0"/>
            </a:br>
            <a:r>
              <a:rPr lang="en-US" sz="1400" b="1" dirty="0">
                <a:hlinkClick r:id="rId3"/>
              </a:rPr>
              <a:t>City Mental Health Alliance - Supporting colleagues</a:t>
            </a:r>
            <a:r>
              <a:rPr lang="en-US" sz="1400" dirty="0"/>
              <a:t/>
            </a:r>
            <a:br>
              <a:rPr lang="en-US" sz="1400" dirty="0"/>
            </a:br>
            <a:r>
              <a:rPr lang="en-US" sz="1400" dirty="0"/>
              <a:t>Resources to help organisations support their colleagues, including how to manage remote teams in challenging times.</a:t>
            </a:r>
            <a:br>
              <a:rPr lang="en-US" sz="1400" dirty="0"/>
            </a:br>
            <a:r>
              <a:rPr lang="en-US" sz="1400" dirty="0"/>
              <a:t/>
            </a:r>
            <a:br>
              <a:rPr lang="en-US" sz="1400" dirty="0"/>
            </a:br>
            <a:r>
              <a:rPr lang="en-US" sz="1400" b="1" dirty="0">
                <a:hlinkClick r:id="rId4"/>
              </a:rPr>
              <a:t>Every Mind Matters - Coronavirus and wellbeing</a:t>
            </a:r>
            <a:r>
              <a:rPr lang="en-US" sz="1400" dirty="0"/>
              <a:t/>
            </a:r>
            <a:br>
              <a:rPr lang="en-US" sz="1400" dirty="0"/>
            </a:br>
            <a:r>
              <a:rPr lang="en-US" sz="1400" dirty="0"/>
              <a:t>Includes ten tips to help if you are worried about coronavirus, and advice on maintaining your wellbeing while staying at home.</a:t>
            </a:r>
            <a:br>
              <a:rPr lang="en-US" sz="1400" dirty="0"/>
            </a:br>
            <a:r>
              <a:rPr lang="en-US" sz="1400" dirty="0"/>
              <a:t/>
            </a:r>
            <a:br>
              <a:rPr lang="en-US" sz="1400" dirty="0"/>
            </a:br>
            <a:r>
              <a:rPr lang="en-US" sz="1400" b="1" dirty="0">
                <a:hlinkClick r:id="rId5"/>
              </a:rPr>
              <a:t>Mental Health At Work - Coronavirus and isolation: supporting yourself and your colleagues</a:t>
            </a:r>
            <a:r>
              <a:rPr lang="en-US" sz="1400" dirty="0"/>
              <a:t> </a:t>
            </a:r>
            <a:br>
              <a:rPr lang="en-US" sz="1400" dirty="0"/>
            </a:br>
            <a:r>
              <a:rPr lang="en-US" sz="1400" dirty="0"/>
              <a:t>Mental Health At Work has grouped together resources to support one another’s mental health through the outbreak and through working remotely. </a:t>
            </a:r>
            <a:br>
              <a:rPr lang="en-US" sz="1400" dirty="0"/>
            </a:br>
            <a:r>
              <a:rPr lang="en-US" sz="1400" dirty="0"/>
              <a:t/>
            </a:r>
            <a:br>
              <a:rPr lang="en-US" sz="1400" dirty="0"/>
            </a:br>
            <a:r>
              <a:rPr lang="en-US" sz="1400" b="1" dirty="0">
                <a:hlinkClick r:id="rId6"/>
              </a:rPr>
              <a:t>Mental Health Foundation - Looking after your mental health during the coronavirus outbreak</a:t>
            </a:r>
            <a:r>
              <a:rPr lang="en-US" sz="1400" dirty="0"/>
              <a:t/>
            </a:r>
            <a:br>
              <a:rPr lang="en-US" sz="1400" dirty="0"/>
            </a:br>
            <a:r>
              <a:rPr lang="en-US" sz="1400" dirty="0"/>
              <a:t>Some tips to help you, your friends and your family to look after your mental health, including how to avoid </a:t>
            </a:r>
            <a:r>
              <a:rPr lang="en-US" sz="1400" dirty="0" err="1"/>
              <a:t>rumour</a:t>
            </a:r>
            <a:r>
              <a:rPr lang="en-US" sz="1400" dirty="0"/>
              <a:t> and speculation which can fuel anxiety.</a:t>
            </a:r>
            <a:br>
              <a:rPr lang="en-US" sz="1400" dirty="0"/>
            </a:br>
            <a:r>
              <a:rPr lang="en-US" sz="1400" dirty="0"/>
              <a:t/>
            </a:r>
            <a:br>
              <a:rPr lang="en-US" sz="1400" dirty="0"/>
            </a:br>
            <a:r>
              <a:rPr lang="en-US" sz="1400" b="1" dirty="0">
                <a:hlinkClick r:id="rId7"/>
              </a:rPr>
              <a:t>Mind - Coronavirus and your wellbeing </a:t>
            </a:r>
            <a:r>
              <a:rPr lang="en-US" sz="1400" dirty="0"/>
              <a:t/>
            </a:r>
            <a:br>
              <a:rPr lang="en-US" sz="1400" dirty="0"/>
            </a:br>
            <a:r>
              <a:rPr lang="en-US" sz="1400" dirty="0"/>
              <a:t>Information including practical advice for staying at home, taking care of your mental wellbeing, and finding support for benefits or housing.</a:t>
            </a:r>
            <a:br>
              <a:rPr lang="en-US" sz="1400" dirty="0"/>
            </a:br>
            <a:r>
              <a:rPr lang="en-US" sz="1400" dirty="0"/>
              <a:t/>
            </a:r>
            <a:br>
              <a:rPr lang="en-US" sz="1400" dirty="0"/>
            </a:br>
            <a:r>
              <a:rPr lang="en-US" sz="1400" b="1" dirty="0">
                <a:hlinkClick r:id="rId8"/>
              </a:rPr>
              <a:t>Rethink Mental Illness - Covid-19 and mental illness</a:t>
            </a:r>
            <a:r>
              <a:rPr lang="en-US" sz="1400" dirty="0"/>
              <a:t/>
            </a:r>
            <a:br>
              <a:rPr lang="en-US" sz="1400" dirty="0"/>
            </a:br>
            <a:r>
              <a:rPr lang="en-US" sz="1400" dirty="0"/>
              <a:t>Online hub of practical support and information for people living with, or supporting people with mental illness.</a:t>
            </a:r>
            <a:br>
              <a:rPr lang="en-US" sz="1400" dirty="0"/>
            </a:br>
            <a:r>
              <a:rPr lang="en-US" sz="1400" dirty="0"/>
              <a:t/>
            </a:r>
            <a:br>
              <a:rPr lang="en-US" sz="1400" dirty="0"/>
            </a:br>
            <a:r>
              <a:rPr lang="en-US" sz="1400" b="1" dirty="0">
                <a:hlinkClick r:id="rId9"/>
              </a:rPr>
              <a:t>Samaritans - If you're worried about your mental health during the coronavirus outbreak</a:t>
            </a:r>
            <a:r>
              <a:rPr lang="en-US" sz="1400" dirty="0"/>
              <a:t/>
            </a:r>
            <a:br>
              <a:rPr lang="en-US" sz="1400" dirty="0"/>
            </a:br>
            <a:r>
              <a:rPr lang="en-US" sz="1400" dirty="0"/>
              <a:t>Support and guidance for anyone worried about their mental health. </a:t>
            </a:r>
            <a:endParaRPr lang="en-GB" sz="1400" dirty="0"/>
          </a:p>
        </p:txBody>
      </p:sp>
      <p:sp>
        <p:nvSpPr>
          <p:cNvPr id="5" name="Title 4">
            <a:extLst>
              <a:ext uri="{FF2B5EF4-FFF2-40B4-BE49-F238E27FC236}">
                <a16:creationId xmlns="" xmlns:a16="http://schemas.microsoft.com/office/drawing/2014/main" id="{27E2D5AB-6FE2-465F-8669-D9C7C91E6F5A}"/>
              </a:ext>
            </a:extLst>
          </p:cNvPr>
          <p:cNvSpPr>
            <a:spLocks noGrp="1"/>
          </p:cNvSpPr>
          <p:nvPr>
            <p:ph type="title"/>
          </p:nvPr>
        </p:nvSpPr>
        <p:spPr>
          <a:xfrm>
            <a:off x="518474" y="380525"/>
            <a:ext cx="10515600" cy="1162017"/>
          </a:xfrm>
        </p:spPr>
        <p:txBody>
          <a:bodyPr>
            <a:normAutofit fontScale="90000"/>
          </a:bodyPr>
          <a:lstStyle/>
          <a:p>
            <a:r>
              <a:rPr lang="en-US" b="1" dirty="0"/>
              <a:t>Helpful resources</a:t>
            </a:r>
            <a:br>
              <a:rPr lang="en-US" b="1" dirty="0"/>
            </a:br>
            <a:endParaRPr lang="en-GB" dirty="0"/>
          </a:p>
        </p:txBody>
      </p:sp>
    </p:spTree>
    <p:extLst>
      <p:ext uri="{BB962C8B-B14F-4D97-AF65-F5344CB8AC3E}">
        <p14:creationId xmlns:p14="http://schemas.microsoft.com/office/powerpoint/2010/main" val="2059692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65EE5F6-2B87-4A8E-BCB0-2AD50CD5C44B}"/>
              </a:ext>
            </a:extLst>
          </p:cNvPr>
          <p:cNvSpPr>
            <a:spLocks noGrp="1"/>
          </p:cNvSpPr>
          <p:nvPr>
            <p:ph type="title"/>
          </p:nvPr>
        </p:nvSpPr>
        <p:spPr/>
        <p:txBody>
          <a:bodyPr/>
          <a:lstStyle/>
          <a:p>
            <a:endParaRPr lang="en-GB"/>
          </a:p>
        </p:txBody>
      </p:sp>
      <p:pic>
        <p:nvPicPr>
          <p:cNvPr id="10" name="Content Placeholder 9">
            <a:extLst>
              <a:ext uri="{FF2B5EF4-FFF2-40B4-BE49-F238E27FC236}">
                <a16:creationId xmlns="" xmlns:a16="http://schemas.microsoft.com/office/drawing/2014/main" id="{1D5572FA-E167-4CA6-9022-4FB185D54757}"/>
              </a:ext>
            </a:extLst>
          </p:cNvPr>
          <p:cNvPicPr>
            <a:picLocks noGrp="1" noChangeAspect="1"/>
          </p:cNvPicPr>
          <p:nvPr>
            <p:ph idx="1"/>
          </p:nvPr>
        </p:nvPicPr>
        <p:blipFill>
          <a:blip r:embed="rId2"/>
          <a:stretch>
            <a:fillRect/>
          </a:stretch>
        </p:blipFill>
        <p:spPr>
          <a:xfrm>
            <a:off x="1747837" y="365125"/>
            <a:ext cx="8696325" cy="6147905"/>
          </a:xfrm>
          <a:prstGeom prst="rect">
            <a:avLst/>
          </a:prstGeom>
        </p:spPr>
      </p:pic>
    </p:spTree>
    <p:extLst>
      <p:ext uri="{BB962C8B-B14F-4D97-AF65-F5344CB8AC3E}">
        <p14:creationId xmlns:p14="http://schemas.microsoft.com/office/powerpoint/2010/main" val="2570744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 xmlns:a16="http://schemas.microsoft.com/office/drawing/2014/main" id="{2909C215-4A6D-4516-B0D0-129802C23944}"/>
              </a:ext>
            </a:extLst>
          </p:cNvPr>
          <p:cNvPicPr>
            <a:picLocks noGrp="1" noChangeAspect="1"/>
          </p:cNvPicPr>
          <p:nvPr>
            <p:ph idx="1"/>
          </p:nvPr>
        </p:nvPicPr>
        <p:blipFill rotWithShape="1">
          <a:blip r:embed="rId2"/>
          <a:srcRect t="10876" r="-1" b="-1"/>
          <a:stretch/>
        </p:blipFill>
        <p:spPr>
          <a:xfrm>
            <a:off x="1257300" y="-156211"/>
            <a:ext cx="9928860" cy="6858001"/>
          </a:xfrm>
          <a:prstGeom prst="rect">
            <a:avLst/>
          </a:prstGeom>
        </p:spPr>
      </p:pic>
      <p:pic>
        <p:nvPicPr>
          <p:cNvPr id="14" name="Picture 13">
            <a:extLst>
              <a:ext uri="{FF2B5EF4-FFF2-40B4-BE49-F238E27FC236}">
                <a16:creationId xmlns="" xmlns:a16="http://schemas.microsoft.com/office/drawing/2014/main" id="{CB607B98-7700-4DC9-8BE8-A876255F9C5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Content Placeholder 6" descr="A close up of a logo&#10;&#10;Description automatically generated">
            <a:extLst>
              <a:ext uri="{FF2B5EF4-FFF2-40B4-BE49-F238E27FC236}">
                <a16:creationId xmlns="" xmlns:a16="http://schemas.microsoft.com/office/drawing/2014/main" id="{EBF7F332-22A5-4BA5-B837-667B4BA103A5}"/>
              </a:ext>
            </a:extLst>
          </p:cNvPr>
          <p:cNvPicPr>
            <a:picLocks noChangeAspect="1"/>
          </p:cNvPicPr>
          <p:nvPr/>
        </p:nvPicPr>
        <p:blipFill rotWithShape="1">
          <a:blip r:embed="rId4"/>
          <a:srcRect t="18409" r="1" b="33545"/>
          <a:stretch/>
        </p:blipFill>
        <p:spPr>
          <a:xfrm rot="21480000">
            <a:off x="283387" y="686706"/>
            <a:ext cx="3951835" cy="1898697"/>
          </a:xfrm>
          <a:prstGeom prst="rect">
            <a:avLst/>
          </a:prstGeom>
        </p:spPr>
      </p:pic>
      <p:sp>
        <p:nvSpPr>
          <p:cNvPr id="2" name="TextBox 1">
            <a:extLst>
              <a:ext uri="{FF2B5EF4-FFF2-40B4-BE49-F238E27FC236}">
                <a16:creationId xmlns="" xmlns:a16="http://schemas.microsoft.com/office/drawing/2014/main" id="{6C6FBF5A-0AA4-44F8-BD1D-00FEE1FF71BF}"/>
              </a:ext>
            </a:extLst>
          </p:cNvPr>
          <p:cNvSpPr txBox="1"/>
          <p:nvPr/>
        </p:nvSpPr>
        <p:spPr>
          <a:xfrm rot="21373863">
            <a:off x="8431213" y="4573203"/>
            <a:ext cx="3413746" cy="1323439"/>
          </a:xfrm>
          <a:prstGeom prst="rect">
            <a:avLst/>
          </a:prstGeom>
          <a:gradFill flip="none" rotWithShape="1">
            <a:gsLst>
              <a:gs pos="0">
                <a:srgbClr val="4A2A58"/>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4000" dirty="0">
                <a:latin typeface="Ink Free" panose="03080402000500000000" pitchFamily="66" charset="0"/>
              </a:rPr>
              <a:t>Purple Day </a:t>
            </a:r>
          </a:p>
          <a:p>
            <a:r>
              <a:rPr lang="en-US" sz="4000" dirty="0">
                <a:latin typeface="Ink Free" panose="03080402000500000000" pitchFamily="66" charset="0"/>
              </a:rPr>
              <a:t>22 May 2020</a:t>
            </a:r>
            <a:endParaRPr lang="en-GB" sz="4000" dirty="0">
              <a:latin typeface="Ink Free" panose="03080402000500000000" pitchFamily="66" charset="0"/>
            </a:endParaRPr>
          </a:p>
        </p:txBody>
      </p:sp>
    </p:spTree>
    <p:extLst>
      <p:ext uri="{BB962C8B-B14F-4D97-AF65-F5344CB8AC3E}">
        <p14:creationId xmlns:p14="http://schemas.microsoft.com/office/powerpoint/2010/main" val="1330351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7852AB2-DBFD-422A-A6CF-6EF18329D413}"/>
              </a:ext>
            </a:extLst>
          </p:cNvPr>
          <p:cNvSpPr>
            <a:spLocks noGrp="1"/>
          </p:cNvSpPr>
          <p:nvPr>
            <p:ph type="title"/>
          </p:nvPr>
        </p:nvSpPr>
        <p:spPr>
          <a:xfrm>
            <a:off x="1356098" y="634303"/>
            <a:ext cx="8761413" cy="706964"/>
          </a:xfrm>
        </p:spPr>
        <p:txBody>
          <a:bodyPr>
            <a:normAutofit fontScale="90000"/>
          </a:bodyPr>
          <a:lstStyle/>
          <a:p>
            <a:pPr algn="ctr"/>
            <a:r>
              <a:rPr lang="en-US" dirty="0"/>
              <a:t/>
            </a:r>
            <a:br>
              <a:rPr lang="en-US" dirty="0"/>
            </a:br>
            <a:r>
              <a:rPr lang="en-US" sz="3600" dirty="0">
                <a:solidFill>
                  <a:srgbClr val="7030A0"/>
                </a:solidFill>
              </a:rPr>
              <a:t>Mental Health Awareness Week</a:t>
            </a:r>
            <a:br>
              <a:rPr lang="en-US" sz="3600" dirty="0">
                <a:solidFill>
                  <a:srgbClr val="7030A0"/>
                </a:solidFill>
              </a:rPr>
            </a:br>
            <a:r>
              <a:rPr lang="en-US" sz="3600" dirty="0">
                <a:solidFill>
                  <a:srgbClr val="7030A0"/>
                </a:solidFill>
              </a:rPr>
              <a:t>18-22 May 2020</a:t>
            </a:r>
            <a:r>
              <a:rPr lang="en-US" dirty="0"/>
              <a:t/>
            </a:r>
            <a:br>
              <a:rPr lang="en-US" dirty="0"/>
            </a:br>
            <a:endParaRPr lang="en-GB" dirty="0"/>
          </a:p>
        </p:txBody>
      </p:sp>
      <p:pic>
        <p:nvPicPr>
          <p:cNvPr id="8" name="Picture 7">
            <a:extLst>
              <a:ext uri="{FF2B5EF4-FFF2-40B4-BE49-F238E27FC236}">
                <a16:creationId xmlns="" xmlns:a16="http://schemas.microsoft.com/office/drawing/2014/main" id="{1C23A31A-E2B9-4D66-B1D2-971C377AD358}"/>
              </a:ext>
            </a:extLst>
          </p:cNvPr>
          <p:cNvPicPr>
            <a:picLocks noChangeAspect="1"/>
          </p:cNvPicPr>
          <p:nvPr/>
        </p:nvPicPr>
        <p:blipFill>
          <a:blip r:embed="rId3"/>
          <a:stretch>
            <a:fillRect/>
          </a:stretch>
        </p:blipFill>
        <p:spPr>
          <a:xfrm>
            <a:off x="592688" y="2700453"/>
            <a:ext cx="1693926" cy="1718125"/>
          </a:xfrm>
          <a:prstGeom prst="rect">
            <a:avLst/>
          </a:prstGeom>
        </p:spPr>
      </p:pic>
      <p:pic>
        <p:nvPicPr>
          <p:cNvPr id="9" name="Picture 8">
            <a:extLst>
              <a:ext uri="{FF2B5EF4-FFF2-40B4-BE49-F238E27FC236}">
                <a16:creationId xmlns="" xmlns:a16="http://schemas.microsoft.com/office/drawing/2014/main" id="{0D3587A3-8D6E-4A23-AE0F-D505A60C2324}"/>
              </a:ext>
            </a:extLst>
          </p:cNvPr>
          <p:cNvPicPr>
            <a:picLocks noChangeAspect="1"/>
          </p:cNvPicPr>
          <p:nvPr/>
        </p:nvPicPr>
        <p:blipFill>
          <a:blip r:embed="rId4"/>
          <a:stretch>
            <a:fillRect/>
          </a:stretch>
        </p:blipFill>
        <p:spPr>
          <a:xfrm>
            <a:off x="2670192" y="2779565"/>
            <a:ext cx="1724138" cy="1606789"/>
          </a:xfrm>
          <a:prstGeom prst="rect">
            <a:avLst/>
          </a:prstGeom>
        </p:spPr>
      </p:pic>
      <p:pic>
        <p:nvPicPr>
          <p:cNvPr id="10" name="Picture 9">
            <a:extLst>
              <a:ext uri="{FF2B5EF4-FFF2-40B4-BE49-F238E27FC236}">
                <a16:creationId xmlns="" xmlns:a16="http://schemas.microsoft.com/office/drawing/2014/main" id="{E81F7CA7-FABA-4889-B615-32D4F5654C11}"/>
              </a:ext>
            </a:extLst>
          </p:cNvPr>
          <p:cNvPicPr>
            <a:picLocks noChangeAspect="1"/>
          </p:cNvPicPr>
          <p:nvPr/>
        </p:nvPicPr>
        <p:blipFill>
          <a:blip r:embed="rId5"/>
          <a:stretch>
            <a:fillRect/>
          </a:stretch>
        </p:blipFill>
        <p:spPr>
          <a:xfrm>
            <a:off x="8736992" y="2660151"/>
            <a:ext cx="2043177" cy="1845618"/>
          </a:xfrm>
          <a:prstGeom prst="rect">
            <a:avLst/>
          </a:prstGeom>
        </p:spPr>
      </p:pic>
      <p:pic>
        <p:nvPicPr>
          <p:cNvPr id="11" name="Picture 10">
            <a:extLst>
              <a:ext uri="{FF2B5EF4-FFF2-40B4-BE49-F238E27FC236}">
                <a16:creationId xmlns="" xmlns:a16="http://schemas.microsoft.com/office/drawing/2014/main" id="{2BCA03E3-FE47-4430-9F4E-68A9E8BB6CCF}"/>
              </a:ext>
            </a:extLst>
          </p:cNvPr>
          <p:cNvPicPr>
            <a:picLocks noChangeAspect="1"/>
          </p:cNvPicPr>
          <p:nvPr/>
        </p:nvPicPr>
        <p:blipFill>
          <a:blip r:embed="rId6"/>
          <a:stretch>
            <a:fillRect/>
          </a:stretch>
        </p:blipFill>
        <p:spPr>
          <a:xfrm>
            <a:off x="4684740" y="2700260"/>
            <a:ext cx="2016098" cy="1711277"/>
          </a:xfrm>
          <a:prstGeom prst="rect">
            <a:avLst/>
          </a:prstGeom>
        </p:spPr>
      </p:pic>
      <p:pic>
        <p:nvPicPr>
          <p:cNvPr id="12" name="Picture 11">
            <a:extLst>
              <a:ext uri="{FF2B5EF4-FFF2-40B4-BE49-F238E27FC236}">
                <a16:creationId xmlns="" xmlns:a16="http://schemas.microsoft.com/office/drawing/2014/main" id="{5F40488C-5738-4722-831A-B31DE0A539E2}"/>
              </a:ext>
            </a:extLst>
          </p:cNvPr>
          <p:cNvPicPr>
            <a:picLocks noChangeAspect="1"/>
          </p:cNvPicPr>
          <p:nvPr/>
        </p:nvPicPr>
        <p:blipFill>
          <a:blip r:embed="rId7"/>
          <a:stretch>
            <a:fillRect/>
          </a:stretch>
        </p:blipFill>
        <p:spPr>
          <a:xfrm>
            <a:off x="4816570" y="4961071"/>
            <a:ext cx="1840468" cy="1735896"/>
          </a:xfrm>
          <a:prstGeom prst="rect">
            <a:avLst/>
          </a:prstGeom>
        </p:spPr>
      </p:pic>
      <p:pic>
        <p:nvPicPr>
          <p:cNvPr id="13" name="Picture 12">
            <a:extLst>
              <a:ext uri="{FF2B5EF4-FFF2-40B4-BE49-F238E27FC236}">
                <a16:creationId xmlns="" xmlns:a16="http://schemas.microsoft.com/office/drawing/2014/main" id="{5B1556B7-A915-4E50-BE1D-69AB65B0A787}"/>
              </a:ext>
            </a:extLst>
          </p:cNvPr>
          <p:cNvPicPr>
            <a:picLocks noChangeAspect="1"/>
          </p:cNvPicPr>
          <p:nvPr/>
        </p:nvPicPr>
        <p:blipFill>
          <a:blip r:embed="rId8"/>
          <a:stretch>
            <a:fillRect/>
          </a:stretch>
        </p:blipFill>
        <p:spPr>
          <a:xfrm>
            <a:off x="6828886" y="2723896"/>
            <a:ext cx="1840468" cy="1718125"/>
          </a:xfrm>
          <a:prstGeom prst="rect">
            <a:avLst/>
          </a:prstGeom>
        </p:spPr>
      </p:pic>
      <p:sp>
        <p:nvSpPr>
          <p:cNvPr id="15" name="TextBox 14">
            <a:extLst>
              <a:ext uri="{FF2B5EF4-FFF2-40B4-BE49-F238E27FC236}">
                <a16:creationId xmlns="" xmlns:a16="http://schemas.microsoft.com/office/drawing/2014/main" id="{3051D2E3-96BB-48D1-B804-7AD85935AC0D}"/>
              </a:ext>
            </a:extLst>
          </p:cNvPr>
          <p:cNvSpPr txBox="1"/>
          <p:nvPr/>
        </p:nvSpPr>
        <p:spPr>
          <a:xfrm>
            <a:off x="732556" y="4423058"/>
            <a:ext cx="1979629" cy="369332"/>
          </a:xfrm>
          <a:prstGeom prst="rect">
            <a:avLst/>
          </a:prstGeom>
          <a:noFill/>
        </p:spPr>
        <p:txBody>
          <a:bodyPr wrap="square" rtlCol="0">
            <a:spAutoFit/>
          </a:bodyPr>
          <a:lstStyle/>
          <a:p>
            <a:r>
              <a:rPr lang="en-US" dirty="0"/>
              <a:t>concentration</a:t>
            </a:r>
            <a:endParaRPr lang="en-GB" dirty="0"/>
          </a:p>
        </p:txBody>
      </p:sp>
      <p:sp>
        <p:nvSpPr>
          <p:cNvPr id="19" name="TextBox 18">
            <a:extLst>
              <a:ext uri="{FF2B5EF4-FFF2-40B4-BE49-F238E27FC236}">
                <a16:creationId xmlns="" xmlns:a16="http://schemas.microsoft.com/office/drawing/2014/main" id="{808D8265-80C2-4818-AA21-A1D9AECB48E5}"/>
              </a:ext>
            </a:extLst>
          </p:cNvPr>
          <p:cNvSpPr txBox="1"/>
          <p:nvPr/>
        </p:nvSpPr>
        <p:spPr>
          <a:xfrm>
            <a:off x="5238321" y="4415824"/>
            <a:ext cx="1156946" cy="369332"/>
          </a:xfrm>
          <a:prstGeom prst="rect">
            <a:avLst/>
          </a:prstGeom>
          <a:noFill/>
        </p:spPr>
        <p:txBody>
          <a:bodyPr wrap="square" rtlCol="0">
            <a:spAutoFit/>
          </a:bodyPr>
          <a:lstStyle/>
          <a:p>
            <a:r>
              <a:rPr lang="en-US" dirty="0"/>
              <a:t>memory </a:t>
            </a:r>
            <a:endParaRPr lang="en-GB" dirty="0"/>
          </a:p>
        </p:txBody>
      </p:sp>
      <p:sp>
        <p:nvSpPr>
          <p:cNvPr id="20" name="TextBox 19">
            <a:extLst>
              <a:ext uri="{FF2B5EF4-FFF2-40B4-BE49-F238E27FC236}">
                <a16:creationId xmlns="" xmlns:a16="http://schemas.microsoft.com/office/drawing/2014/main" id="{9FE7F1EA-B10D-4210-8AD5-BB09B67889A3}"/>
              </a:ext>
            </a:extLst>
          </p:cNvPr>
          <p:cNvSpPr txBox="1"/>
          <p:nvPr/>
        </p:nvSpPr>
        <p:spPr>
          <a:xfrm>
            <a:off x="2973956" y="4418578"/>
            <a:ext cx="1402214" cy="369332"/>
          </a:xfrm>
          <a:prstGeom prst="rect">
            <a:avLst/>
          </a:prstGeom>
          <a:noFill/>
        </p:spPr>
        <p:txBody>
          <a:bodyPr wrap="square" rtlCol="0">
            <a:spAutoFit/>
          </a:bodyPr>
          <a:lstStyle/>
          <a:p>
            <a:r>
              <a:rPr lang="en-US" dirty="0"/>
              <a:t>creativity</a:t>
            </a:r>
            <a:endParaRPr lang="en-GB" dirty="0"/>
          </a:p>
        </p:txBody>
      </p:sp>
      <p:sp>
        <p:nvSpPr>
          <p:cNvPr id="21" name="TextBox 20">
            <a:extLst>
              <a:ext uri="{FF2B5EF4-FFF2-40B4-BE49-F238E27FC236}">
                <a16:creationId xmlns="" xmlns:a16="http://schemas.microsoft.com/office/drawing/2014/main" id="{C95212A6-96B4-4B9C-833A-E83166F353C9}"/>
              </a:ext>
            </a:extLst>
          </p:cNvPr>
          <p:cNvSpPr txBox="1"/>
          <p:nvPr/>
        </p:nvSpPr>
        <p:spPr>
          <a:xfrm>
            <a:off x="7438326" y="4386354"/>
            <a:ext cx="865589" cy="369332"/>
          </a:xfrm>
          <a:prstGeom prst="rect">
            <a:avLst/>
          </a:prstGeom>
          <a:noFill/>
        </p:spPr>
        <p:txBody>
          <a:bodyPr wrap="square" rtlCol="0">
            <a:spAutoFit/>
          </a:bodyPr>
          <a:lstStyle/>
          <a:p>
            <a:r>
              <a:rPr lang="en-US" dirty="0"/>
              <a:t>mood</a:t>
            </a:r>
            <a:endParaRPr lang="en-GB" dirty="0"/>
          </a:p>
        </p:txBody>
      </p:sp>
      <p:sp>
        <p:nvSpPr>
          <p:cNvPr id="22" name="TextBox 21">
            <a:extLst>
              <a:ext uri="{FF2B5EF4-FFF2-40B4-BE49-F238E27FC236}">
                <a16:creationId xmlns="" xmlns:a16="http://schemas.microsoft.com/office/drawing/2014/main" id="{47EC6785-9146-4E86-9078-28B06A90D5E1}"/>
              </a:ext>
            </a:extLst>
          </p:cNvPr>
          <p:cNvSpPr txBox="1"/>
          <p:nvPr/>
        </p:nvSpPr>
        <p:spPr>
          <a:xfrm>
            <a:off x="5161719" y="6512301"/>
            <a:ext cx="1310149" cy="369332"/>
          </a:xfrm>
          <a:prstGeom prst="rect">
            <a:avLst/>
          </a:prstGeom>
          <a:noFill/>
        </p:spPr>
        <p:txBody>
          <a:bodyPr wrap="square" rtlCol="0">
            <a:spAutoFit/>
          </a:bodyPr>
          <a:lstStyle/>
          <a:p>
            <a:r>
              <a:rPr lang="en-US" dirty="0"/>
              <a:t>work well</a:t>
            </a:r>
            <a:endParaRPr lang="en-GB" dirty="0"/>
          </a:p>
        </p:txBody>
      </p:sp>
      <p:sp>
        <p:nvSpPr>
          <p:cNvPr id="23" name="TextBox 22">
            <a:extLst>
              <a:ext uri="{FF2B5EF4-FFF2-40B4-BE49-F238E27FC236}">
                <a16:creationId xmlns="" xmlns:a16="http://schemas.microsoft.com/office/drawing/2014/main" id="{9DBCF19D-B949-419D-B95E-4570BC396FC2}"/>
              </a:ext>
            </a:extLst>
          </p:cNvPr>
          <p:cNvSpPr txBox="1"/>
          <p:nvPr/>
        </p:nvSpPr>
        <p:spPr>
          <a:xfrm>
            <a:off x="9346974" y="4386356"/>
            <a:ext cx="1361353" cy="369332"/>
          </a:xfrm>
          <a:prstGeom prst="rect">
            <a:avLst/>
          </a:prstGeom>
          <a:noFill/>
        </p:spPr>
        <p:txBody>
          <a:bodyPr wrap="square" rtlCol="0">
            <a:spAutoFit/>
          </a:bodyPr>
          <a:lstStyle/>
          <a:p>
            <a:r>
              <a:rPr lang="en-US" dirty="0"/>
              <a:t>wellbeing</a:t>
            </a:r>
            <a:endParaRPr lang="en-GB" dirty="0"/>
          </a:p>
        </p:txBody>
      </p:sp>
      <p:sp>
        <p:nvSpPr>
          <p:cNvPr id="3" name="TextBox 2">
            <a:extLst>
              <a:ext uri="{FF2B5EF4-FFF2-40B4-BE49-F238E27FC236}">
                <a16:creationId xmlns="" xmlns:a16="http://schemas.microsoft.com/office/drawing/2014/main" id="{8A009173-2462-4422-889E-70CAA62F530F}"/>
              </a:ext>
            </a:extLst>
          </p:cNvPr>
          <p:cNvSpPr txBox="1"/>
          <p:nvPr/>
        </p:nvSpPr>
        <p:spPr>
          <a:xfrm>
            <a:off x="787974" y="1864976"/>
            <a:ext cx="10228082" cy="646331"/>
          </a:xfrm>
          <a:prstGeom prst="rect">
            <a:avLst/>
          </a:prstGeom>
          <a:noFill/>
        </p:spPr>
        <p:txBody>
          <a:bodyPr wrap="square" rtlCol="0">
            <a:spAutoFit/>
          </a:bodyPr>
          <a:lstStyle/>
          <a:p>
            <a:r>
              <a:rPr lang="en-US" dirty="0">
                <a:solidFill>
                  <a:srgbClr val="7030A0"/>
                </a:solidFill>
              </a:rPr>
              <a:t>We are going to focus our attention on how we can be more mentally well. Sleep</a:t>
            </a:r>
            <a:r>
              <a:rPr lang="en-GB" dirty="0">
                <a:solidFill>
                  <a:srgbClr val="7030A0"/>
                </a:solidFill>
              </a:rPr>
              <a:t> is the unsung hero for Mental Health.  Good quality sleep will help you to have better:</a:t>
            </a:r>
          </a:p>
        </p:txBody>
      </p:sp>
      <p:sp>
        <p:nvSpPr>
          <p:cNvPr id="4" name="TextBox 3">
            <a:extLst>
              <a:ext uri="{FF2B5EF4-FFF2-40B4-BE49-F238E27FC236}">
                <a16:creationId xmlns="" xmlns:a16="http://schemas.microsoft.com/office/drawing/2014/main" id="{84396323-228A-43FC-9501-6D98D8467581}"/>
              </a:ext>
            </a:extLst>
          </p:cNvPr>
          <p:cNvSpPr txBox="1"/>
          <p:nvPr/>
        </p:nvSpPr>
        <p:spPr>
          <a:xfrm>
            <a:off x="1175068" y="5389840"/>
            <a:ext cx="1840468" cy="646331"/>
          </a:xfrm>
          <a:prstGeom prst="rect">
            <a:avLst/>
          </a:prstGeom>
          <a:noFill/>
        </p:spPr>
        <p:txBody>
          <a:bodyPr wrap="square" rtlCol="0">
            <a:spAutoFit/>
          </a:bodyPr>
          <a:lstStyle/>
          <a:p>
            <a:r>
              <a:rPr lang="en-US" dirty="0">
                <a:solidFill>
                  <a:srgbClr val="7030A0"/>
                </a:solidFill>
              </a:rPr>
              <a:t>All of these will then help you to </a:t>
            </a:r>
            <a:endParaRPr lang="en-GB" dirty="0">
              <a:solidFill>
                <a:srgbClr val="7030A0"/>
              </a:solidFill>
            </a:endParaRPr>
          </a:p>
        </p:txBody>
      </p:sp>
      <p:sp>
        <p:nvSpPr>
          <p:cNvPr id="5" name="Arrow: Right 4">
            <a:extLst>
              <a:ext uri="{FF2B5EF4-FFF2-40B4-BE49-F238E27FC236}">
                <a16:creationId xmlns="" xmlns:a16="http://schemas.microsoft.com/office/drawing/2014/main" id="{BC41A86A-7559-417F-8FE9-1B1CCA1E2ABC}"/>
              </a:ext>
            </a:extLst>
          </p:cNvPr>
          <p:cNvSpPr/>
          <p:nvPr/>
        </p:nvSpPr>
        <p:spPr>
          <a:xfrm>
            <a:off x="3330300" y="5540415"/>
            <a:ext cx="1227697" cy="288604"/>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41460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4" grpId="0"/>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 xmlns:a16="http://schemas.microsoft.com/office/drawing/2014/main" id="{2909C215-4A6D-4516-B0D0-129802C23944}"/>
              </a:ext>
            </a:extLst>
          </p:cNvPr>
          <p:cNvPicPr>
            <a:picLocks noGrp="1" noChangeAspect="1"/>
          </p:cNvPicPr>
          <p:nvPr>
            <p:ph idx="1"/>
          </p:nvPr>
        </p:nvPicPr>
        <p:blipFill rotWithShape="1">
          <a:blip r:embed="rId2">
            <a:alphaModFix amt="31000"/>
          </a:blip>
          <a:srcRect t="10876" r="-1" b="-1"/>
          <a:stretch/>
        </p:blipFill>
        <p:spPr>
          <a:xfrm>
            <a:off x="565785" y="82754"/>
            <a:ext cx="11060430" cy="6858001"/>
          </a:xfrm>
          <a:prstGeom prst="rect">
            <a:avLst/>
          </a:prstGeom>
        </p:spPr>
      </p:pic>
      <p:pic>
        <p:nvPicPr>
          <p:cNvPr id="14" name="Picture 13">
            <a:extLst>
              <a:ext uri="{FF2B5EF4-FFF2-40B4-BE49-F238E27FC236}">
                <a16:creationId xmlns="" xmlns:a16="http://schemas.microsoft.com/office/drawing/2014/main" id="{CB607B98-7700-4DC9-8BE8-A876255F9C5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 xmlns:a16="http://schemas.microsoft.com/office/drawing/2014/main" id="{5C44C3B1-5690-49C7-A76F-DFE0958061F7}"/>
              </a:ext>
            </a:extLst>
          </p:cNvPr>
          <p:cNvSpPr txBox="1"/>
          <p:nvPr/>
        </p:nvSpPr>
        <p:spPr>
          <a:xfrm>
            <a:off x="1890944" y="941033"/>
            <a:ext cx="8309499" cy="2031325"/>
          </a:xfrm>
          <a:prstGeom prst="rect">
            <a:avLst/>
          </a:prstGeom>
          <a:noFill/>
        </p:spPr>
        <p:txBody>
          <a:bodyPr wrap="square" rtlCol="0">
            <a:spAutoFit/>
          </a:bodyPr>
          <a:lstStyle/>
          <a:p>
            <a:r>
              <a:rPr lang="en-US" sz="2400" dirty="0">
                <a:solidFill>
                  <a:srgbClr val="7030A0"/>
                </a:solidFill>
              </a:rPr>
              <a:t>First things first…</a:t>
            </a:r>
          </a:p>
          <a:p>
            <a:endParaRPr lang="en-US" sz="2400" dirty="0">
              <a:solidFill>
                <a:srgbClr val="7030A0"/>
              </a:solidFill>
            </a:endParaRPr>
          </a:p>
          <a:p>
            <a:r>
              <a:rPr lang="en-US" sz="2400" dirty="0">
                <a:solidFill>
                  <a:srgbClr val="7030A0"/>
                </a:solidFill>
              </a:rPr>
              <a:t>Do you accept the challenge to become your own…</a:t>
            </a:r>
          </a:p>
          <a:p>
            <a:endParaRPr lang="en-US" dirty="0"/>
          </a:p>
          <a:p>
            <a:endParaRPr lang="en-US" dirty="0">
              <a:latin typeface="Gill Sans Nova Ultra Bold" panose="020B0604020202020204" pitchFamily="34" charset="0"/>
            </a:endParaRPr>
          </a:p>
          <a:p>
            <a:endParaRPr lang="en-US" dirty="0"/>
          </a:p>
        </p:txBody>
      </p:sp>
      <p:sp>
        <p:nvSpPr>
          <p:cNvPr id="5" name="TextBox 4">
            <a:extLst>
              <a:ext uri="{FF2B5EF4-FFF2-40B4-BE49-F238E27FC236}">
                <a16:creationId xmlns="" xmlns:a16="http://schemas.microsoft.com/office/drawing/2014/main" id="{6C868157-61AF-4ACF-AE90-0763940A5173}"/>
              </a:ext>
            </a:extLst>
          </p:cNvPr>
          <p:cNvSpPr txBox="1"/>
          <p:nvPr/>
        </p:nvSpPr>
        <p:spPr>
          <a:xfrm>
            <a:off x="3903215" y="2867487"/>
            <a:ext cx="4385569" cy="2123658"/>
          </a:xfrm>
          <a:prstGeom prst="rect">
            <a:avLst/>
          </a:prstGeom>
          <a:noFill/>
        </p:spPr>
        <p:txBody>
          <a:bodyPr wrap="square" rtlCol="0">
            <a:spAutoFit/>
          </a:bodyPr>
          <a:lstStyle/>
          <a:p>
            <a:pPr lvl="0" algn="ctr"/>
            <a:r>
              <a:rPr lang="en-GB" sz="6600" dirty="0">
                <a:solidFill>
                  <a:srgbClr val="643977"/>
                </a:solidFill>
                <a:latin typeface="Gill Sans Nova Ultra Bold" panose="020B0B02020104020203" pitchFamily="34" charset="0"/>
              </a:rPr>
              <a:t>Sleep hero ?</a:t>
            </a:r>
          </a:p>
        </p:txBody>
      </p:sp>
    </p:spTree>
    <p:extLst>
      <p:ext uri="{BB962C8B-B14F-4D97-AF65-F5344CB8AC3E}">
        <p14:creationId xmlns:p14="http://schemas.microsoft.com/office/powerpoint/2010/main" val="693927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 xmlns:a16="http://schemas.microsoft.com/office/drawing/2014/main" id="{2909C215-4A6D-4516-B0D0-129802C23944}"/>
              </a:ext>
            </a:extLst>
          </p:cNvPr>
          <p:cNvPicPr>
            <a:picLocks noGrp="1" noChangeAspect="1"/>
          </p:cNvPicPr>
          <p:nvPr>
            <p:ph idx="1"/>
          </p:nvPr>
        </p:nvPicPr>
        <p:blipFill rotWithShape="1">
          <a:blip r:embed="rId2">
            <a:alphaModFix amt="31000"/>
          </a:blip>
          <a:srcRect t="10876" r="-1" b="-1"/>
          <a:stretch/>
        </p:blipFill>
        <p:spPr>
          <a:xfrm>
            <a:off x="1200700" y="0"/>
            <a:ext cx="9928860" cy="6858001"/>
          </a:xfrm>
          <a:prstGeom prst="rect">
            <a:avLst/>
          </a:prstGeom>
        </p:spPr>
      </p:pic>
      <p:pic>
        <p:nvPicPr>
          <p:cNvPr id="14" name="Picture 13">
            <a:extLst>
              <a:ext uri="{FF2B5EF4-FFF2-40B4-BE49-F238E27FC236}">
                <a16:creationId xmlns="" xmlns:a16="http://schemas.microsoft.com/office/drawing/2014/main" id="{CB607B98-7700-4DC9-8BE8-A876255F9C5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 xmlns:a16="http://schemas.microsoft.com/office/drawing/2014/main" id="{5EA099AD-0C19-4BCC-9D26-11EF5EEFFEAE}"/>
              </a:ext>
            </a:extLst>
          </p:cNvPr>
          <p:cNvSpPr txBox="1"/>
          <p:nvPr/>
        </p:nvSpPr>
        <p:spPr>
          <a:xfrm>
            <a:off x="1800520" y="537328"/>
            <a:ext cx="8729220" cy="646331"/>
          </a:xfrm>
          <a:prstGeom prst="rect">
            <a:avLst/>
          </a:prstGeom>
          <a:noFill/>
        </p:spPr>
        <p:txBody>
          <a:bodyPr wrap="square" rtlCol="0">
            <a:spAutoFit/>
          </a:bodyPr>
          <a:lstStyle/>
          <a:p>
            <a:endParaRPr lang="en-GB" dirty="0"/>
          </a:p>
          <a:p>
            <a:endParaRPr lang="en-US" dirty="0"/>
          </a:p>
        </p:txBody>
      </p:sp>
      <p:pic>
        <p:nvPicPr>
          <p:cNvPr id="2" name="Picture 1">
            <a:extLst>
              <a:ext uri="{FF2B5EF4-FFF2-40B4-BE49-F238E27FC236}">
                <a16:creationId xmlns="" xmlns:a16="http://schemas.microsoft.com/office/drawing/2014/main" id="{AD820557-76EF-4F23-A823-E12E4DEE0D55}"/>
              </a:ext>
            </a:extLst>
          </p:cNvPr>
          <p:cNvPicPr>
            <a:picLocks noChangeAspect="1"/>
          </p:cNvPicPr>
          <p:nvPr/>
        </p:nvPicPr>
        <p:blipFill>
          <a:blip r:embed="rId4"/>
          <a:stretch>
            <a:fillRect/>
          </a:stretch>
        </p:blipFill>
        <p:spPr>
          <a:xfrm>
            <a:off x="3032137" y="888871"/>
            <a:ext cx="6127726" cy="3698641"/>
          </a:xfrm>
          <a:prstGeom prst="rect">
            <a:avLst/>
          </a:prstGeom>
          <a:effectLst>
            <a:outerShdw blurRad="50800" dist="50800" dir="5400000" algn="ctr" rotWithShape="0">
              <a:schemeClr val="accent1"/>
            </a:outerShdw>
          </a:effectLst>
        </p:spPr>
      </p:pic>
      <p:sp>
        <p:nvSpPr>
          <p:cNvPr id="3" name="TextBox 2">
            <a:extLst>
              <a:ext uri="{FF2B5EF4-FFF2-40B4-BE49-F238E27FC236}">
                <a16:creationId xmlns="" xmlns:a16="http://schemas.microsoft.com/office/drawing/2014/main" id="{5821F73B-1119-4F38-A0BA-CDADE0F5DA5D}"/>
              </a:ext>
            </a:extLst>
          </p:cNvPr>
          <p:cNvSpPr txBox="1"/>
          <p:nvPr/>
        </p:nvSpPr>
        <p:spPr>
          <a:xfrm>
            <a:off x="1731146" y="4682506"/>
            <a:ext cx="9260154" cy="1754326"/>
          </a:xfrm>
          <a:prstGeom prst="rect">
            <a:avLst/>
          </a:prstGeom>
          <a:noFill/>
        </p:spPr>
        <p:txBody>
          <a:bodyPr wrap="square" rtlCol="0">
            <a:spAutoFit/>
          </a:bodyPr>
          <a:lstStyle/>
          <a:p>
            <a:r>
              <a:rPr lang="en-US" dirty="0">
                <a:solidFill>
                  <a:srgbClr val="7030A0"/>
                </a:solidFill>
              </a:rPr>
              <a:t>There are activities to learn about sleep and to help you look at what you do now and if you can make any changes improve your sleep.  If you can sleep better, your memory and mood, your concentration and creativity and your wellbeing and work will improve too.</a:t>
            </a:r>
          </a:p>
          <a:p>
            <a:endParaRPr lang="en-US" dirty="0">
              <a:solidFill>
                <a:srgbClr val="7030A0"/>
              </a:solidFill>
            </a:endParaRPr>
          </a:p>
          <a:p>
            <a:r>
              <a:rPr lang="en-US" dirty="0">
                <a:solidFill>
                  <a:srgbClr val="7030A0"/>
                </a:solidFill>
              </a:rPr>
              <a:t>On Friday it will be Purple Day, so join other children from your school and the other schools in the Trust to celebrate by having a </a:t>
            </a:r>
            <a:r>
              <a:rPr lang="en-US" b="1" dirty="0">
                <a:solidFill>
                  <a:srgbClr val="7030A0"/>
                </a:solidFill>
              </a:rPr>
              <a:t>Sleep Heroes Pyjama Day</a:t>
            </a:r>
            <a:r>
              <a:rPr lang="en-US" dirty="0">
                <a:solidFill>
                  <a:srgbClr val="7030A0"/>
                </a:solidFill>
              </a:rPr>
              <a:t>.</a:t>
            </a:r>
            <a:endParaRPr lang="en-GB" dirty="0">
              <a:solidFill>
                <a:srgbClr val="7030A0"/>
              </a:solidFill>
            </a:endParaRPr>
          </a:p>
        </p:txBody>
      </p:sp>
      <p:sp>
        <p:nvSpPr>
          <p:cNvPr id="8" name="Star: 10 Points 7">
            <a:extLst>
              <a:ext uri="{FF2B5EF4-FFF2-40B4-BE49-F238E27FC236}">
                <a16:creationId xmlns="" xmlns:a16="http://schemas.microsoft.com/office/drawing/2014/main" id="{42E65F0F-DDAC-4C27-813B-70E50AE89C07}"/>
              </a:ext>
            </a:extLst>
          </p:cNvPr>
          <p:cNvSpPr/>
          <p:nvPr/>
        </p:nvSpPr>
        <p:spPr>
          <a:xfrm>
            <a:off x="7173158" y="2449980"/>
            <a:ext cx="1242874" cy="1438183"/>
          </a:xfrm>
          <a:prstGeom prst="star10">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 xmlns:a16="http://schemas.microsoft.com/office/drawing/2014/main" id="{27884E3F-4A20-48EE-AF4D-4183896FBF24}"/>
              </a:ext>
            </a:extLst>
          </p:cNvPr>
          <p:cNvSpPr txBox="1"/>
          <p:nvPr/>
        </p:nvSpPr>
        <p:spPr>
          <a:xfrm>
            <a:off x="7380257" y="2845905"/>
            <a:ext cx="828675" cy="646331"/>
          </a:xfrm>
          <a:prstGeom prst="rect">
            <a:avLst/>
          </a:prstGeom>
          <a:solidFill>
            <a:srgbClr val="BF95DF"/>
          </a:solidFill>
        </p:spPr>
        <p:txBody>
          <a:bodyPr wrap="square" rtlCol="0">
            <a:spAutoFit/>
          </a:bodyPr>
          <a:lstStyle/>
          <a:p>
            <a:pPr algn="ctr"/>
            <a:r>
              <a:rPr lang="en-US" dirty="0">
                <a:solidFill>
                  <a:schemeClr val="bg1"/>
                </a:solidFill>
              </a:rPr>
              <a:t>Purple Day</a:t>
            </a:r>
            <a:endParaRPr lang="en-GB" dirty="0">
              <a:solidFill>
                <a:schemeClr val="bg1"/>
              </a:solidFill>
            </a:endParaRPr>
          </a:p>
        </p:txBody>
      </p:sp>
    </p:spTree>
    <p:extLst>
      <p:ext uri="{BB962C8B-B14F-4D97-AF65-F5344CB8AC3E}">
        <p14:creationId xmlns:p14="http://schemas.microsoft.com/office/powerpoint/2010/main" val="2456100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 xmlns:a16="http://schemas.microsoft.com/office/drawing/2014/main" id="{2909C215-4A6D-4516-B0D0-129802C23944}"/>
              </a:ext>
            </a:extLst>
          </p:cNvPr>
          <p:cNvPicPr>
            <a:picLocks noGrp="1" noChangeAspect="1"/>
          </p:cNvPicPr>
          <p:nvPr>
            <p:ph idx="1"/>
          </p:nvPr>
        </p:nvPicPr>
        <p:blipFill rotWithShape="1">
          <a:blip r:embed="rId2">
            <a:alphaModFix amt="31000"/>
          </a:blip>
          <a:srcRect t="10876" r="-1" b="-1"/>
          <a:stretch/>
        </p:blipFill>
        <p:spPr>
          <a:xfrm>
            <a:off x="1131570" y="136020"/>
            <a:ext cx="11060430" cy="6858001"/>
          </a:xfrm>
          <a:prstGeom prst="rect">
            <a:avLst/>
          </a:prstGeom>
        </p:spPr>
      </p:pic>
      <p:pic>
        <p:nvPicPr>
          <p:cNvPr id="14" name="Picture 13">
            <a:extLst>
              <a:ext uri="{FF2B5EF4-FFF2-40B4-BE49-F238E27FC236}">
                <a16:creationId xmlns="" xmlns:a16="http://schemas.microsoft.com/office/drawing/2014/main" id="{CB607B98-7700-4DC9-8BE8-A876255F9C5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 xmlns:a16="http://schemas.microsoft.com/office/drawing/2014/main" id="{BFC99859-2B22-41A4-8FF9-7F74B34392A5}"/>
              </a:ext>
            </a:extLst>
          </p:cNvPr>
          <p:cNvSpPr/>
          <p:nvPr/>
        </p:nvSpPr>
        <p:spPr>
          <a:xfrm>
            <a:off x="2068497" y="671691"/>
            <a:ext cx="8202967" cy="6740307"/>
          </a:xfrm>
          <a:prstGeom prst="rect">
            <a:avLst/>
          </a:prstGeom>
        </p:spPr>
        <p:txBody>
          <a:bodyPr wrap="square">
            <a:spAutoFit/>
          </a:bodyPr>
          <a:lstStyle/>
          <a:p>
            <a:pPr algn="ctr"/>
            <a:r>
              <a:rPr lang="en-US" b="1" dirty="0">
                <a:solidFill>
                  <a:srgbClr val="7030A0"/>
                </a:solidFill>
              </a:rPr>
              <a:t>Activities</a:t>
            </a:r>
          </a:p>
          <a:p>
            <a:pPr algn="ctr"/>
            <a:endParaRPr lang="en-US" b="1" dirty="0">
              <a:solidFill>
                <a:srgbClr val="7030A0"/>
              </a:solidFill>
            </a:endParaRPr>
          </a:p>
          <a:p>
            <a:r>
              <a:rPr lang="en-US" b="1" dirty="0" smtClean="0">
                <a:solidFill>
                  <a:srgbClr val="7030A0"/>
                </a:solidFill>
              </a:rPr>
              <a:t>Key Stage 2 - Concentration</a:t>
            </a:r>
            <a:r>
              <a:rPr lang="en-US" b="1" dirty="0">
                <a:solidFill>
                  <a:srgbClr val="7030A0"/>
                </a:solidFill>
              </a:rPr>
              <a:t>, creativity and memory</a:t>
            </a:r>
          </a:p>
          <a:p>
            <a:endParaRPr lang="en-US" dirty="0">
              <a:solidFill>
                <a:srgbClr val="7030A0"/>
              </a:solidFill>
            </a:endParaRPr>
          </a:p>
          <a:p>
            <a:r>
              <a:rPr lang="en-US" dirty="0">
                <a:solidFill>
                  <a:srgbClr val="7030A0"/>
                </a:solidFill>
              </a:rPr>
              <a:t>Better brains with more sleep </a:t>
            </a:r>
          </a:p>
          <a:p>
            <a:r>
              <a:rPr lang="en-US" dirty="0">
                <a:solidFill>
                  <a:srgbClr val="7030A0"/>
                </a:solidFill>
              </a:rPr>
              <a:t>Activity 1 - Sleep Patrol diary to track and monitor your sleep </a:t>
            </a:r>
          </a:p>
          <a:p>
            <a:r>
              <a:rPr lang="en-US" dirty="0">
                <a:solidFill>
                  <a:srgbClr val="7030A0"/>
                </a:solidFill>
              </a:rPr>
              <a:t>Activity 2 - True or false quiz to learn about Sleep Myths</a:t>
            </a:r>
          </a:p>
          <a:p>
            <a:r>
              <a:rPr lang="en-US" dirty="0">
                <a:solidFill>
                  <a:srgbClr val="7030A0"/>
                </a:solidFill>
              </a:rPr>
              <a:t>Activity 3 - Catnaps – learn about the animal world</a:t>
            </a:r>
          </a:p>
          <a:p>
            <a:r>
              <a:rPr lang="en-US" dirty="0">
                <a:solidFill>
                  <a:srgbClr val="7030A0"/>
                </a:solidFill>
              </a:rPr>
              <a:t>Activity 4 - Sleep Olympics (including competition to design a beanbag)</a:t>
            </a:r>
          </a:p>
          <a:p>
            <a:endParaRPr lang="en-US" dirty="0">
              <a:solidFill>
                <a:srgbClr val="7030A0"/>
              </a:solidFill>
            </a:endParaRPr>
          </a:p>
          <a:p>
            <a:r>
              <a:rPr lang="en-US" b="1" dirty="0" smtClean="0">
                <a:solidFill>
                  <a:srgbClr val="7030A0"/>
                </a:solidFill>
              </a:rPr>
              <a:t>Preschool, Reception and Key Stage 1 - Memory </a:t>
            </a:r>
            <a:r>
              <a:rPr lang="en-US" b="1" dirty="0">
                <a:solidFill>
                  <a:srgbClr val="7030A0"/>
                </a:solidFill>
              </a:rPr>
              <a:t>and concentration games</a:t>
            </a:r>
          </a:p>
          <a:p>
            <a:r>
              <a:rPr lang="en-US" dirty="0">
                <a:solidFill>
                  <a:srgbClr val="7030A0"/>
                </a:solidFill>
              </a:rPr>
              <a:t>Mood and wellbeing activity </a:t>
            </a:r>
            <a:endParaRPr lang="en-US" dirty="0">
              <a:solidFill>
                <a:srgbClr val="7030A0"/>
              </a:solidFill>
            </a:endParaRPr>
          </a:p>
          <a:p>
            <a:endParaRPr lang="en-GB" dirty="0" smtClean="0">
              <a:solidFill>
                <a:srgbClr val="7030A0"/>
              </a:solidFill>
            </a:endParaRPr>
          </a:p>
          <a:p>
            <a:r>
              <a:rPr lang="en-GB" b="1" dirty="0" smtClean="0">
                <a:solidFill>
                  <a:srgbClr val="7030A0"/>
                </a:solidFill>
              </a:rPr>
              <a:t>Everyone</a:t>
            </a:r>
            <a:r>
              <a:rPr lang="en-GB" dirty="0" smtClean="0">
                <a:solidFill>
                  <a:srgbClr val="7030A0"/>
                </a:solidFill>
              </a:rPr>
              <a:t>!</a:t>
            </a:r>
            <a:endParaRPr lang="en-US" dirty="0" smtClean="0">
              <a:solidFill>
                <a:srgbClr val="7030A0"/>
              </a:solidFill>
            </a:endParaRPr>
          </a:p>
          <a:p>
            <a:r>
              <a:rPr lang="en-US" dirty="0" smtClean="0">
                <a:solidFill>
                  <a:srgbClr val="7030A0"/>
                </a:solidFill>
              </a:rPr>
              <a:t>Mindfulness </a:t>
            </a:r>
            <a:endParaRPr lang="en-US" dirty="0">
              <a:solidFill>
                <a:srgbClr val="7030A0"/>
              </a:solidFill>
            </a:endParaRPr>
          </a:p>
          <a:p>
            <a:endParaRPr lang="en-US" dirty="0">
              <a:solidFill>
                <a:srgbClr val="7030A0"/>
              </a:solidFill>
            </a:endParaRPr>
          </a:p>
          <a:p>
            <a:r>
              <a:rPr lang="en-US" b="1" dirty="0">
                <a:solidFill>
                  <a:srgbClr val="7030A0"/>
                </a:solidFill>
              </a:rPr>
              <a:t>Creative, mood and wellbeing</a:t>
            </a:r>
          </a:p>
          <a:p>
            <a:r>
              <a:rPr lang="en-US" dirty="0">
                <a:solidFill>
                  <a:srgbClr val="7030A0"/>
                </a:solidFill>
              </a:rPr>
              <a:t>Good night cube craft</a:t>
            </a:r>
          </a:p>
          <a:p>
            <a:r>
              <a:rPr lang="en-US" dirty="0">
                <a:solidFill>
                  <a:srgbClr val="7030A0"/>
                </a:solidFill>
              </a:rPr>
              <a:t>Here is a project to make and use to help you calm you before bed.  There is a template to make a paper cube which you can use to ask each other questions before bed. </a:t>
            </a:r>
          </a:p>
          <a:p>
            <a:endParaRPr lang="en-US" dirty="0">
              <a:solidFill>
                <a:srgbClr val="7030A0"/>
              </a:solidFill>
            </a:endParaRPr>
          </a:p>
          <a:p>
            <a:endParaRPr lang="en-US" dirty="0">
              <a:solidFill>
                <a:srgbClr val="7030A0"/>
              </a:solidFill>
            </a:endParaRPr>
          </a:p>
          <a:p>
            <a:endParaRPr lang="en-US" dirty="0">
              <a:solidFill>
                <a:srgbClr val="7030A0"/>
              </a:solidFill>
            </a:endParaRPr>
          </a:p>
        </p:txBody>
      </p:sp>
    </p:spTree>
    <p:extLst>
      <p:ext uri="{BB962C8B-B14F-4D97-AF65-F5344CB8AC3E}">
        <p14:creationId xmlns:p14="http://schemas.microsoft.com/office/powerpoint/2010/main" val="1294072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 xmlns:a16="http://schemas.microsoft.com/office/drawing/2014/main" id="{2909C215-4A6D-4516-B0D0-129802C23944}"/>
              </a:ext>
            </a:extLst>
          </p:cNvPr>
          <p:cNvPicPr>
            <a:picLocks noGrp="1" noChangeAspect="1"/>
          </p:cNvPicPr>
          <p:nvPr>
            <p:ph idx="1"/>
          </p:nvPr>
        </p:nvPicPr>
        <p:blipFill rotWithShape="1">
          <a:blip r:embed="rId2">
            <a:alphaModFix amt="31000"/>
          </a:blip>
          <a:srcRect t="10876" r="-1" b="-1"/>
          <a:stretch/>
        </p:blipFill>
        <p:spPr>
          <a:xfrm>
            <a:off x="1398270" y="-1"/>
            <a:ext cx="9928860" cy="6858001"/>
          </a:xfrm>
          <a:prstGeom prst="rect">
            <a:avLst/>
          </a:prstGeom>
        </p:spPr>
      </p:pic>
      <p:pic>
        <p:nvPicPr>
          <p:cNvPr id="14" name="Picture 13">
            <a:extLst>
              <a:ext uri="{FF2B5EF4-FFF2-40B4-BE49-F238E27FC236}">
                <a16:creationId xmlns="" xmlns:a16="http://schemas.microsoft.com/office/drawing/2014/main" id="{CB607B98-7700-4DC9-8BE8-A876255F9C5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 xmlns:a16="http://schemas.microsoft.com/office/drawing/2014/main" id="{5EA099AD-0C19-4BCC-9D26-11EF5EEFFEAE}"/>
              </a:ext>
            </a:extLst>
          </p:cNvPr>
          <p:cNvSpPr txBox="1"/>
          <p:nvPr/>
        </p:nvSpPr>
        <p:spPr>
          <a:xfrm>
            <a:off x="600879" y="537328"/>
            <a:ext cx="11041223" cy="2954655"/>
          </a:xfrm>
          <a:prstGeom prst="rect">
            <a:avLst/>
          </a:prstGeom>
          <a:noFill/>
        </p:spPr>
        <p:txBody>
          <a:bodyPr wrap="square" rtlCol="0">
            <a:spAutoFit/>
          </a:bodyPr>
          <a:lstStyle/>
          <a:p>
            <a:endParaRPr lang="en-GB" sz="2400" dirty="0"/>
          </a:p>
          <a:p>
            <a:r>
              <a:rPr lang="en-US" sz="2400" dirty="0">
                <a:solidFill>
                  <a:srgbClr val="7030A0"/>
                </a:solidFill>
              </a:rPr>
              <a:t>Sleep is very important to being physically well, mentally well and feeling happy, but almost everyone has problems sleeping at some time in their life. Finding it hard to sleep is common, especially when you may feel like you have a lot on your mind. It is sometimes hard to switch off from the thoughts in your head or maybe you have strange dreams which stop you getting a good night’s sleep.</a:t>
            </a:r>
          </a:p>
          <a:p>
            <a:endParaRPr lang="en-US" sz="2400" dirty="0">
              <a:solidFill>
                <a:srgbClr val="7030A0"/>
              </a:solidFill>
            </a:endParaRPr>
          </a:p>
          <a:p>
            <a:endParaRPr lang="en-US" dirty="0"/>
          </a:p>
        </p:txBody>
      </p:sp>
      <p:pic>
        <p:nvPicPr>
          <p:cNvPr id="5" name="Picture 4" descr="A close up of a sign&#10;&#10;Description automatically generated">
            <a:extLst>
              <a:ext uri="{FF2B5EF4-FFF2-40B4-BE49-F238E27FC236}">
                <a16:creationId xmlns="" xmlns:a16="http://schemas.microsoft.com/office/drawing/2014/main" id="{3444F905-0BE5-4400-8289-AE85D7A28901}"/>
              </a:ext>
            </a:extLst>
          </p:cNvPr>
          <p:cNvPicPr>
            <a:picLocks noChangeAspect="1"/>
          </p:cNvPicPr>
          <p:nvPr/>
        </p:nvPicPr>
        <p:blipFill>
          <a:blip r:embed="rId4"/>
          <a:stretch>
            <a:fillRect/>
          </a:stretch>
        </p:blipFill>
        <p:spPr>
          <a:xfrm>
            <a:off x="4418608" y="3003550"/>
            <a:ext cx="3354784" cy="3397250"/>
          </a:xfrm>
          <a:prstGeom prst="rect">
            <a:avLst/>
          </a:prstGeom>
          <a:effectLst>
            <a:outerShdw blurRad="50800" dist="50800" dir="5400000" algn="ctr" rotWithShape="0">
              <a:schemeClr val="accent1"/>
            </a:outerShdw>
          </a:effectLst>
        </p:spPr>
      </p:pic>
    </p:spTree>
    <p:extLst>
      <p:ext uri="{BB962C8B-B14F-4D97-AF65-F5344CB8AC3E}">
        <p14:creationId xmlns:p14="http://schemas.microsoft.com/office/powerpoint/2010/main" val="3593447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 xmlns:a16="http://schemas.microsoft.com/office/drawing/2014/main" id="{2909C215-4A6D-4516-B0D0-129802C23944}"/>
              </a:ext>
            </a:extLst>
          </p:cNvPr>
          <p:cNvPicPr>
            <a:picLocks noGrp="1" noChangeAspect="1"/>
          </p:cNvPicPr>
          <p:nvPr>
            <p:ph idx="1"/>
          </p:nvPr>
        </p:nvPicPr>
        <p:blipFill rotWithShape="1">
          <a:blip r:embed="rId2">
            <a:alphaModFix amt="31000"/>
          </a:blip>
          <a:srcRect t="10876" r="-1" b="-1"/>
          <a:stretch/>
        </p:blipFill>
        <p:spPr>
          <a:xfrm>
            <a:off x="1131570" y="136020"/>
            <a:ext cx="9928860" cy="6858001"/>
          </a:xfrm>
          <a:prstGeom prst="rect">
            <a:avLst/>
          </a:prstGeom>
        </p:spPr>
      </p:pic>
      <p:pic>
        <p:nvPicPr>
          <p:cNvPr id="14" name="Picture 13">
            <a:extLst>
              <a:ext uri="{FF2B5EF4-FFF2-40B4-BE49-F238E27FC236}">
                <a16:creationId xmlns="" xmlns:a16="http://schemas.microsoft.com/office/drawing/2014/main" id="{CB607B98-7700-4DC9-8BE8-A876255F9C5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 xmlns:a16="http://schemas.microsoft.com/office/drawing/2014/main" id="{5E41BE6C-D43C-4B93-AE2D-AB7F3F968BD4}"/>
              </a:ext>
            </a:extLst>
          </p:cNvPr>
          <p:cNvPicPr>
            <a:picLocks noChangeAspect="1"/>
          </p:cNvPicPr>
          <p:nvPr/>
        </p:nvPicPr>
        <p:blipFill>
          <a:blip r:embed="rId4"/>
          <a:stretch>
            <a:fillRect/>
          </a:stretch>
        </p:blipFill>
        <p:spPr>
          <a:xfrm>
            <a:off x="1384916" y="308499"/>
            <a:ext cx="4355421" cy="6240999"/>
          </a:xfrm>
          <a:prstGeom prst="rect">
            <a:avLst/>
          </a:prstGeom>
          <a:effectLst>
            <a:outerShdw blurRad="50800" dist="50800" dir="5400000" algn="ctr" rotWithShape="0">
              <a:schemeClr val="accent1"/>
            </a:outerShdw>
          </a:effectLst>
        </p:spPr>
      </p:pic>
      <p:pic>
        <p:nvPicPr>
          <p:cNvPr id="3" name="Picture 2" descr="A screenshot of a cell phone&#10;&#10;Description automatically generated">
            <a:extLst>
              <a:ext uri="{FF2B5EF4-FFF2-40B4-BE49-F238E27FC236}">
                <a16:creationId xmlns="" xmlns:a16="http://schemas.microsoft.com/office/drawing/2014/main" id="{EF4BF578-7359-4B1B-955C-5C477B213EA3}"/>
              </a:ext>
            </a:extLst>
          </p:cNvPr>
          <p:cNvPicPr>
            <a:picLocks noChangeAspect="1"/>
          </p:cNvPicPr>
          <p:nvPr/>
        </p:nvPicPr>
        <p:blipFill>
          <a:blip r:embed="rId5"/>
          <a:stretch>
            <a:fillRect/>
          </a:stretch>
        </p:blipFill>
        <p:spPr>
          <a:xfrm>
            <a:off x="7063071" y="646708"/>
            <a:ext cx="4121646" cy="5564579"/>
          </a:xfrm>
          <a:prstGeom prst="rect">
            <a:avLst/>
          </a:prstGeom>
          <a:effectLst>
            <a:outerShdw blurRad="50800" dist="50800" dir="5400000" algn="ctr" rotWithShape="0">
              <a:schemeClr val="accent1"/>
            </a:outerShdw>
          </a:effectLst>
        </p:spPr>
      </p:pic>
    </p:spTree>
    <p:extLst>
      <p:ext uri="{BB962C8B-B14F-4D97-AF65-F5344CB8AC3E}">
        <p14:creationId xmlns:p14="http://schemas.microsoft.com/office/powerpoint/2010/main" val="1025007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 xmlns:a16="http://schemas.microsoft.com/office/drawing/2014/main" id="{2909C215-4A6D-4516-B0D0-129802C23944}"/>
              </a:ext>
            </a:extLst>
          </p:cNvPr>
          <p:cNvPicPr>
            <a:picLocks noGrp="1" noChangeAspect="1"/>
          </p:cNvPicPr>
          <p:nvPr>
            <p:ph idx="1"/>
          </p:nvPr>
        </p:nvPicPr>
        <p:blipFill rotWithShape="1">
          <a:blip r:embed="rId2">
            <a:alphaModFix amt="31000"/>
          </a:blip>
          <a:srcRect t="10876" r="-1" b="-1"/>
          <a:stretch/>
        </p:blipFill>
        <p:spPr>
          <a:xfrm>
            <a:off x="573641" y="136020"/>
            <a:ext cx="11060430" cy="6858001"/>
          </a:xfrm>
          <a:prstGeom prst="rect">
            <a:avLst/>
          </a:prstGeom>
        </p:spPr>
      </p:pic>
      <p:pic>
        <p:nvPicPr>
          <p:cNvPr id="14" name="Picture 13">
            <a:extLst>
              <a:ext uri="{FF2B5EF4-FFF2-40B4-BE49-F238E27FC236}">
                <a16:creationId xmlns="" xmlns:a16="http://schemas.microsoft.com/office/drawing/2014/main" id="{CB607B98-7700-4DC9-8BE8-A876255F9C5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 xmlns:a16="http://schemas.microsoft.com/office/drawing/2014/main" id="{2A840D10-B926-469A-B0B5-2A572A3242AE}"/>
              </a:ext>
            </a:extLst>
          </p:cNvPr>
          <p:cNvPicPr>
            <a:picLocks noChangeAspect="1"/>
          </p:cNvPicPr>
          <p:nvPr/>
        </p:nvPicPr>
        <p:blipFill>
          <a:blip r:embed="rId4"/>
          <a:stretch>
            <a:fillRect/>
          </a:stretch>
        </p:blipFill>
        <p:spPr>
          <a:xfrm>
            <a:off x="7199777" y="236893"/>
            <a:ext cx="4192497" cy="6485087"/>
          </a:xfrm>
          <a:prstGeom prst="rect">
            <a:avLst/>
          </a:prstGeom>
          <a:effectLst>
            <a:outerShdw blurRad="50800" dist="50800" dir="5400000" algn="ctr" rotWithShape="0">
              <a:schemeClr val="accent1"/>
            </a:outerShdw>
          </a:effectLst>
        </p:spPr>
      </p:pic>
      <p:sp>
        <p:nvSpPr>
          <p:cNvPr id="3" name="Rectangle 2">
            <a:extLst>
              <a:ext uri="{FF2B5EF4-FFF2-40B4-BE49-F238E27FC236}">
                <a16:creationId xmlns="" xmlns:a16="http://schemas.microsoft.com/office/drawing/2014/main" id="{23CCF733-6B50-42C3-B398-F0F29250A1B8}"/>
              </a:ext>
            </a:extLst>
          </p:cNvPr>
          <p:cNvSpPr/>
          <p:nvPr/>
        </p:nvSpPr>
        <p:spPr>
          <a:xfrm>
            <a:off x="334829" y="622352"/>
            <a:ext cx="6426425" cy="5755422"/>
          </a:xfrm>
          <a:prstGeom prst="rect">
            <a:avLst/>
          </a:prstGeom>
        </p:spPr>
        <p:txBody>
          <a:bodyPr wrap="square">
            <a:spAutoFit/>
          </a:bodyPr>
          <a:lstStyle/>
          <a:p>
            <a:r>
              <a:rPr lang="en-US" sz="2400" dirty="0">
                <a:solidFill>
                  <a:srgbClr val="7030A0"/>
                </a:solidFill>
              </a:rPr>
              <a:t>Sleep tight: tips for a good night </a:t>
            </a:r>
          </a:p>
          <a:p>
            <a:endParaRPr lang="en-US" sz="2400" dirty="0">
              <a:solidFill>
                <a:srgbClr val="7030A0"/>
              </a:solidFill>
            </a:endParaRPr>
          </a:p>
          <a:p>
            <a:r>
              <a:rPr lang="en-US" sz="2000" dirty="0">
                <a:solidFill>
                  <a:srgbClr val="7030A0"/>
                </a:solidFill>
              </a:rPr>
              <a:t>Avoid sugary snacks and caffeine (in cola, chocolate), particularly at supper time. Good alternatives are bananas, porridge or </a:t>
            </a:r>
            <a:r>
              <a:rPr lang="en-US" sz="2000" dirty="0" err="1">
                <a:solidFill>
                  <a:srgbClr val="7030A0"/>
                </a:solidFill>
              </a:rPr>
              <a:t>wholemeal</a:t>
            </a:r>
            <a:r>
              <a:rPr lang="en-US" sz="2000" dirty="0">
                <a:solidFill>
                  <a:srgbClr val="7030A0"/>
                </a:solidFill>
              </a:rPr>
              <a:t> bread.</a:t>
            </a:r>
          </a:p>
          <a:p>
            <a:r>
              <a:rPr lang="en-US" sz="2000" dirty="0">
                <a:solidFill>
                  <a:srgbClr val="7030A0"/>
                </a:solidFill>
              </a:rPr>
              <a:t>Think about the bedroom environment: is it calm and will it help you to sleep?</a:t>
            </a:r>
          </a:p>
          <a:p>
            <a:r>
              <a:rPr lang="en-US" sz="2000" dirty="0">
                <a:solidFill>
                  <a:srgbClr val="7030A0"/>
                </a:solidFill>
              </a:rPr>
              <a:t>Have a consistent routine that you follow every evening in the hour before bedtime – device free zone.</a:t>
            </a:r>
          </a:p>
          <a:p>
            <a:r>
              <a:rPr lang="en-US" sz="2000" dirty="0">
                <a:solidFill>
                  <a:srgbClr val="7030A0"/>
                </a:solidFill>
              </a:rPr>
              <a:t>No screen activity in the hour before bed; no TVs, computers, phones or tablets.</a:t>
            </a:r>
          </a:p>
          <a:p>
            <a:r>
              <a:rPr lang="en-US" sz="2000" dirty="0">
                <a:solidFill>
                  <a:srgbClr val="7030A0"/>
                </a:solidFill>
              </a:rPr>
              <a:t>Having a bath or shower before bed can be relaxing. If you do this 30 minutes before bedtime your body temperature rises and then drop again to feel sleepy.</a:t>
            </a:r>
          </a:p>
          <a:p>
            <a:r>
              <a:rPr lang="en-US" sz="2000" dirty="0">
                <a:solidFill>
                  <a:srgbClr val="7030A0"/>
                </a:solidFill>
              </a:rPr>
              <a:t>Activities to help the brain wind down before bed including sharing a story or reading your own book.</a:t>
            </a:r>
          </a:p>
          <a:p>
            <a:r>
              <a:rPr lang="en-US" sz="2000" dirty="0">
                <a:solidFill>
                  <a:srgbClr val="7030A0"/>
                </a:solidFill>
              </a:rPr>
              <a:t>Have a set wake-up time, even at the weekend to help your body clock work best. </a:t>
            </a:r>
          </a:p>
        </p:txBody>
      </p:sp>
    </p:spTree>
    <p:extLst>
      <p:ext uri="{BB962C8B-B14F-4D97-AF65-F5344CB8AC3E}">
        <p14:creationId xmlns:p14="http://schemas.microsoft.com/office/powerpoint/2010/main" val="15357197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2791</TotalTime>
  <Words>1077</Words>
  <Application>Microsoft Office PowerPoint</Application>
  <PresentationFormat>Widescreen</PresentationFormat>
  <Paragraphs>85</Paragraphs>
  <Slides>18</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Calibri</vt:lpstr>
      <vt:lpstr>Calibri Light</vt:lpstr>
      <vt:lpstr>Gill Sans MT</vt:lpstr>
      <vt:lpstr>Gill Sans Nova Ultra Bold</vt:lpstr>
      <vt:lpstr>Impact</vt:lpstr>
      <vt:lpstr>Ink Free</vt:lpstr>
      <vt:lpstr>Times New Roman</vt:lpstr>
      <vt:lpstr>Office Theme</vt:lpstr>
      <vt:lpstr>Purple Day  as part of   Mental Health Awareness Week </vt:lpstr>
      <vt:lpstr>PowerPoint Presentation</vt:lpstr>
      <vt:lpstr> Mental Health Awareness Week 18-22 May 2020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Helpful resources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Session</dc:title>
  <dc:creator>Denise Woodhouse</dc:creator>
  <cp:lastModifiedBy>Dawn Freeburn</cp:lastModifiedBy>
  <cp:revision>66</cp:revision>
  <dcterms:created xsi:type="dcterms:W3CDTF">2020-04-30T12:18:29Z</dcterms:created>
  <dcterms:modified xsi:type="dcterms:W3CDTF">2020-05-14T12:14:46Z</dcterms:modified>
</cp:coreProperties>
</file>