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1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8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9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10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4" r:id="rId1"/>
    <p:sldMasterId id="2147483826" r:id="rId2"/>
    <p:sldMasterId id="2147483828" r:id="rId3"/>
    <p:sldMasterId id="2147483830" r:id="rId4"/>
    <p:sldMasterId id="2147483832" r:id="rId5"/>
    <p:sldMasterId id="2147483834" r:id="rId6"/>
    <p:sldMasterId id="2147483836" r:id="rId7"/>
    <p:sldMasterId id="2147483838" r:id="rId8"/>
    <p:sldMasterId id="2147483850" r:id="rId9"/>
    <p:sldMasterId id="2147483862" r:id="rId10"/>
    <p:sldMasterId id="2147483874" r:id="rId11"/>
  </p:sldMasterIdLst>
  <p:notesMasterIdLst>
    <p:notesMasterId r:id="rId81"/>
  </p:notesMasterIdLst>
  <p:sldIdLst>
    <p:sldId id="518" r:id="rId12"/>
    <p:sldId id="519" r:id="rId13"/>
    <p:sldId id="520" r:id="rId14"/>
    <p:sldId id="522" r:id="rId15"/>
    <p:sldId id="504" r:id="rId16"/>
    <p:sldId id="524" r:id="rId17"/>
    <p:sldId id="516" r:id="rId18"/>
    <p:sldId id="626" r:id="rId19"/>
    <p:sldId id="525" r:id="rId20"/>
    <p:sldId id="526" r:id="rId21"/>
    <p:sldId id="527" r:id="rId22"/>
    <p:sldId id="529" r:id="rId23"/>
    <p:sldId id="530" r:id="rId24"/>
    <p:sldId id="531" r:id="rId25"/>
    <p:sldId id="533" r:id="rId26"/>
    <p:sldId id="535" r:id="rId27"/>
    <p:sldId id="534" r:id="rId28"/>
    <p:sldId id="536" r:id="rId29"/>
    <p:sldId id="537" r:id="rId30"/>
    <p:sldId id="539" r:id="rId31"/>
    <p:sldId id="541" r:id="rId32"/>
    <p:sldId id="540" r:id="rId33"/>
    <p:sldId id="542" r:id="rId34"/>
    <p:sldId id="544" r:id="rId35"/>
    <p:sldId id="543" r:id="rId36"/>
    <p:sldId id="545" r:id="rId37"/>
    <p:sldId id="538" r:id="rId38"/>
    <p:sldId id="546" r:id="rId39"/>
    <p:sldId id="549" r:id="rId40"/>
    <p:sldId id="550" r:id="rId41"/>
    <p:sldId id="551" r:id="rId42"/>
    <p:sldId id="557" r:id="rId43"/>
    <p:sldId id="558" r:id="rId44"/>
    <p:sldId id="559" r:id="rId45"/>
    <p:sldId id="560" r:id="rId46"/>
    <p:sldId id="565" r:id="rId47"/>
    <p:sldId id="627" r:id="rId48"/>
    <p:sldId id="552" r:id="rId49"/>
    <p:sldId id="629" r:id="rId50"/>
    <p:sldId id="568" r:id="rId51"/>
    <p:sldId id="603" r:id="rId52"/>
    <p:sldId id="569" r:id="rId53"/>
    <p:sldId id="589" r:id="rId54"/>
    <p:sldId id="575" r:id="rId55"/>
    <p:sldId id="590" r:id="rId56"/>
    <p:sldId id="597" r:id="rId57"/>
    <p:sldId id="576" r:id="rId58"/>
    <p:sldId id="591" r:id="rId59"/>
    <p:sldId id="592" r:id="rId60"/>
    <p:sldId id="595" r:id="rId61"/>
    <p:sldId id="572" r:id="rId62"/>
    <p:sldId id="578" r:id="rId63"/>
    <p:sldId id="600" r:id="rId64"/>
    <p:sldId id="610" r:id="rId65"/>
    <p:sldId id="606" r:id="rId66"/>
    <p:sldId id="630" r:id="rId67"/>
    <p:sldId id="573" r:id="rId68"/>
    <p:sldId id="616" r:id="rId69"/>
    <p:sldId id="619" r:id="rId70"/>
    <p:sldId id="583" r:id="rId71"/>
    <p:sldId id="615" r:id="rId72"/>
    <p:sldId id="609" r:id="rId73"/>
    <p:sldId id="611" r:id="rId74"/>
    <p:sldId id="571" r:id="rId75"/>
    <p:sldId id="631" r:id="rId76"/>
    <p:sldId id="620" r:id="rId77"/>
    <p:sldId id="621" r:id="rId78"/>
    <p:sldId id="622" r:id="rId79"/>
    <p:sldId id="633" r:id="rId80"/>
  </p:sldIdLst>
  <p:sldSz cx="10688638" cy="7562850"/>
  <p:notesSz cx="6858000" cy="9947275"/>
  <p:defaultTextStyle>
    <a:defPPr>
      <a:defRPr lang="en-US"/>
    </a:defPPr>
    <a:lvl1pPr algn="l" defTabSz="52024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520248" indent="-63444" algn="l" defTabSz="52024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1040498" indent="-126891" algn="l" defTabSz="52024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562334" indent="-191921" algn="l" defTabSz="52024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2082585" indent="-255367" algn="l" defTabSz="52024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4021" algn="l" defTabSz="913608" rtl="0" eaLnBrk="1" latinLnBrk="0" hangingPunct="1"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0825" algn="l" defTabSz="913608" rtl="0" eaLnBrk="1" latinLnBrk="0" hangingPunct="1"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197631" algn="l" defTabSz="913608" rtl="0" eaLnBrk="1" latinLnBrk="0" hangingPunct="1"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4435" algn="l" defTabSz="913608" rtl="0" eaLnBrk="1" latinLnBrk="0" hangingPunct="1">
      <a:defRPr sz="21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9341893-5BCC-40FC-AFE3-93FEFCE6313D}">
          <p14:sldIdLst>
            <p14:sldId id="518"/>
            <p14:sldId id="519"/>
            <p14:sldId id="520"/>
            <p14:sldId id="522"/>
            <p14:sldId id="504"/>
            <p14:sldId id="524"/>
            <p14:sldId id="516"/>
            <p14:sldId id="626"/>
            <p14:sldId id="525"/>
            <p14:sldId id="526"/>
            <p14:sldId id="527"/>
            <p14:sldId id="529"/>
            <p14:sldId id="530"/>
            <p14:sldId id="531"/>
            <p14:sldId id="533"/>
            <p14:sldId id="535"/>
            <p14:sldId id="534"/>
            <p14:sldId id="536"/>
            <p14:sldId id="537"/>
            <p14:sldId id="539"/>
            <p14:sldId id="541"/>
            <p14:sldId id="540"/>
            <p14:sldId id="542"/>
            <p14:sldId id="544"/>
            <p14:sldId id="543"/>
            <p14:sldId id="545"/>
            <p14:sldId id="538"/>
            <p14:sldId id="546"/>
            <p14:sldId id="549"/>
            <p14:sldId id="550"/>
            <p14:sldId id="551"/>
            <p14:sldId id="557"/>
            <p14:sldId id="558"/>
            <p14:sldId id="559"/>
            <p14:sldId id="560"/>
            <p14:sldId id="565"/>
            <p14:sldId id="627"/>
            <p14:sldId id="552"/>
            <p14:sldId id="629"/>
            <p14:sldId id="568"/>
            <p14:sldId id="603"/>
            <p14:sldId id="569"/>
            <p14:sldId id="589"/>
            <p14:sldId id="575"/>
            <p14:sldId id="590"/>
            <p14:sldId id="597"/>
            <p14:sldId id="576"/>
            <p14:sldId id="591"/>
            <p14:sldId id="592"/>
            <p14:sldId id="595"/>
            <p14:sldId id="572"/>
            <p14:sldId id="578"/>
          </p14:sldIdLst>
        </p14:section>
        <p14:section name="Untitled Section" id="{A3250CDB-B326-4F9B-83FF-802C42B554D9}">
          <p14:sldIdLst>
            <p14:sldId id="600"/>
            <p14:sldId id="610"/>
            <p14:sldId id="606"/>
            <p14:sldId id="630"/>
            <p14:sldId id="573"/>
            <p14:sldId id="616"/>
            <p14:sldId id="619"/>
            <p14:sldId id="583"/>
            <p14:sldId id="615"/>
            <p14:sldId id="609"/>
            <p14:sldId id="611"/>
            <p14:sldId id="571"/>
            <p14:sldId id="631"/>
            <p14:sldId id="620"/>
            <p14:sldId id="621"/>
            <p14:sldId id="622"/>
            <p14:sldId id="6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6BD"/>
    <a:srgbClr val="E9EFF7"/>
    <a:srgbClr val="F3F6FB"/>
    <a:srgbClr val="205595"/>
    <a:srgbClr val="7E7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5080" autoAdjust="0"/>
  </p:normalViewPr>
  <p:slideViewPr>
    <p:cSldViewPr snapToGrid="0" snapToObjects="1">
      <p:cViewPr varScale="1">
        <p:scale>
          <a:sx n="100" d="100"/>
          <a:sy n="100" d="100"/>
        </p:scale>
        <p:origin x="1350" y="72"/>
      </p:cViewPr>
      <p:guideLst>
        <p:guide orient="horz" pos="238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5.xml"/><Relationship Id="rId21" Type="http://schemas.openxmlformats.org/officeDocument/2006/relationships/slide" Target="slides/slide10.xml"/><Relationship Id="rId42" Type="http://schemas.openxmlformats.org/officeDocument/2006/relationships/slide" Target="slides/slide31.xml"/><Relationship Id="rId47" Type="http://schemas.openxmlformats.org/officeDocument/2006/relationships/slide" Target="slides/slide36.xml"/><Relationship Id="rId63" Type="http://schemas.openxmlformats.org/officeDocument/2006/relationships/slide" Target="slides/slide52.xml"/><Relationship Id="rId68" Type="http://schemas.openxmlformats.org/officeDocument/2006/relationships/slide" Target="slides/slide57.xml"/><Relationship Id="rId84" Type="http://schemas.openxmlformats.org/officeDocument/2006/relationships/theme" Target="theme/theme1.xml"/><Relationship Id="rId16" Type="http://schemas.openxmlformats.org/officeDocument/2006/relationships/slide" Target="slides/slide5.xml"/><Relationship Id="rId11" Type="http://schemas.openxmlformats.org/officeDocument/2006/relationships/slideMaster" Target="slideMasters/slideMaster11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53" Type="http://schemas.openxmlformats.org/officeDocument/2006/relationships/slide" Target="slides/slide42.xml"/><Relationship Id="rId58" Type="http://schemas.openxmlformats.org/officeDocument/2006/relationships/slide" Target="slides/slide47.xml"/><Relationship Id="rId74" Type="http://schemas.openxmlformats.org/officeDocument/2006/relationships/slide" Target="slides/slide63.xml"/><Relationship Id="rId79" Type="http://schemas.openxmlformats.org/officeDocument/2006/relationships/slide" Target="slides/slide68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8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43" Type="http://schemas.openxmlformats.org/officeDocument/2006/relationships/slide" Target="slides/slide32.xml"/><Relationship Id="rId48" Type="http://schemas.openxmlformats.org/officeDocument/2006/relationships/slide" Target="slides/slide37.xml"/><Relationship Id="rId56" Type="http://schemas.openxmlformats.org/officeDocument/2006/relationships/slide" Target="slides/slide45.xml"/><Relationship Id="rId64" Type="http://schemas.openxmlformats.org/officeDocument/2006/relationships/slide" Target="slides/slide53.xml"/><Relationship Id="rId69" Type="http://schemas.openxmlformats.org/officeDocument/2006/relationships/slide" Target="slides/slide58.xml"/><Relationship Id="rId77" Type="http://schemas.openxmlformats.org/officeDocument/2006/relationships/slide" Target="slides/slide66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0.xml"/><Relationship Id="rId72" Type="http://schemas.openxmlformats.org/officeDocument/2006/relationships/slide" Target="slides/slide61.xml"/><Relationship Id="rId80" Type="http://schemas.openxmlformats.org/officeDocument/2006/relationships/slide" Target="slides/slide69.xml"/><Relationship Id="rId85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slide" Target="slides/slide27.xml"/><Relationship Id="rId46" Type="http://schemas.openxmlformats.org/officeDocument/2006/relationships/slide" Target="slides/slide35.xml"/><Relationship Id="rId59" Type="http://schemas.openxmlformats.org/officeDocument/2006/relationships/slide" Target="slides/slide48.xml"/><Relationship Id="rId67" Type="http://schemas.openxmlformats.org/officeDocument/2006/relationships/slide" Target="slides/slide56.xml"/><Relationship Id="rId20" Type="http://schemas.openxmlformats.org/officeDocument/2006/relationships/slide" Target="slides/slide9.xml"/><Relationship Id="rId41" Type="http://schemas.openxmlformats.org/officeDocument/2006/relationships/slide" Target="slides/slide30.xml"/><Relationship Id="rId54" Type="http://schemas.openxmlformats.org/officeDocument/2006/relationships/slide" Target="slides/slide43.xml"/><Relationship Id="rId62" Type="http://schemas.openxmlformats.org/officeDocument/2006/relationships/slide" Target="slides/slide51.xml"/><Relationship Id="rId70" Type="http://schemas.openxmlformats.org/officeDocument/2006/relationships/slide" Target="slides/slide59.xml"/><Relationship Id="rId75" Type="http://schemas.openxmlformats.org/officeDocument/2006/relationships/slide" Target="slides/slide6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49" Type="http://schemas.openxmlformats.org/officeDocument/2006/relationships/slide" Target="slides/slide38.xml"/><Relationship Id="rId57" Type="http://schemas.openxmlformats.org/officeDocument/2006/relationships/slide" Target="slides/slide46.xml"/><Relationship Id="rId10" Type="http://schemas.openxmlformats.org/officeDocument/2006/relationships/slideMaster" Target="slideMasters/slideMaster10.xml"/><Relationship Id="rId31" Type="http://schemas.openxmlformats.org/officeDocument/2006/relationships/slide" Target="slides/slide20.xml"/><Relationship Id="rId44" Type="http://schemas.openxmlformats.org/officeDocument/2006/relationships/slide" Target="slides/slide33.xml"/><Relationship Id="rId52" Type="http://schemas.openxmlformats.org/officeDocument/2006/relationships/slide" Target="slides/slide41.xml"/><Relationship Id="rId60" Type="http://schemas.openxmlformats.org/officeDocument/2006/relationships/slide" Target="slides/slide49.xml"/><Relationship Id="rId65" Type="http://schemas.openxmlformats.org/officeDocument/2006/relationships/slide" Target="slides/slide54.xml"/><Relationship Id="rId73" Type="http://schemas.openxmlformats.org/officeDocument/2006/relationships/slide" Target="slides/slide62.xml"/><Relationship Id="rId78" Type="http://schemas.openxmlformats.org/officeDocument/2006/relationships/slide" Target="slides/slide67.xml"/><Relationship Id="rId8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39" Type="http://schemas.openxmlformats.org/officeDocument/2006/relationships/slide" Target="slides/slide28.xml"/><Relationship Id="rId34" Type="http://schemas.openxmlformats.org/officeDocument/2006/relationships/slide" Target="slides/slide23.xml"/><Relationship Id="rId50" Type="http://schemas.openxmlformats.org/officeDocument/2006/relationships/slide" Target="slides/slide39.xml"/><Relationship Id="rId55" Type="http://schemas.openxmlformats.org/officeDocument/2006/relationships/slide" Target="slides/slide44.xml"/><Relationship Id="rId76" Type="http://schemas.openxmlformats.org/officeDocument/2006/relationships/slide" Target="slides/slide65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18.xml"/><Relationship Id="rId24" Type="http://schemas.openxmlformats.org/officeDocument/2006/relationships/slide" Target="slides/slide13.xml"/><Relationship Id="rId40" Type="http://schemas.openxmlformats.org/officeDocument/2006/relationships/slide" Target="slides/slide29.xml"/><Relationship Id="rId45" Type="http://schemas.openxmlformats.org/officeDocument/2006/relationships/slide" Target="slides/slide34.xml"/><Relationship Id="rId66" Type="http://schemas.openxmlformats.org/officeDocument/2006/relationships/slide" Target="slides/slide55.xml"/><Relationship Id="rId61" Type="http://schemas.openxmlformats.org/officeDocument/2006/relationships/slide" Target="slides/slide50.xml"/><Relationship Id="rId8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BCA86CD-BB7C-4072-A1B7-7B5FD2067125}" type="datetimeFigureOut">
              <a:rPr lang="en-GB"/>
              <a:pPr>
                <a:defRPr/>
              </a:pPr>
              <a:t>04/06/2020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43013"/>
            <a:ext cx="47434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D329C21-ADB4-4B7E-8BFA-5325E065AB3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65044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6801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60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412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7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021" algn="l" defTabSz="9136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0825" algn="l" defTabSz="9136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7631" algn="l" defTabSz="9136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4435" algn="l" defTabSz="9136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29C21-ADB4-4B7E-8BFA-5325E065AB3F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29816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29C21-ADB4-4B7E-8BFA-5325E065AB3F}" type="slidenum">
              <a:rPr lang="en-GB" altLang="en-US" smtClean="0"/>
              <a:pPr>
                <a:defRPr/>
              </a:pPr>
              <a:t>44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129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29C21-ADB4-4B7E-8BFA-5325E065AB3F}" type="slidenum">
              <a:rPr lang="en-GB" altLang="en-US" smtClean="0"/>
              <a:pPr>
                <a:defRPr/>
              </a:pPr>
              <a:t>58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39222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89" y="2349502"/>
            <a:ext cx="9085262" cy="16208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375" y="4286252"/>
            <a:ext cx="7481888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038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5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0178" y="303215"/>
            <a:ext cx="2403475" cy="64531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91" y="303215"/>
            <a:ext cx="7062788" cy="64531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524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750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34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34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34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48" y="2349492"/>
            <a:ext cx="9085342" cy="16211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299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21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800">
                <a:latin typeface="Century Gothic" panose="020B0502020202020204" pitchFamily="34" charset="0"/>
              </a:defRPr>
            </a:lvl2pPr>
            <a:lvl3pPr>
              <a:defRPr sz="1800">
                <a:latin typeface="Century Gothic" panose="020B0502020202020204" pitchFamily="34" charset="0"/>
              </a:defRPr>
            </a:lvl3pPr>
            <a:lvl4pPr>
              <a:defRPr sz="1800">
                <a:latin typeface="Century Gothic" panose="020B0502020202020204" pitchFamily="34" charset="0"/>
              </a:defRPr>
            </a:lvl4pPr>
            <a:lvl5pPr>
              <a:defRPr sz="18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140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329" y="4859931"/>
            <a:ext cx="9085342" cy="1502066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329" y="3205466"/>
            <a:ext cx="9085342" cy="1654373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0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1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2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3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73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8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334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432" y="1764679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3391" y="1764679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085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57508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692892"/>
            <a:ext cx="4722671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051" indent="0">
              <a:buNone/>
              <a:defRPr sz="2300" b="1"/>
            </a:lvl2pPr>
            <a:lvl3pPr marL="1042100" indent="0">
              <a:buNone/>
              <a:defRPr sz="2100" b="1"/>
            </a:lvl3pPr>
            <a:lvl4pPr marL="1563149" indent="0">
              <a:buNone/>
              <a:defRPr sz="1800" b="1"/>
            </a:lvl4pPr>
            <a:lvl5pPr marL="2084200" indent="0">
              <a:buNone/>
              <a:defRPr sz="1800" b="1"/>
            </a:lvl5pPr>
            <a:lvl6pPr marL="2605248" indent="0">
              <a:buNone/>
              <a:defRPr sz="1800" b="1"/>
            </a:lvl6pPr>
            <a:lvl7pPr marL="3126300" indent="0">
              <a:buNone/>
              <a:defRPr sz="1800" b="1"/>
            </a:lvl7pPr>
            <a:lvl8pPr marL="3647349" indent="0">
              <a:buNone/>
              <a:defRPr sz="1800" b="1"/>
            </a:lvl8pPr>
            <a:lvl9pPr marL="41684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432" y="2398408"/>
            <a:ext cx="4722671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733" y="1692892"/>
            <a:ext cx="4724526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051" indent="0">
              <a:buNone/>
              <a:defRPr sz="2300" b="1"/>
            </a:lvl2pPr>
            <a:lvl3pPr marL="1042100" indent="0">
              <a:buNone/>
              <a:defRPr sz="2100" b="1"/>
            </a:lvl3pPr>
            <a:lvl4pPr marL="1563149" indent="0">
              <a:buNone/>
              <a:defRPr sz="1800" b="1"/>
            </a:lvl4pPr>
            <a:lvl5pPr marL="2084200" indent="0">
              <a:buNone/>
              <a:defRPr sz="1800" b="1"/>
            </a:lvl5pPr>
            <a:lvl6pPr marL="2605248" indent="0">
              <a:buNone/>
              <a:defRPr sz="1800" b="1"/>
            </a:lvl6pPr>
            <a:lvl7pPr marL="3126300" indent="0">
              <a:buNone/>
              <a:defRPr sz="1800" b="1"/>
            </a:lvl7pPr>
            <a:lvl8pPr marL="3647349" indent="0">
              <a:buNone/>
              <a:defRPr sz="1800" b="1"/>
            </a:lvl8pPr>
            <a:lvl9pPr marL="41684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733" y="2398408"/>
            <a:ext cx="4724526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254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2159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5402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6" y="301113"/>
            <a:ext cx="3516488" cy="12814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960" y="301220"/>
            <a:ext cx="5975246" cy="645468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436" y="1582600"/>
            <a:ext cx="3516488" cy="5173200"/>
          </a:xfrm>
        </p:spPr>
        <p:txBody>
          <a:bodyPr/>
          <a:lstStyle>
            <a:lvl1pPr marL="0" indent="0">
              <a:buNone/>
              <a:defRPr sz="1600"/>
            </a:lvl1pPr>
            <a:lvl2pPr marL="521051" indent="0">
              <a:buNone/>
              <a:defRPr sz="1400"/>
            </a:lvl2pPr>
            <a:lvl3pPr marL="1042100" indent="0">
              <a:buNone/>
              <a:defRPr sz="1100"/>
            </a:lvl3pPr>
            <a:lvl4pPr marL="1563149" indent="0">
              <a:buNone/>
              <a:defRPr sz="1000"/>
            </a:lvl4pPr>
            <a:lvl5pPr marL="2084200" indent="0">
              <a:buNone/>
              <a:defRPr sz="1000"/>
            </a:lvl5pPr>
            <a:lvl6pPr marL="2605248" indent="0">
              <a:buNone/>
              <a:defRPr sz="1000"/>
            </a:lvl6pPr>
            <a:lvl7pPr marL="3126300" indent="0">
              <a:buNone/>
              <a:defRPr sz="1000"/>
            </a:lvl7pPr>
            <a:lvl8pPr marL="3647349" indent="0">
              <a:buNone/>
              <a:defRPr sz="1000"/>
            </a:lvl8pPr>
            <a:lvl9pPr marL="41684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579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049" y="5293995"/>
            <a:ext cx="6413183" cy="62498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049" y="675755"/>
            <a:ext cx="6413183" cy="4537710"/>
          </a:xfrm>
        </p:spPr>
        <p:txBody>
          <a:bodyPr/>
          <a:lstStyle>
            <a:lvl1pPr marL="0" indent="0">
              <a:buNone/>
              <a:defRPr sz="3600"/>
            </a:lvl1pPr>
            <a:lvl2pPr marL="521051" indent="0">
              <a:buNone/>
              <a:defRPr sz="3200"/>
            </a:lvl2pPr>
            <a:lvl3pPr marL="1042100" indent="0">
              <a:buNone/>
              <a:defRPr sz="2700"/>
            </a:lvl3pPr>
            <a:lvl4pPr marL="1563149" indent="0">
              <a:buNone/>
              <a:defRPr sz="2300"/>
            </a:lvl4pPr>
            <a:lvl5pPr marL="2084200" indent="0">
              <a:buNone/>
              <a:defRPr sz="2300"/>
            </a:lvl5pPr>
            <a:lvl6pPr marL="2605248" indent="0">
              <a:buNone/>
              <a:defRPr sz="2300"/>
            </a:lvl6pPr>
            <a:lvl7pPr marL="3126300" indent="0">
              <a:buNone/>
              <a:defRPr sz="2300"/>
            </a:lvl7pPr>
            <a:lvl8pPr marL="3647349" indent="0">
              <a:buNone/>
              <a:defRPr sz="2300"/>
            </a:lvl8pPr>
            <a:lvl9pPr marL="4168400" indent="0">
              <a:buNone/>
              <a:defRPr sz="23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049" y="5918981"/>
            <a:ext cx="6413183" cy="887584"/>
          </a:xfrm>
        </p:spPr>
        <p:txBody>
          <a:bodyPr/>
          <a:lstStyle>
            <a:lvl1pPr marL="0" indent="0">
              <a:buNone/>
              <a:defRPr sz="1600"/>
            </a:lvl1pPr>
            <a:lvl2pPr marL="521051" indent="0">
              <a:buNone/>
              <a:defRPr sz="1400"/>
            </a:lvl2pPr>
            <a:lvl3pPr marL="1042100" indent="0">
              <a:buNone/>
              <a:defRPr sz="1100"/>
            </a:lvl3pPr>
            <a:lvl4pPr marL="1563149" indent="0">
              <a:buNone/>
              <a:defRPr sz="1000"/>
            </a:lvl4pPr>
            <a:lvl5pPr marL="2084200" indent="0">
              <a:buNone/>
              <a:defRPr sz="1000"/>
            </a:lvl5pPr>
            <a:lvl6pPr marL="2605248" indent="0">
              <a:buNone/>
              <a:defRPr sz="1000"/>
            </a:lvl6pPr>
            <a:lvl7pPr marL="3126300" indent="0">
              <a:buNone/>
              <a:defRPr sz="1000"/>
            </a:lvl7pPr>
            <a:lvl8pPr marL="3647349" indent="0">
              <a:buNone/>
              <a:defRPr sz="1000"/>
            </a:lvl8pPr>
            <a:lvl9pPr marL="41684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0270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3939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9262" y="302964"/>
            <a:ext cx="2404944" cy="6452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434" y="302964"/>
            <a:ext cx="7036687" cy="64529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2282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48" y="2349491"/>
            <a:ext cx="9085342" cy="16211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299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7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8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024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800">
                <a:latin typeface="Century Gothic" panose="020B0502020202020204" pitchFamily="34" charset="0"/>
              </a:defRPr>
            </a:lvl2pPr>
            <a:lvl3pPr>
              <a:defRPr sz="1800">
                <a:latin typeface="Century Gothic" panose="020B0502020202020204" pitchFamily="34" charset="0"/>
              </a:defRPr>
            </a:lvl3pPr>
            <a:lvl4pPr>
              <a:defRPr sz="1800">
                <a:latin typeface="Century Gothic" panose="020B0502020202020204" pitchFamily="34" charset="0"/>
              </a:defRPr>
            </a:lvl4pPr>
            <a:lvl5pPr>
              <a:defRPr sz="18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3720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329" y="4859931"/>
            <a:ext cx="9085342" cy="1502066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329" y="3205465"/>
            <a:ext cx="9085342" cy="1654373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1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2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3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45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5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6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7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89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2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2" y="4859346"/>
            <a:ext cx="9085263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2" y="3205163"/>
            <a:ext cx="9085263" cy="1654175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568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6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4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2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0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08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76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4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043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432" y="1764678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3391" y="1764678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8291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692892"/>
            <a:ext cx="4722671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16" indent="0">
              <a:buNone/>
              <a:defRPr sz="2300" b="1"/>
            </a:lvl2pPr>
            <a:lvl3pPr marL="1042229" indent="0">
              <a:buNone/>
              <a:defRPr sz="2100" b="1"/>
            </a:lvl3pPr>
            <a:lvl4pPr marL="1563342" indent="0">
              <a:buNone/>
              <a:defRPr sz="1800" b="1"/>
            </a:lvl4pPr>
            <a:lvl5pPr marL="2084458" indent="0">
              <a:buNone/>
              <a:defRPr sz="1800" b="1"/>
            </a:lvl5pPr>
            <a:lvl6pPr marL="2605570" indent="0">
              <a:buNone/>
              <a:defRPr sz="1800" b="1"/>
            </a:lvl6pPr>
            <a:lvl7pPr marL="3126686" indent="0">
              <a:buNone/>
              <a:defRPr sz="1800" b="1"/>
            </a:lvl7pPr>
            <a:lvl8pPr marL="3647800" indent="0">
              <a:buNone/>
              <a:defRPr sz="1800" b="1"/>
            </a:lvl8pPr>
            <a:lvl9pPr marL="4168915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432" y="2398408"/>
            <a:ext cx="4722671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733" y="1692892"/>
            <a:ext cx="4724526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16" indent="0">
              <a:buNone/>
              <a:defRPr sz="2300" b="1"/>
            </a:lvl2pPr>
            <a:lvl3pPr marL="1042229" indent="0">
              <a:buNone/>
              <a:defRPr sz="2100" b="1"/>
            </a:lvl3pPr>
            <a:lvl4pPr marL="1563342" indent="0">
              <a:buNone/>
              <a:defRPr sz="1800" b="1"/>
            </a:lvl4pPr>
            <a:lvl5pPr marL="2084458" indent="0">
              <a:buNone/>
              <a:defRPr sz="1800" b="1"/>
            </a:lvl5pPr>
            <a:lvl6pPr marL="2605570" indent="0">
              <a:buNone/>
              <a:defRPr sz="1800" b="1"/>
            </a:lvl6pPr>
            <a:lvl7pPr marL="3126686" indent="0">
              <a:buNone/>
              <a:defRPr sz="1800" b="1"/>
            </a:lvl7pPr>
            <a:lvl8pPr marL="3647800" indent="0">
              <a:buNone/>
              <a:defRPr sz="1800" b="1"/>
            </a:lvl8pPr>
            <a:lvl9pPr marL="4168915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733" y="2398408"/>
            <a:ext cx="4724526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8495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7617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5083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6" y="301113"/>
            <a:ext cx="3516488" cy="12814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960" y="301219"/>
            <a:ext cx="5975246" cy="645468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436" y="1582600"/>
            <a:ext cx="3516488" cy="5173200"/>
          </a:xfrm>
        </p:spPr>
        <p:txBody>
          <a:bodyPr/>
          <a:lstStyle>
            <a:lvl1pPr marL="0" indent="0">
              <a:buNone/>
              <a:defRPr sz="1600"/>
            </a:lvl1pPr>
            <a:lvl2pPr marL="521116" indent="0">
              <a:buNone/>
              <a:defRPr sz="1400"/>
            </a:lvl2pPr>
            <a:lvl3pPr marL="1042229" indent="0">
              <a:buNone/>
              <a:defRPr sz="1100"/>
            </a:lvl3pPr>
            <a:lvl4pPr marL="1563342" indent="0">
              <a:buNone/>
              <a:defRPr sz="1000"/>
            </a:lvl4pPr>
            <a:lvl5pPr marL="2084458" indent="0">
              <a:buNone/>
              <a:defRPr sz="1000"/>
            </a:lvl5pPr>
            <a:lvl6pPr marL="2605570" indent="0">
              <a:buNone/>
              <a:defRPr sz="1000"/>
            </a:lvl6pPr>
            <a:lvl7pPr marL="3126686" indent="0">
              <a:buNone/>
              <a:defRPr sz="1000"/>
            </a:lvl7pPr>
            <a:lvl8pPr marL="3647800" indent="0">
              <a:buNone/>
              <a:defRPr sz="1000"/>
            </a:lvl8pPr>
            <a:lvl9pPr marL="416891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4589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049" y="5293995"/>
            <a:ext cx="6413183" cy="62498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049" y="675755"/>
            <a:ext cx="6413183" cy="4537710"/>
          </a:xfrm>
        </p:spPr>
        <p:txBody>
          <a:bodyPr/>
          <a:lstStyle>
            <a:lvl1pPr marL="0" indent="0">
              <a:buNone/>
              <a:defRPr sz="3600"/>
            </a:lvl1pPr>
            <a:lvl2pPr marL="521116" indent="0">
              <a:buNone/>
              <a:defRPr sz="3200"/>
            </a:lvl2pPr>
            <a:lvl3pPr marL="1042229" indent="0">
              <a:buNone/>
              <a:defRPr sz="2700"/>
            </a:lvl3pPr>
            <a:lvl4pPr marL="1563342" indent="0">
              <a:buNone/>
              <a:defRPr sz="2300"/>
            </a:lvl4pPr>
            <a:lvl5pPr marL="2084458" indent="0">
              <a:buNone/>
              <a:defRPr sz="2300"/>
            </a:lvl5pPr>
            <a:lvl6pPr marL="2605570" indent="0">
              <a:buNone/>
              <a:defRPr sz="2300"/>
            </a:lvl6pPr>
            <a:lvl7pPr marL="3126686" indent="0">
              <a:buNone/>
              <a:defRPr sz="2300"/>
            </a:lvl7pPr>
            <a:lvl8pPr marL="3647800" indent="0">
              <a:buNone/>
              <a:defRPr sz="2300"/>
            </a:lvl8pPr>
            <a:lvl9pPr marL="4168915" indent="0">
              <a:buNone/>
              <a:defRPr sz="23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049" y="5918981"/>
            <a:ext cx="6413183" cy="887584"/>
          </a:xfrm>
        </p:spPr>
        <p:txBody>
          <a:bodyPr/>
          <a:lstStyle>
            <a:lvl1pPr marL="0" indent="0">
              <a:buNone/>
              <a:defRPr sz="1600"/>
            </a:lvl1pPr>
            <a:lvl2pPr marL="521116" indent="0">
              <a:buNone/>
              <a:defRPr sz="1400"/>
            </a:lvl2pPr>
            <a:lvl3pPr marL="1042229" indent="0">
              <a:buNone/>
              <a:defRPr sz="1100"/>
            </a:lvl3pPr>
            <a:lvl4pPr marL="1563342" indent="0">
              <a:buNone/>
              <a:defRPr sz="1000"/>
            </a:lvl4pPr>
            <a:lvl5pPr marL="2084458" indent="0">
              <a:buNone/>
              <a:defRPr sz="1000"/>
            </a:lvl5pPr>
            <a:lvl6pPr marL="2605570" indent="0">
              <a:buNone/>
              <a:defRPr sz="1000"/>
            </a:lvl6pPr>
            <a:lvl7pPr marL="3126686" indent="0">
              <a:buNone/>
              <a:defRPr sz="1000"/>
            </a:lvl7pPr>
            <a:lvl8pPr marL="3647800" indent="0">
              <a:buNone/>
              <a:defRPr sz="1000"/>
            </a:lvl8pPr>
            <a:lvl9pPr marL="416891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8219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8643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9262" y="302964"/>
            <a:ext cx="2404944" cy="6452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434" y="302964"/>
            <a:ext cx="7036687" cy="64529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8810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48" y="2349488"/>
            <a:ext cx="9085342" cy="16211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299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7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3957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800">
                <a:latin typeface="Century Gothic" panose="020B0502020202020204" pitchFamily="34" charset="0"/>
              </a:defRPr>
            </a:lvl2pPr>
            <a:lvl3pPr>
              <a:defRPr sz="1800">
                <a:latin typeface="Century Gothic" panose="020B0502020202020204" pitchFamily="34" charset="0"/>
              </a:defRPr>
            </a:lvl3pPr>
            <a:lvl4pPr>
              <a:defRPr sz="1800">
                <a:latin typeface="Century Gothic" panose="020B0502020202020204" pitchFamily="34" charset="0"/>
              </a:defRPr>
            </a:lvl4pPr>
            <a:lvl5pPr>
              <a:defRPr sz="18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18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96" y="1765307"/>
            <a:ext cx="4732337" cy="499110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9734" y="1765307"/>
            <a:ext cx="4733925" cy="499110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1418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329" y="4859931"/>
            <a:ext cx="9085342" cy="1502066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329" y="3205462"/>
            <a:ext cx="9085342" cy="1654373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24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48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7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9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2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74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7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9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4751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432" y="1764676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3391" y="1764676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9973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692892"/>
            <a:ext cx="4722671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245" indent="0">
              <a:buNone/>
              <a:defRPr sz="2300" b="1"/>
            </a:lvl2pPr>
            <a:lvl3pPr marL="1042487" indent="0">
              <a:buNone/>
              <a:defRPr sz="2100" b="1"/>
            </a:lvl3pPr>
            <a:lvl4pPr marL="1563729" indent="0">
              <a:buNone/>
              <a:defRPr sz="1800" b="1"/>
            </a:lvl4pPr>
            <a:lvl5pPr marL="2084973" indent="0">
              <a:buNone/>
              <a:defRPr sz="1800" b="1"/>
            </a:lvl5pPr>
            <a:lvl6pPr marL="2606215" indent="0">
              <a:buNone/>
              <a:defRPr sz="1800" b="1"/>
            </a:lvl6pPr>
            <a:lvl7pPr marL="3127460" indent="0">
              <a:buNone/>
              <a:defRPr sz="1800" b="1"/>
            </a:lvl7pPr>
            <a:lvl8pPr marL="3648702" indent="0">
              <a:buNone/>
              <a:defRPr sz="1800" b="1"/>
            </a:lvl8pPr>
            <a:lvl9pPr marL="416994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432" y="2398407"/>
            <a:ext cx="4722671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733" y="1692892"/>
            <a:ext cx="4724526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245" indent="0">
              <a:buNone/>
              <a:defRPr sz="2300" b="1"/>
            </a:lvl2pPr>
            <a:lvl3pPr marL="1042487" indent="0">
              <a:buNone/>
              <a:defRPr sz="2100" b="1"/>
            </a:lvl3pPr>
            <a:lvl4pPr marL="1563729" indent="0">
              <a:buNone/>
              <a:defRPr sz="1800" b="1"/>
            </a:lvl4pPr>
            <a:lvl5pPr marL="2084973" indent="0">
              <a:buNone/>
              <a:defRPr sz="1800" b="1"/>
            </a:lvl5pPr>
            <a:lvl6pPr marL="2606215" indent="0">
              <a:buNone/>
              <a:defRPr sz="1800" b="1"/>
            </a:lvl6pPr>
            <a:lvl7pPr marL="3127460" indent="0">
              <a:buNone/>
              <a:defRPr sz="1800" b="1"/>
            </a:lvl7pPr>
            <a:lvl8pPr marL="3648702" indent="0">
              <a:buNone/>
              <a:defRPr sz="1800" b="1"/>
            </a:lvl8pPr>
            <a:lvl9pPr marL="416994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733" y="2398407"/>
            <a:ext cx="4724526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35624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8280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2307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6" y="301113"/>
            <a:ext cx="3516488" cy="12814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960" y="301217"/>
            <a:ext cx="5975246" cy="645468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436" y="1582600"/>
            <a:ext cx="3516488" cy="5173200"/>
          </a:xfrm>
        </p:spPr>
        <p:txBody>
          <a:bodyPr/>
          <a:lstStyle>
            <a:lvl1pPr marL="0" indent="0">
              <a:buNone/>
              <a:defRPr sz="1600"/>
            </a:lvl1pPr>
            <a:lvl2pPr marL="521245" indent="0">
              <a:buNone/>
              <a:defRPr sz="1400"/>
            </a:lvl2pPr>
            <a:lvl3pPr marL="1042487" indent="0">
              <a:buNone/>
              <a:defRPr sz="1100"/>
            </a:lvl3pPr>
            <a:lvl4pPr marL="1563729" indent="0">
              <a:buNone/>
              <a:defRPr sz="1000"/>
            </a:lvl4pPr>
            <a:lvl5pPr marL="2084973" indent="0">
              <a:buNone/>
              <a:defRPr sz="1000"/>
            </a:lvl5pPr>
            <a:lvl6pPr marL="2606215" indent="0">
              <a:buNone/>
              <a:defRPr sz="1000"/>
            </a:lvl6pPr>
            <a:lvl7pPr marL="3127460" indent="0">
              <a:buNone/>
              <a:defRPr sz="1000"/>
            </a:lvl7pPr>
            <a:lvl8pPr marL="3648702" indent="0">
              <a:buNone/>
              <a:defRPr sz="1000"/>
            </a:lvl8pPr>
            <a:lvl9pPr marL="41699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357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049" y="5293995"/>
            <a:ext cx="6413183" cy="62498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049" y="675755"/>
            <a:ext cx="6413183" cy="4537710"/>
          </a:xfrm>
        </p:spPr>
        <p:txBody>
          <a:bodyPr/>
          <a:lstStyle>
            <a:lvl1pPr marL="0" indent="0">
              <a:buNone/>
              <a:defRPr sz="3600"/>
            </a:lvl1pPr>
            <a:lvl2pPr marL="521245" indent="0">
              <a:buNone/>
              <a:defRPr sz="3200"/>
            </a:lvl2pPr>
            <a:lvl3pPr marL="1042487" indent="0">
              <a:buNone/>
              <a:defRPr sz="2700"/>
            </a:lvl3pPr>
            <a:lvl4pPr marL="1563729" indent="0">
              <a:buNone/>
              <a:defRPr sz="2300"/>
            </a:lvl4pPr>
            <a:lvl5pPr marL="2084973" indent="0">
              <a:buNone/>
              <a:defRPr sz="2300"/>
            </a:lvl5pPr>
            <a:lvl6pPr marL="2606215" indent="0">
              <a:buNone/>
              <a:defRPr sz="2300"/>
            </a:lvl6pPr>
            <a:lvl7pPr marL="3127460" indent="0">
              <a:buNone/>
              <a:defRPr sz="2300"/>
            </a:lvl7pPr>
            <a:lvl8pPr marL="3648702" indent="0">
              <a:buNone/>
              <a:defRPr sz="2300"/>
            </a:lvl8pPr>
            <a:lvl9pPr marL="4169946" indent="0">
              <a:buNone/>
              <a:defRPr sz="23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049" y="5918981"/>
            <a:ext cx="6413183" cy="887584"/>
          </a:xfrm>
        </p:spPr>
        <p:txBody>
          <a:bodyPr/>
          <a:lstStyle>
            <a:lvl1pPr marL="0" indent="0">
              <a:buNone/>
              <a:defRPr sz="1600"/>
            </a:lvl1pPr>
            <a:lvl2pPr marL="521245" indent="0">
              <a:buNone/>
              <a:defRPr sz="1400"/>
            </a:lvl2pPr>
            <a:lvl3pPr marL="1042487" indent="0">
              <a:buNone/>
              <a:defRPr sz="1100"/>
            </a:lvl3pPr>
            <a:lvl4pPr marL="1563729" indent="0">
              <a:buNone/>
              <a:defRPr sz="1000"/>
            </a:lvl4pPr>
            <a:lvl5pPr marL="2084973" indent="0">
              <a:buNone/>
              <a:defRPr sz="1000"/>
            </a:lvl5pPr>
            <a:lvl6pPr marL="2606215" indent="0">
              <a:buNone/>
              <a:defRPr sz="1000"/>
            </a:lvl6pPr>
            <a:lvl7pPr marL="3127460" indent="0">
              <a:buNone/>
              <a:defRPr sz="1000"/>
            </a:lvl7pPr>
            <a:lvl8pPr marL="3648702" indent="0">
              <a:buNone/>
              <a:defRPr sz="1000"/>
            </a:lvl8pPr>
            <a:lvl9pPr marL="41699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1845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4997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9262" y="302964"/>
            <a:ext cx="2404944" cy="6452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434" y="302964"/>
            <a:ext cx="7036687" cy="64529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43928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48" y="2349485"/>
            <a:ext cx="9085342" cy="16211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296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2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6"/>
            <a:ext cx="4722812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01" indent="0">
              <a:buNone/>
              <a:defRPr sz="2100" b="1"/>
            </a:lvl2pPr>
            <a:lvl3pPr marL="913608" indent="0">
              <a:buNone/>
              <a:defRPr sz="1800" b="1"/>
            </a:lvl3pPr>
            <a:lvl4pPr marL="1370412" indent="0">
              <a:buNone/>
              <a:defRPr sz="1600" b="1"/>
            </a:lvl4pPr>
            <a:lvl5pPr marL="1827217" indent="0">
              <a:buNone/>
              <a:defRPr sz="1600" b="1"/>
            </a:lvl5pPr>
            <a:lvl6pPr marL="2284021" indent="0">
              <a:buNone/>
              <a:defRPr sz="1600" b="1"/>
            </a:lvl6pPr>
            <a:lvl7pPr marL="2740825" indent="0">
              <a:buNone/>
              <a:defRPr sz="1600" b="1"/>
            </a:lvl7pPr>
            <a:lvl8pPr marL="3197631" indent="0">
              <a:buNone/>
              <a:defRPr sz="1600" b="1"/>
            </a:lvl8pPr>
            <a:lvl9pPr marL="365443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8721"/>
            <a:ext cx="4722812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250" y="1692276"/>
            <a:ext cx="4724400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01" indent="0">
              <a:buNone/>
              <a:defRPr sz="2100" b="1"/>
            </a:lvl2pPr>
            <a:lvl3pPr marL="913608" indent="0">
              <a:buNone/>
              <a:defRPr sz="1800" b="1"/>
            </a:lvl3pPr>
            <a:lvl4pPr marL="1370412" indent="0">
              <a:buNone/>
              <a:defRPr sz="1600" b="1"/>
            </a:lvl4pPr>
            <a:lvl5pPr marL="1827217" indent="0">
              <a:buNone/>
              <a:defRPr sz="1600" b="1"/>
            </a:lvl5pPr>
            <a:lvl6pPr marL="2284021" indent="0">
              <a:buNone/>
              <a:defRPr sz="1600" b="1"/>
            </a:lvl6pPr>
            <a:lvl7pPr marL="2740825" indent="0">
              <a:buNone/>
              <a:defRPr sz="1600" b="1"/>
            </a:lvl7pPr>
            <a:lvl8pPr marL="3197631" indent="0">
              <a:buNone/>
              <a:defRPr sz="1600" b="1"/>
            </a:lvl8pPr>
            <a:lvl9pPr marL="365443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250" y="2398721"/>
            <a:ext cx="4724400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009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800">
                <a:latin typeface="Century Gothic" panose="020B0502020202020204" pitchFamily="34" charset="0"/>
              </a:defRPr>
            </a:lvl2pPr>
            <a:lvl3pPr>
              <a:defRPr sz="1800">
                <a:latin typeface="Century Gothic" panose="020B0502020202020204" pitchFamily="34" charset="0"/>
              </a:defRPr>
            </a:lvl3pPr>
            <a:lvl4pPr>
              <a:defRPr sz="1800">
                <a:latin typeface="Century Gothic" panose="020B0502020202020204" pitchFamily="34" charset="0"/>
              </a:defRPr>
            </a:lvl4pPr>
            <a:lvl5pPr>
              <a:defRPr sz="18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26393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329" y="4859931"/>
            <a:ext cx="9085342" cy="1502066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329" y="3205459"/>
            <a:ext cx="9085342" cy="1654373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8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7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1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6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0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4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855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432" y="1764672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3391" y="1764672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7466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692889"/>
            <a:ext cx="4722671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432" y="2398404"/>
            <a:ext cx="4722671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733" y="1692889"/>
            <a:ext cx="4724526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733" y="2398404"/>
            <a:ext cx="4724526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7254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7813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1437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5" y="301113"/>
            <a:ext cx="3516488" cy="12814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960" y="301213"/>
            <a:ext cx="5975246" cy="645468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435" y="1582600"/>
            <a:ext cx="3516488" cy="5173200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03835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048" y="5293995"/>
            <a:ext cx="6413183" cy="62498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048" y="675755"/>
            <a:ext cx="6413183" cy="4537710"/>
          </a:xfrm>
        </p:spPr>
        <p:txBody>
          <a:bodyPr/>
          <a:lstStyle>
            <a:lvl1pPr marL="0" indent="0">
              <a:buNone/>
              <a:defRPr sz="3600"/>
            </a:lvl1pPr>
            <a:lvl2pPr marL="521437" indent="0">
              <a:buNone/>
              <a:defRPr sz="3200"/>
            </a:lvl2pPr>
            <a:lvl3pPr marL="1042873" indent="0">
              <a:buNone/>
              <a:defRPr sz="2700"/>
            </a:lvl3pPr>
            <a:lvl4pPr marL="1564310" indent="0">
              <a:buNone/>
              <a:defRPr sz="2300"/>
            </a:lvl4pPr>
            <a:lvl5pPr marL="2085746" indent="0">
              <a:buNone/>
              <a:defRPr sz="2300"/>
            </a:lvl5pPr>
            <a:lvl6pPr marL="2607183" indent="0">
              <a:buNone/>
              <a:defRPr sz="2300"/>
            </a:lvl6pPr>
            <a:lvl7pPr marL="3128620" indent="0">
              <a:buNone/>
              <a:defRPr sz="2300"/>
            </a:lvl7pPr>
            <a:lvl8pPr marL="3650056" indent="0">
              <a:buNone/>
              <a:defRPr sz="2300"/>
            </a:lvl8pPr>
            <a:lvl9pPr marL="4171493" indent="0">
              <a:buNone/>
              <a:defRPr sz="23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048" y="5918981"/>
            <a:ext cx="6413183" cy="887584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3530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57268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9262" y="302964"/>
            <a:ext cx="2404944" cy="6452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432" y="302964"/>
            <a:ext cx="7036687" cy="64529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Focus Education UK Ltd.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96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80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334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33"/>
            <a:ext cx="3516312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300" y="301627"/>
            <a:ext cx="5975350" cy="6454774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6312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6801" indent="0">
              <a:buNone/>
              <a:defRPr sz="1300"/>
            </a:lvl2pPr>
            <a:lvl3pPr marL="913608" indent="0">
              <a:buNone/>
              <a:defRPr sz="1000"/>
            </a:lvl3pPr>
            <a:lvl4pPr marL="1370412" indent="0">
              <a:buNone/>
              <a:defRPr sz="900"/>
            </a:lvl4pPr>
            <a:lvl5pPr marL="1827217" indent="0">
              <a:buNone/>
              <a:defRPr sz="900"/>
            </a:lvl5pPr>
            <a:lvl6pPr marL="2284021" indent="0">
              <a:buNone/>
              <a:defRPr sz="900"/>
            </a:lvl6pPr>
            <a:lvl7pPr marL="2740825" indent="0">
              <a:buNone/>
              <a:defRPr sz="900"/>
            </a:lvl7pPr>
            <a:lvl8pPr marL="3197631" indent="0">
              <a:buNone/>
              <a:defRPr sz="900"/>
            </a:lvl8pPr>
            <a:lvl9pPr marL="365443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54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4" y="5294321"/>
            <a:ext cx="6413500" cy="62388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4" y="676275"/>
            <a:ext cx="6413500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6801" indent="0">
              <a:buNone/>
              <a:defRPr sz="2900"/>
            </a:lvl2pPr>
            <a:lvl3pPr marL="913608" indent="0">
              <a:buNone/>
              <a:defRPr sz="2400"/>
            </a:lvl3pPr>
            <a:lvl4pPr marL="1370412" indent="0">
              <a:buNone/>
              <a:defRPr sz="2100"/>
            </a:lvl4pPr>
            <a:lvl5pPr marL="1827217" indent="0">
              <a:buNone/>
              <a:defRPr sz="2100"/>
            </a:lvl5pPr>
            <a:lvl6pPr marL="2284021" indent="0">
              <a:buNone/>
              <a:defRPr sz="2100"/>
            </a:lvl6pPr>
            <a:lvl7pPr marL="2740825" indent="0">
              <a:buNone/>
              <a:defRPr sz="2100"/>
            </a:lvl7pPr>
            <a:lvl8pPr marL="3197631" indent="0">
              <a:buNone/>
              <a:defRPr sz="2100"/>
            </a:lvl8pPr>
            <a:lvl9pPr marL="3654435" indent="0">
              <a:buNone/>
              <a:defRPr sz="21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4" y="5918200"/>
            <a:ext cx="6413500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6801" indent="0">
              <a:buNone/>
              <a:defRPr sz="1300"/>
            </a:lvl2pPr>
            <a:lvl3pPr marL="913608" indent="0">
              <a:buNone/>
              <a:defRPr sz="1000"/>
            </a:lvl3pPr>
            <a:lvl4pPr marL="1370412" indent="0">
              <a:buNone/>
              <a:defRPr sz="900"/>
            </a:lvl4pPr>
            <a:lvl5pPr marL="1827217" indent="0">
              <a:buNone/>
              <a:defRPr sz="900"/>
            </a:lvl5pPr>
            <a:lvl6pPr marL="2284021" indent="0">
              <a:buNone/>
              <a:defRPr sz="900"/>
            </a:lvl6pPr>
            <a:lvl7pPr marL="2740825" indent="0">
              <a:buNone/>
              <a:defRPr sz="900"/>
            </a:lvl7pPr>
            <a:lvl8pPr marL="3197631" indent="0">
              <a:buNone/>
              <a:defRPr sz="900"/>
            </a:lvl8pPr>
            <a:lvl9pPr marL="365443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lIns="91360" tIns="45680" rIns="91360" bIns="45680"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Focus Education UK Ltd.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1523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5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96" y="303213"/>
            <a:ext cx="9618663" cy="1260475"/>
          </a:xfrm>
          <a:prstGeom prst="rect">
            <a:avLst/>
          </a:prstGeom>
        </p:spPr>
        <p:txBody>
          <a:bodyPr vert="horz" lIns="91360" tIns="45680" rIns="91360" bIns="4568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6" y="1765307"/>
            <a:ext cx="9618663" cy="4991101"/>
          </a:xfrm>
          <a:prstGeom prst="rect">
            <a:avLst/>
          </a:prstGeom>
        </p:spPr>
        <p:txBody>
          <a:bodyPr vert="horz" lIns="91360" tIns="45680" rIns="91360" bIns="456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250" y="7010400"/>
            <a:ext cx="3386138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2098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dirty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  <a:ea typeface="+mn-ea"/>
              </a:rPr>
              <a:t>© Focus Education UK Ltd. </a:t>
            </a:r>
            <a:endParaRPr lang="en-US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  <a:ea typeface="+mn-ea"/>
            </a:endParaRP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9688" y="7010400"/>
            <a:ext cx="2493962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F4CB-9FED-4C94-9687-62DAAC2424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01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sldNum="0" hdr="0" ftr="0" dt="0"/>
  <p:txStyles>
    <p:titleStyle>
      <a:lvl1pPr algn="ctr" defTabSz="913608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04" indent="-342604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08" indent="-285503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1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16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2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28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3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39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7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2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3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3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432" y="302868"/>
            <a:ext cx="9619774" cy="1260475"/>
          </a:xfrm>
          <a:prstGeom prst="rect">
            <a:avLst/>
          </a:prstGeom>
        </p:spPr>
        <p:txBody>
          <a:bodyPr vert="horz" lIns="104249" tIns="52124" rIns="104249" bIns="5212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764676"/>
            <a:ext cx="9619774" cy="4991131"/>
          </a:xfrm>
          <a:prstGeom prst="rect">
            <a:avLst/>
          </a:prstGeom>
        </p:spPr>
        <p:txBody>
          <a:bodyPr vert="horz" lIns="104249" tIns="52124" rIns="104249" bIns="521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432" y="7009741"/>
            <a:ext cx="2494016" cy="402652"/>
          </a:xfrm>
          <a:prstGeom prst="rect">
            <a:avLst/>
          </a:prstGeom>
        </p:spPr>
        <p:txBody>
          <a:bodyPr vert="horz" lIns="104249" tIns="52124" rIns="104249" bIns="5212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487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955" y="7009741"/>
            <a:ext cx="3384735" cy="402652"/>
          </a:xfrm>
          <a:prstGeom prst="rect">
            <a:avLst/>
          </a:prstGeom>
        </p:spPr>
        <p:txBody>
          <a:bodyPr vert="horz" lIns="104249" tIns="52124" rIns="104249" bIns="5212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487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0190" y="7009741"/>
            <a:ext cx="2494016" cy="402652"/>
          </a:xfrm>
          <a:prstGeom prst="rect">
            <a:avLst/>
          </a:prstGeom>
        </p:spPr>
        <p:txBody>
          <a:bodyPr vert="horz" lIns="104249" tIns="52124" rIns="104249" bIns="5212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487" eaLnBrk="1" fontAlgn="auto" hangingPunct="1">
              <a:spcBef>
                <a:spcPts val="0"/>
              </a:spcBef>
              <a:spcAft>
                <a:spcPts val="0"/>
              </a:spcAft>
            </a:pPr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1042487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1181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sldNum="0" hdr="0" ftr="0" dt="0"/>
  <p:txStyles>
    <p:titleStyle>
      <a:lvl1pPr algn="ctr" defTabSz="104248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0930" indent="-390930" algn="l" defTabSz="10424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021" indent="-325778" algn="l" defTabSz="10424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109" indent="-260620" algn="l" defTabSz="10424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351" indent="-260620" algn="l" defTabSz="1042487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594" indent="-260620" algn="l" defTabSz="1042487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837" indent="-260620" algn="l" defTabSz="104248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081" indent="-260620" algn="l" defTabSz="104248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9324" indent="-260620" algn="l" defTabSz="104248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0568" indent="-260620" algn="l" defTabSz="104248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48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245" algn="l" defTabSz="104248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487" algn="l" defTabSz="104248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729" algn="l" defTabSz="104248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973" algn="l" defTabSz="104248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215" algn="l" defTabSz="104248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7460" algn="l" defTabSz="104248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702" algn="l" defTabSz="104248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946" algn="l" defTabSz="104248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764672"/>
            <a:ext cx="9619774" cy="4991131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432" y="7009741"/>
            <a:ext cx="2494016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873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952" y="7009741"/>
            <a:ext cx="3384735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87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0190" y="7009741"/>
            <a:ext cx="2494016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873" eaLnBrk="1" fontAlgn="auto" hangingPunct="1">
              <a:spcBef>
                <a:spcPts val="0"/>
              </a:spcBef>
              <a:spcAft>
                <a:spcPts val="0"/>
              </a:spcAft>
            </a:pPr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1042873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3975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hf sldNum="0" hdr="0" ftr="0" dt="0"/>
  <p:txStyles>
    <p:titleStyle>
      <a:lvl1pPr algn="ctr" defTabSz="1042873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77" indent="-391077" algn="l" defTabSz="104287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1042873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2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8" indent="-260718" algn="l" defTabSz="1042873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1042873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96" y="303213"/>
            <a:ext cx="9618663" cy="1260475"/>
          </a:xfrm>
          <a:prstGeom prst="rect">
            <a:avLst/>
          </a:prstGeom>
        </p:spPr>
        <p:txBody>
          <a:bodyPr vert="horz" lIns="91360" tIns="45680" rIns="91360" bIns="4568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6" y="1765307"/>
            <a:ext cx="9618663" cy="4991101"/>
          </a:xfrm>
          <a:prstGeom prst="rect">
            <a:avLst/>
          </a:prstGeom>
        </p:spPr>
        <p:txBody>
          <a:bodyPr vert="horz" lIns="91360" tIns="45680" rIns="91360" bIns="456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250" y="7010400"/>
            <a:ext cx="3386138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2098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dirty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© Focus Education UK Ltd. </a:t>
            </a:r>
            <a:endParaRPr lang="en-US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9688" y="7010400"/>
            <a:ext cx="2493962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1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</p:sldLayoutIdLst>
  <p:hf sldNum="0" hdr="0" ftr="0" dt="0"/>
  <p:txStyles>
    <p:titleStyle>
      <a:lvl1pPr algn="ctr" defTabSz="913608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04" indent="-342604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08" indent="-285503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1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16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2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28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3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39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7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2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3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3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96" y="303213"/>
            <a:ext cx="9618663" cy="1260475"/>
          </a:xfrm>
          <a:prstGeom prst="rect">
            <a:avLst/>
          </a:prstGeom>
        </p:spPr>
        <p:txBody>
          <a:bodyPr vert="horz" lIns="91360" tIns="45680" rIns="91360" bIns="4568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6" y="1765307"/>
            <a:ext cx="9618663" cy="4991101"/>
          </a:xfrm>
          <a:prstGeom prst="rect">
            <a:avLst/>
          </a:prstGeom>
        </p:spPr>
        <p:txBody>
          <a:bodyPr vert="horz" lIns="91360" tIns="45680" rIns="91360" bIns="456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250" y="7010400"/>
            <a:ext cx="3386138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2098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dirty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© Focus Education UK Ltd. </a:t>
            </a:r>
            <a:endParaRPr lang="en-US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9688" y="7010400"/>
            <a:ext cx="2493962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1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</p:sldLayoutIdLst>
  <p:hf sldNum="0" hdr="0" ftr="0" dt="0"/>
  <p:txStyles>
    <p:titleStyle>
      <a:lvl1pPr algn="ctr" defTabSz="913608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04" indent="-342604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08" indent="-285503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1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16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2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28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3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39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7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2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3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3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96" y="303213"/>
            <a:ext cx="9618663" cy="1260475"/>
          </a:xfrm>
          <a:prstGeom prst="rect">
            <a:avLst/>
          </a:prstGeom>
        </p:spPr>
        <p:txBody>
          <a:bodyPr vert="horz" lIns="91360" tIns="45680" rIns="91360" bIns="4568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6" y="1765307"/>
            <a:ext cx="9618663" cy="4991101"/>
          </a:xfrm>
          <a:prstGeom prst="rect">
            <a:avLst/>
          </a:prstGeom>
        </p:spPr>
        <p:txBody>
          <a:bodyPr vert="horz" lIns="91360" tIns="45680" rIns="91360" bIns="456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250" y="7010400"/>
            <a:ext cx="3386138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2098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dirty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© Focus Education UK Ltd. </a:t>
            </a:r>
            <a:endParaRPr lang="en-US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9688" y="7010400"/>
            <a:ext cx="2493962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1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</p:sldLayoutIdLst>
  <p:hf sldNum="0" hdr="0" ftr="0" dt="0"/>
  <p:txStyles>
    <p:titleStyle>
      <a:lvl1pPr algn="ctr" defTabSz="913608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04" indent="-342604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08" indent="-285503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1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16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2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28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3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39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7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2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3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3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96" y="303213"/>
            <a:ext cx="9618663" cy="1260475"/>
          </a:xfrm>
          <a:prstGeom prst="rect">
            <a:avLst/>
          </a:prstGeom>
        </p:spPr>
        <p:txBody>
          <a:bodyPr vert="horz" lIns="91360" tIns="45680" rIns="91360" bIns="4568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6" y="1765307"/>
            <a:ext cx="9618663" cy="4991101"/>
          </a:xfrm>
          <a:prstGeom prst="rect">
            <a:avLst/>
          </a:prstGeom>
        </p:spPr>
        <p:txBody>
          <a:bodyPr vert="horz" lIns="91360" tIns="45680" rIns="91360" bIns="456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250" y="7010400"/>
            <a:ext cx="3386138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2098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dirty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© Focus Education UK Ltd. </a:t>
            </a:r>
            <a:endParaRPr lang="en-US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9688" y="7010400"/>
            <a:ext cx="2493962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106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defTabSz="913608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04" indent="-342604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08" indent="-285503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1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16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2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28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3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39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7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2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3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3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96" y="303213"/>
            <a:ext cx="9618663" cy="1260475"/>
          </a:xfrm>
          <a:prstGeom prst="rect">
            <a:avLst/>
          </a:prstGeom>
        </p:spPr>
        <p:txBody>
          <a:bodyPr vert="horz" lIns="91360" tIns="45680" rIns="91360" bIns="4568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6" y="1765307"/>
            <a:ext cx="9618663" cy="4991101"/>
          </a:xfrm>
          <a:prstGeom prst="rect">
            <a:avLst/>
          </a:prstGeom>
        </p:spPr>
        <p:txBody>
          <a:bodyPr vert="horz" lIns="91360" tIns="45680" rIns="91360" bIns="456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250" y="7010400"/>
            <a:ext cx="3386138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2098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dirty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© Focus Education UK Ltd. </a:t>
            </a:r>
            <a:endParaRPr lang="en-US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9688" y="7010400"/>
            <a:ext cx="2493962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1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</p:sldLayoutIdLst>
  <p:hf sldNum="0" hdr="0" ftr="0" dt="0"/>
  <p:txStyles>
    <p:titleStyle>
      <a:lvl1pPr algn="ctr" defTabSz="913608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04" indent="-342604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08" indent="-285503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1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16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2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28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3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39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7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2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3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3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96" y="303213"/>
            <a:ext cx="9618663" cy="1260475"/>
          </a:xfrm>
          <a:prstGeom prst="rect">
            <a:avLst/>
          </a:prstGeom>
        </p:spPr>
        <p:txBody>
          <a:bodyPr vert="horz" lIns="91360" tIns="45680" rIns="91360" bIns="4568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6" y="1765307"/>
            <a:ext cx="9618663" cy="4991101"/>
          </a:xfrm>
          <a:prstGeom prst="rect">
            <a:avLst/>
          </a:prstGeom>
        </p:spPr>
        <p:txBody>
          <a:bodyPr vert="horz" lIns="91360" tIns="45680" rIns="91360" bIns="456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250" y="7010400"/>
            <a:ext cx="3386138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2098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dirty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© Focus Education UK Ltd. </a:t>
            </a:r>
            <a:endParaRPr lang="en-US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9688" y="7010400"/>
            <a:ext cx="2493962" cy="401638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F4CB-9FED-4C94-9687-62DAAC24243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106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defTabSz="913608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04" indent="-342604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08" indent="-285503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1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16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2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28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35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39" indent="-228402" algn="l" defTabSz="9136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7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2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3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3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432" y="302868"/>
            <a:ext cx="9619774" cy="1260475"/>
          </a:xfrm>
          <a:prstGeom prst="rect">
            <a:avLst/>
          </a:prstGeom>
        </p:spPr>
        <p:txBody>
          <a:bodyPr vert="horz" lIns="104210" tIns="52105" rIns="104210" bIns="52105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764679"/>
            <a:ext cx="9619774" cy="4991131"/>
          </a:xfrm>
          <a:prstGeom prst="rect">
            <a:avLst/>
          </a:prstGeom>
        </p:spPr>
        <p:txBody>
          <a:bodyPr vert="horz" lIns="104210" tIns="52105" rIns="104210" bIns="5210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432" y="7009741"/>
            <a:ext cx="2494016" cy="402652"/>
          </a:xfrm>
          <a:prstGeom prst="rect">
            <a:avLst/>
          </a:prstGeom>
        </p:spPr>
        <p:txBody>
          <a:bodyPr vert="horz" lIns="104210" tIns="52105" rIns="104210" bIns="5210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1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955" y="7009741"/>
            <a:ext cx="3384735" cy="402652"/>
          </a:xfrm>
          <a:prstGeom prst="rect">
            <a:avLst/>
          </a:prstGeom>
        </p:spPr>
        <p:txBody>
          <a:bodyPr vert="horz" lIns="104210" tIns="52105" rIns="104210" bIns="5210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1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0190" y="7009741"/>
            <a:ext cx="2494016" cy="402652"/>
          </a:xfrm>
          <a:prstGeom prst="rect">
            <a:avLst/>
          </a:prstGeom>
        </p:spPr>
        <p:txBody>
          <a:bodyPr vert="horz" lIns="104210" tIns="52105" rIns="104210" bIns="5210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100" eaLnBrk="1" fontAlgn="auto" hangingPunct="1">
              <a:spcBef>
                <a:spcPts val="0"/>
              </a:spcBef>
              <a:spcAft>
                <a:spcPts val="0"/>
              </a:spcAft>
            </a:pPr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10421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3177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sldNum="0" hdr="0" ftr="0" dt="0"/>
  <p:txStyles>
    <p:titleStyle>
      <a:lvl1pPr algn="ctr" defTabSz="10421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0783" indent="-390783" algn="l" defTabSz="10421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6706" indent="-325657" algn="l" defTabSz="10421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625" indent="-260523" algn="l" defTabSz="10421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3674" indent="-260523" algn="l" defTabSz="10421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4724" indent="-260523" algn="l" defTabSz="10421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5774" indent="-260523" algn="l" defTabSz="10421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6825" indent="-260523" algn="l" defTabSz="10421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7874" indent="-260523" algn="l" defTabSz="10421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8925" indent="-260523" algn="l" defTabSz="10421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1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051" algn="l" defTabSz="10421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100" algn="l" defTabSz="10421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149" algn="l" defTabSz="10421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200" algn="l" defTabSz="10421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248" algn="l" defTabSz="10421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300" algn="l" defTabSz="10421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7349" algn="l" defTabSz="10421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8400" algn="l" defTabSz="10421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432" y="302868"/>
            <a:ext cx="9619774" cy="1260475"/>
          </a:xfrm>
          <a:prstGeom prst="rect">
            <a:avLst/>
          </a:prstGeom>
        </p:spPr>
        <p:txBody>
          <a:bodyPr vert="horz" lIns="104223" tIns="52111" rIns="104223" bIns="5211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764678"/>
            <a:ext cx="9619774" cy="4991131"/>
          </a:xfrm>
          <a:prstGeom prst="rect">
            <a:avLst/>
          </a:prstGeom>
        </p:spPr>
        <p:txBody>
          <a:bodyPr vert="horz" lIns="104223" tIns="52111" rIns="104223" bIns="521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432" y="7009741"/>
            <a:ext cx="2494016" cy="402652"/>
          </a:xfrm>
          <a:prstGeom prst="rect">
            <a:avLst/>
          </a:prstGeom>
        </p:spPr>
        <p:txBody>
          <a:bodyPr vert="horz" lIns="104223" tIns="52111" rIns="104223" bIns="52111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229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955" y="7009741"/>
            <a:ext cx="3384735" cy="402652"/>
          </a:xfrm>
          <a:prstGeom prst="rect">
            <a:avLst/>
          </a:prstGeom>
        </p:spPr>
        <p:txBody>
          <a:bodyPr vert="horz" lIns="104223" tIns="52111" rIns="104223" bIns="52111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22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© Focus Education UK Ltd.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0190" y="7009741"/>
            <a:ext cx="2494016" cy="402652"/>
          </a:xfrm>
          <a:prstGeom prst="rect">
            <a:avLst/>
          </a:prstGeom>
        </p:spPr>
        <p:txBody>
          <a:bodyPr vert="horz" lIns="104223" tIns="52111" rIns="104223" bIns="52111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42229" eaLnBrk="1" fontAlgn="auto" hangingPunct="1">
              <a:spcBef>
                <a:spcPts val="0"/>
              </a:spcBef>
              <a:spcAft>
                <a:spcPts val="0"/>
              </a:spcAft>
            </a:pPr>
            <a:fld id="{8B9FC5B9-DBDC-439D-9FFC-D3534770D08D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1042229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7747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hf sldNum="0" hdr="0" ftr="0" dt="0"/>
  <p:txStyles>
    <p:titleStyle>
      <a:lvl1pPr algn="ctr" defTabSz="1042229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0832" indent="-390832" algn="l" defTabSz="1042229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11" indent="-325698" algn="l" defTabSz="1042229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787" indent="-260555" algn="l" defTabSz="104222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3900" indent="-260555" algn="l" defTabSz="1042229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014" indent="-260555" algn="l" defTabSz="1042229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129" indent="-260555" algn="l" defTabSz="104222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244" indent="-260555" algn="l" defTabSz="104222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357" indent="-260555" algn="l" defTabSz="104222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473" indent="-260555" algn="l" defTabSz="104222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22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16" algn="l" defTabSz="104222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229" algn="l" defTabSz="104222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342" algn="l" defTabSz="104222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458" algn="l" defTabSz="104222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570" algn="l" defTabSz="104222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686" algn="l" defTabSz="104222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7800" algn="l" defTabSz="104222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8915" algn="l" defTabSz="104222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Year 1 Steps - Writing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288514"/>
              </p:ext>
            </p:extLst>
          </p:nvPr>
        </p:nvGraphicFramePr>
        <p:xfrm>
          <a:off x="300006" y="291295"/>
          <a:ext cx="4969417" cy="369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9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65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Composition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285362"/>
              </p:ext>
            </p:extLst>
          </p:nvPr>
        </p:nvGraphicFramePr>
        <p:xfrm>
          <a:off x="300007" y="926726"/>
          <a:ext cx="4969417" cy="5096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9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65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that there are different purposes for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Decide on the purpose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of the writing.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Talk about ideas for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modelled or suggested planning format to map out ideas for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that different language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is needed for different types of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Annotate plan with key language.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Orally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r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ehearse sentences from plan.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Check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sentences follow a sequence that makes sense.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Write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sentences checking that they make sense.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252">
                <a:tc>
                  <a:txBody>
                    <a:bodyPr/>
                    <a:lstStyle/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Check that sentences start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with a capital letter and end with the right end mark for the sentence type.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Evaluate effectiveness of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Make changes following suggestions or with support.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*Repeat process for all writing tasks.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412817"/>
              </p:ext>
            </p:extLst>
          </p:nvPr>
        </p:nvGraphicFramePr>
        <p:xfrm>
          <a:off x="5538434" y="926726"/>
          <a:ext cx="4999734" cy="1672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9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65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that writing needs an effective opening which will differ according to the purpose of the writing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Begin to rehearse and write openings to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that writing needs an effective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ending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which will differ according to the purpose of the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6965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Begin to rehearse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and write endings to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349591"/>
              </p:ext>
            </p:extLst>
          </p:nvPr>
        </p:nvGraphicFramePr>
        <p:xfrm>
          <a:off x="5538435" y="3150943"/>
          <a:ext cx="4999733" cy="771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9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5179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that writing, particularly non-narrative, needs organising into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sections of related ideas.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37222"/>
                  </a:ext>
                </a:extLst>
              </a:tr>
              <a:tr h="305179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Begin to group related ideas into sections.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555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478886"/>
              </p:ext>
            </p:extLst>
          </p:nvPr>
        </p:nvGraphicFramePr>
        <p:xfrm>
          <a:off x="378179" y="147938"/>
          <a:ext cx="4705266" cy="52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5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0446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Grammar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– Know that sentences have different functions</a:t>
                      </a:r>
                      <a:endParaRPr lang="en-GB" sz="1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13636"/>
              </p:ext>
            </p:extLst>
          </p:nvPr>
        </p:nvGraphicFramePr>
        <p:xfrm>
          <a:off x="378179" y="876477"/>
          <a:ext cx="4705266" cy="5832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5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0446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sentences have different functions – statements, questions, exclamations, commands.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4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Hear the difference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between the different sentence types.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9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 different sentence types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4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Identify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punctuation needed for different sentence types.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4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Notice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a command sentence needs the same punctuation as a statement sentence.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197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Notice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a command sentence starts with a verb.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4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Notice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an exclamation mark can be used for impact as well as for an exclamation sentence.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4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Notice that question sentences can start in different ways.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4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Write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different sentence types using the correct end marks.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04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Change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statement sentences into question sentences/exclamation sentences/ command sentences.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04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when to use and use different sentence types in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965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Evaluate whether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sentences are used appropriately.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6454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Decide whether changes are needed and make them.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303567"/>
              </p:ext>
            </p:extLst>
          </p:nvPr>
        </p:nvGraphicFramePr>
        <p:xfrm>
          <a:off x="5470900" y="147938"/>
          <a:ext cx="4968737" cy="476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6704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Grammar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– Use expanded noun phrases</a:t>
                      </a:r>
                      <a:endParaRPr lang="en-GB" sz="1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210859"/>
              </p:ext>
            </p:extLst>
          </p:nvPr>
        </p:nvGraphicFramePr>
        <p:xfrm>
          <a:off x="5470901" y="876477"/>
          <a:ext cx="4968737" cy="6532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260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what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noun is.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6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nouns in reading and in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Choose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precise nouns to use in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84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Write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sentences using precise nouns.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Recognise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an adjective gives more information about a noun.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adjectives in reading and in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54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Talk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about the effectiveness of adjectives in reading and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Choose effective adjectives to use in own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Evaluate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effectiveness of adjectives used in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Decide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if changes are needed and make them.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107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a noun phrase does the same job as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noun.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107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difference between a word and a phrase.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531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noun phrases in reading and in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Recognise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a noun phrase can be expanded by an adjective.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Choose effective adjectives to expand nouns and select the most effective. 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 noun phrases in own writing to add detail.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Evaluate the effectiveness  of  noun phrases used in own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Decide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if changes are needed and make them.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877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403634"/>
              </p:ext>
            </p:extLst>
          </p:nvPr>
        </p:nvGraphicFramePr>
        <p:xfrm>
          <a:off x="217313" y="143514"/>
          <a:ext cx="4850633" cy="52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0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757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Grammar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– Use past and present tense  including progressive forms</a:t>
                      </a:r>
                      <a:endParaRPr lang="en-GB" sz="1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355635"/>
              </p:ext>
            </p:extLst>
          </p:nvPr>
        </p:nvGraphicFramePr>
        <p:xfrm>
          <a:off x="217313" y="815885"/>
          <a:ext cx="4850633" cy="4079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0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2607">
                <a:tc>
                  <a:txBody>
                    <a:bodyPr/>
                    <a:lstStyle/>
                    <a:p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the job of a verb.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6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verbs in reading and in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Hear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difference between the past and present tense.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84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the past tense is used to talk about something that has already happened.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the present tense is used to talk about something that is happening now.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past and present tense verbs in reading and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54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the regular past tense is formed by adding ed to the verb.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some past tense verbs are formed differently.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07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past and present tense in oral sentences.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07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past and present tense in own writing appropriately.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531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Check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the tense in own writing is consistent.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546778"/>
              </p:ext>
            </p:extLst>
          </p:nvPr>
        </p:nvGraphicFramePr>
        <p:xfrm>
          <a:off x="5419552" y="815885"/>
          <a:ext cx="4948814" cy="2509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8814">
                  <a:extLst>
                    <a:ext uri="{9D8B030D-6E8A-4147-A177-3AD203B41FA5}">
                      <a16:colId xmlns:a16="http://schemas.microsoft.com/office/drawing/2014/main" val="1812445740"/>
                    </a:ext>
                  </a:extLst>
                </a:gridCol>
              </a:tblGrid>
              <a:tr h="31531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verbs can be written as phrases. 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312541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 progressive past and present verb phrases in reading and own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015519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verbs can be written as phrases which use the verb to be.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540098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progressive verb is formed by adding ing to the verb.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355495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 the past and present progressive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tenses in oral sentences.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618937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 the past and present progressive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tenses in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620625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Check that the tense in own writing is consistent.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973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137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75299"/>
              </p:ext>
            </p:extLst>
          </p:nvPr>
        </p:nvGraphicFramePr>
        <p:xfrm>
          <a:off x="330958" y="205988"/>
          <a:ext cx="10006409" cy="347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6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757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Grammar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– Use subordination and co-ordinatio</a:t>
                      </a:r>
                      <a:endParaRPr lang="en-GB" sz="1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421954"/>
              </p:ext>
            </p:extLst>
          </p:nvPr>
        </p:nvGraphicFramePr>
        <p:xfrm>
          <a:off x="330959" y="721505"/>
          <a:ext cx="4829977" cy="6368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9977">
                  <a:extLst>
                    <a:ext uri="{9D8B030D-6E8A-4147-A177-3AD203B41FA5}">
                      <a16:colId xmlns:a16="http://schemas.microsoft.com/office/drawing/2014/main" val="630665559"/>
                    </a:ext>
                  </a:extLst>
                </a:gridCol>
              </a:tblGrid>
              <a:tr h="362607">
                <a:tc>
                  <a:txBody>
                    <a:bodyPr/>
                    <a:lstStyle/>
                    <a:p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what a sentence is and that it makes sense on its own.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747846"/>
                  </a:ext>
                </a:extLst>
              </a:tr>
              <a:tr h="3626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 a sentence (clause) needs a verb.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02565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two sentences (clauses) can be joined together to add information.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573481"/>
                  </a:ext>
                </a:extLst>
              </a:tr>
              <a:tr h="34684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 sentences (clauses)can be joined in different ways.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830753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sentences (clauses) joined  by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and, but, or 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(yet,, so, for, nor)  in reading.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771172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 these words are called conjunctions.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171509"/>
                  </a:ext>
                </a:extLst>
              </a:tr>
              <a:tr h="29954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 conjunctions have different meanings.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549456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Join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sentences (clauses) with different conjunctions and discuss their meaning.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3569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that these conjunctions (co-ordinating)  join two sentences  (clauses) that make sense on their own.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710423"/>
                  </a:ext>
                </a:extLst>
              </a:tr>
              <a:tr h="33107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learned conjunctions to join ideas in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345585"/>
                  </a:ext>
                </a:extLst>
              </a:tr>
              <a:tr h="33107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when to join sentences (clauses) with learned conjunctions.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639317"/>
                  </a:ext>
                </a:extLst>
              </a:tr>
              <a:tr h="31531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which conjunctions to use  for intended meaning.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432573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Recognise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sentences (clauses) can also be joined by  other conjunctions  - 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when, if, that, because  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(others may also be identified).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67102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 sentences  (clauses) joined by identified conjunctions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612520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Match sentences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(clauses) starting with subordinating conjunctions to independent sentences (clauses).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69985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234200"/>
              </p:ext>
            </p:extLst>
          </p:nvPr>
        </p:nvGraphicFramePr>
        <p:xfrm>
          <a:off x="5651733" y="721505"/>
          <a:ext cx="4685635" cy="2213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5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531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Extend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independent sentences  (clauses) by adding a sentence (clause) starting with  a subordinating conjunction.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  learned conjunctions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in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which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conjunctions to use for intended meaning.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Begin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to u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nderstand that  these conjunctions  (subordinating) stick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to the sentence  (clause) they start.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Begin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to u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nderstand that  this sentence (clause)  does not make sense on its own. 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4111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5408789"/>
              </p:ext>
            </p:extLst>
          </p:nvPr>
        </p:nvGraphicFramePr>
        <p:xfrm>
          <a:off x="323528" y="215296"/>
          <a:ext cx="496139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1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Punctuation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9757938"/>
              </p:ext>
            </p:extLst>
          </p:nvPr>
        </p:nvGraphicFramePr>
        <p:xfrm>
          <a:off x="323528" y="821758"/>
          <a:ext cx="497689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6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7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full stops, capital letters , exclamation and question marks accurately to demarcate sentences.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245442"/>
              </p:ext>
            </p:extLst>
          </p:nvPr>
        </p:nvGraphicFramePr>
        <p:xfrm>
          <a:off x="5511880" y="3543975"/>
          <a:ext cx="49768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6892">
                  <a:extLst>
                    <a:ext uri="{9D8B030D-6E8A-4147-A177-3AD203B41FA5}">
                      <a16:colId xmlns:a16="http://schemas.microsoft.com/office/drawing/2014/main" val="29103311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Proo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 writing for accurate use of  learned punctuation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38248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398268"/>
              </p:ext>
            </p:extLst>
          </p:nvPr>
        </p:nvGraphicFramePr>
        <p:xfrm>
          <a:off x="5511880" y="821758"/>
          <a:ext cx="4976892" cy="231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6892">
                  <a:extLst>
                    <a:ext uri="{9D8B030D-6E8A-4147-A177-3AD203B41FA5}">
                      <a16:colId xmlns:a16="http://schemas.microsoft.com/office/drawing/2014/main" val="42543649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an apostrophe can indicate ownership.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22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examples of apostrophes of possession in reading.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69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Orally rehearse examples of singular possession.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387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sentences using rehearsed examples.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03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 not all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 ending in s need an apostrophe -  plurals of nouns,  verbs etc.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739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apostrophes for singular possession correctly in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12997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741764"/>
              </p:ext>
            </p:extLst>
          </p:nvPr>
        </p:nvGraphicFramePr>
        <p:xfrm>
          <a:off x="308030" y="3543975"/>
          <a:ext cx="4976892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6892">
                  <a:extLst>
                    <a:ext uri="{9D8B030D-6E8A-4147-A177-3AD203B41FA5}">
                      <a16:colId xmlns:a16="http://schemas.microsoft.com/office/drawing/2014/main" val="2699318235"/>
                    </a:ext>
                  </a:extLst>
                </a:gridCol>
              </a:tblGrid>
              <a:tr h="334992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 that the job of an apostrophe of contraction is to take the place of letters in a word.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838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the apostrophe of contraction in 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907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Match contracted forms with complete forms.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878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apostrophes of contraction in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650882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549821"/>
              </p:ext>
            </p:extLst>
          </p:nvPr>
        </p:nvGraphicFramePr>
        <p:xfrm>
          <a:off x="308030" y="1662558"/>
          <a:ext cx="4976892" cy="147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6892">
                  <a:extLst>
                    <a:ext uri="{9D8B030D-6E8A-4147-A177-3AD203B41FA5}">
                      <a16:colId xmlns:a16="http://schemas.microsoft.com/office/drawing/2014/main" val="1929255560"/>
                    </a:ext>
                  </a:extLst>
                </a:gridCol>
              </a:tblGrid>
              <a:tr h="337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what a comma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is.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895988"/>
                  </a:ext>
                </a:extLst>
              </a:tr>
              <a:tr h="337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commas can be used to separate items in a list.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855554"/>
                  </a:ext>
                </a:extLst>
              </a:tr>
              <a:tr h="337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where commas have been used in lists.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897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commas to punctuate sentences where there are items in a list.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037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27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2 Steps -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568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432044"/>
              </p:ext>
            </p:extLst>
          </p:nvPr>
        </p:nvGraphicFramePr>
        <p:xfrm>
          <a:off x="325662" y="315311"/>
          <a:ext cx="10063821" cy="350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3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0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Word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Reading -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Apply phonic knowledge and skills  to decode words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0182356"/>
              </p:ext>
            </p:extLst>
          </p:nvPr>
        </p:nvGraphicFramePr>
        <p:xfrm>
          <a:off x="325663" y="904599"/>
          <a:ext cx="4943761" cy="2698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3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091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importance of  decoding words automatically.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some words cannot be decoded with phonic strategies.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graphemes taught to blend sounds.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phonemes may be represented by different graphemes.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same grapheme may be read in different ways.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alternatives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and consider  which will  make meaning.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537"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Apply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this knowledge so that reading is fluent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300162"/>
              </p:ext>
            </p:extLst>
          </p:nvPr>
        </p:nvGraphicFramePr>
        <p:xfrm>
          <a:off x="325663" y="3957413"/>
          <a:ext cx="4943761" cy="1052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3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0911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syllables in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breaking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 into syllables helps fluent decoding.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 words of two or more syllables accurately.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836717"/>
              </p:ext>
            </p:extLst>
          </p:nvPr>
        </p:nvGraphicFramePr>
        <p:xfrm>
          <a:off x="5599223" y="3603252"/>
          <a:ext cx="4790260" cy="990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0260">
                  <a:extLst>
                    <a:ext uri="{9D8B030D-6E8A-4147-A177-3AD203B41FA5}">
                      <a16:colId xmlns:a16="http://schemas.microsoft.com/office/drawing/2014/main" val="3411924218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 aloud books closely matched to their improving phonic knowledge, sounding out unfamiliar words accurately, automatically and without undue hesitation.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507200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 these books  fluently and confidently.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70624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903426"/>
              </p:ext>
            </p:extLst>
          </p:nvPr>
        </p:nvGraphicFramePr>
        <p:xfrm>
          <a:off x="5599223" y="922946"/>
          <a:ext cx="4790260" cy="2179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0260">
                  <a:extLst>
                    <a:ext uri="{9D8B030D-6E8A-4147-A177-3AD203B41FA5}">
                      <a16:colId xmlns:a16="http://schemas.microsoft.com/office/drawing/2014/main" val="1107256110"/>
                    </a:ext>
                  </a:extLst>
                </a:gridCol>
              </a:tblGrid>
              <a:tr h="350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some words cannot be decoded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with phonic strategies.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946897"/>
                  </a:ext>
                </a:extLst>
              </a:tr>
              <a:tr h="4543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familiar words do not need to be sounded out and blended.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335489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 these familiar words automatically and accurately without sounding or blending.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271425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other strategies can be used to read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467803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other strategies to support fluent decoding.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938289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840473"/>
              </p:ext>
            </p:extLst>
          </p:nvPr>
        </p:nvGraphicFramePr>
        <p:xfrm>
          <a:off x="318012" y="5580833"/>
          <a:ext cx="4951412" cy="80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1412">
                  <a:extLst>
                    <a:ext uri="{9D8B030D-6E8A-4147-A177-3AD203B41FA5}">
                      <a16:colId xmlns:a16="http://schemas.microsoft.com/office/drawing/2014/main" val="3148805162"/>
                    </a:ext>
                  </a:extLst>
                </a:gridCol>
              </a:tblGrid>
              <a:tr h="350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some words have unusual correspondence between phoneme and grapheme.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118580"/>
                  </a:ext>
                </a:extLst>
              </a:tr>
              <a:tr h="350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these in reading and decode to retain meaning.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801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657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7217488"/>
              </p:ext>
            </p:extLst>
          </p:nvPr>
        </p:nvGraphicFramePr>
        <p:xfrm>
          <a:off x="197405" y="117375"/>
          <a:ext cx="10299465" cy="361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9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1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Comprehension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-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 pleasure in reading, motivation to read, vocabulary and understanding.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761658"/>
              </p:ext>
            </p:extLst>
          </p:nvPr>
        </p:nvGraphicFramePr>
        <p:xfrm>
          <a:off x="5475889" y="664366"/>
          <a:ext cx="502098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0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Talk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about books or poems read.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Give an opinion on books or poems read.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8237532"/>
              </p:ext>
            </p:extLst>
          </p:nvPr>
        </p:nvGraphicFramePr>
        <p:xfrm>
          <a:off x="197405" y="619014"/>
          <a:ext cx="502098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0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there are different kinds of stories.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Listen to or read a range of different kinds of stories.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choices about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books to read.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why books or stories are preferred.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71111"/>
              </p:ext>
            </p:extLst>
          </p:nvPr>
        </p:nvGraphicFramePr>
        <p:xfrm>
          <a:off x="197405" y="2226426"/>
          <a:ext cx="502098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0981">
                  <a:extLst>
                    <a:ext uri="{9D8B030D-6E8A-4147-A177-3AD203B41FA5}">
                      <a16:colId xmlns:a16="http://schemas.microsoft.com/office/drawing/2014/main" val="848854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Retell  stories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with the key events in the correct sequence.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795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Retell a story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with the key events and the characters.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49199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139290"/>
              </p:ext>
            </p:extLst>
          </p:nvPr>
        </p:nvGraphicFramePr>
        <p:xfrm>
          <a:off x="197402" y="3074945"/>
          <a:ext cx="5020981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0981">
                  <a:extLst>
                    <a:ext uri="{9D8B030D-6E8A-4147-A177-3AD203B41FA5}">
                      <a16:colId xmlns:a16="http://schemas.microsoft.com/office/drawing/2014/main" val="3089041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non-fiction books are organised differently from fiction texts.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36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how to find information in a non-fiction book.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45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information needed in a non-fiction book.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739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Decide how useful a non-fiction book is to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find the information needed.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02256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423728"/>
              </p:ext>
            </p:extLst>
          </p:nvPr>
        </p:nvGraphicFramePr>
        <p:xfrm>
          <a:off x="197401" y="4837864"/>
          <a:ext cx="502098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0981">
                  <a:extLst>
                    <a:ext uri="{9D8B030D-6E8A-4147-A177-3AD203B41FA5}">
                      <a16:colId xmlns:a16="http://schemas.microsoft.com/office/drawing/2014/main" val="589702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the difference between poetry and narrative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898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there are different kinds of poetry.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07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Listen to different kinds of poetry.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389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Talk about the meaning of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different 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poems.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447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a poem can tell a story.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09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Learn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 poem by heart.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656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Recite or perform a poem making the meaning clear.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7397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025925"/>
              </p:ext>
            </p:extLst>
          </p:nvPr>
        </p:nvGraphicFramePr>
        <p:xfrm>
          <a:off x="5475888" y="1591585"/>
          <a:ext cx="5020981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0981">
                  <a:extLst>
                    <a:ext uri="{9D8B030D-6E8A-4147-A177-3AD203B41FA5}">
                      <a16:colId xmlns:a16="http://schemas.microsoft.com/office/drawing/2014/main" val="4179544676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stories and poems  can have patterned or recurring literary language.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18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patterned or recurring literary language in poems  and stories.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142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favourite words and phrases.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749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Talk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about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favourite words and phrases.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201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word choice affects meaning.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892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why a writer has chosen a word to affect meaning.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43390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724513"/>
              </p:ext>
            </p:extLst>
          </p:nvPr>
        </p:nvGraphicFramePr>
        <p:xfrm>
          <a:off x="5475887" y="4360423"/>
          <a:ext cx="5020981" cy="19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0981">
                  <a:extLst>
                    <a:ext uri="{9D8B030D-6E8A-4147-A177-3AD203B41FA5}">
                      <a16:colId xmlns:a16="http://schemas.microsoft.com/office/drawing/2014/main" val="9244229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books or texts have a purpose.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005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the purpose of a book or a text.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186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 books and stories are set in different places and times.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558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setting or time in books or stories.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666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the setting or time in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books.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526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270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1143109"/>
              </p:ext>
            </p:extLst>
          </p:nvPr>
        </p:nvGraphicFramePr>
        <p:xfrm>
          <a:off x="252912" y="252249"/>
          <a:ext cx="10136571" cy="32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6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3000">
                <a:tc>
                  <a:txBody>
                    <a:bodyPr/>
                    <a:lstStyle/>
                    <a:p>
                      <a:pPr lvl="0"/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both the books that they can already read accurately and fluently and those that they listen to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625142"/>
              </p:ext>
            </p:extLst>
          </p:nvPr>
        </p:nvGraphicFramePr>
        <p:xfrm>
          <a:off x="252912" y="912893"/>
          <a:ext cx="4951412" cy="3072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1412">
                  <a:extLst>
                    <a:ext uri="{9D8B030D-6E8A-4147-A177-3AD203B41FA5}">
                      <a16:colId xmlns:a16="http://schemas.microsoft.com/office/drawing/2014/main" val="3810375626"/>
                    </a:ext>
                  </a:extLst>
                </a:gridCol>
              </a:tblGrid>
              <a:tr h="373656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purpose of reading is to make meaning.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95747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there is a range of decoding strategies.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153022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that text read makes sense.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978430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Re-read when  meaning is lost.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477469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Self-correct  when meaning is lost.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963386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prior knowledge and reading experiences to understand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text.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333997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context to understand texts.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248127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Ask questions to clarify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understanding.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62918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791848"/>
              </p:ext>
            </p:extLst>
          </p:nvPr>
        </p:nvGraphicFramePr>
        <p:xfrm>
          <a:off x="252913" y="4323329"/>
          <a:ext cx="4951412" cy="1951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1412">
                  <a:extLst>
                    <a:ext uri="{9D8B030D-6E8A-4147-A177-3AD203B41FA5}">
                      <a16:colId xmlns:a16="http://schemas.microsoft.com/office/drawing/2014/main" val="1907619258"/>
                    </a:ext>
                  </a:extLst>
                </a:gridCol>
              </a:tblGrid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the answers to retrieval questions about  stories, poems or non-fiction texts.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372428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what inference -  “reading between the lines”  - means.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433145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inferences about characters’ feelings 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and thoughts.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090013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inferences about characters’ feelings and thoughts.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588331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Give reasons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for characters’ actions or behaviour.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0166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231820"/>
              </p:ext>
            </p:extLst>
          </p:nvPr>
        </p:nvGraphicFramePr>
        <p:xfrm>
          <a:off x="5438071" y="912893"/>
          <a:ext cx="4951412" cy="1120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1412">
                  <a:extLst>
                    <a:ext uri="{9D8B030D-6E8A-4147-A177-3AD203B41FA5}">
                      <a16:colId xmlns:a16="http://schemas.microsoft.com/office/drawing/2014/main" val="3567752923"/>
                    </a:ext>
                  </a:extLst>
                </a:gridCol>
              </a:tblGrid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Recognise key 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ideas in a text.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625054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Recognise that a writer can have a message for the reader.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724250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a writer’s message.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86833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256016"/>
              </p:ext>
            </p:extLst>
          </p:nvPr>
        </p:nvGraphicFramePr>
        <p:xfrm>
          <a:off x="5438071" y="2449289"/>
          <a:ext cx="4951412" cy="747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1412">
                  <a:extLst>
                    <a:ext uri="{9D8B030D-6E8A-4147-A177-3AD203B41FA5}">
                      <a16:colId xmlns:a16="http://schemas.microsoft.com/office/drawing/2014/main" val="2064793303"/>
                    </a:ext>
                  </a:extLst>
                </a:gridCol>
              </a:tblGrid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Make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predictions about possible events.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862436"/>
                  </a:ext>
                </a:extLst>
              </a:tr>
              <a:tr h="3736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Make predictions about how characters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might behave.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158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4765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3 Steps -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727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661831"/>
              </p:ext>
            </p:extLst>
          </p:nvPr>
        </p:nvGraphicFramePr>
        <p:xfrm>
          <a:off x="378176" y="982677"/>
          <a:ext cx="4612277" cy="5750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2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2775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Talk about ideas for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what to write about.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Choose one idea for a sentence.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*Say the sentence aloud.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Check that the sentence makes sense.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Hold the sentence in your head.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Write the sentence.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Read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sentence and check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it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makes sense.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Check that the sentence starts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with a capital letter and ends with the right end mark – full stop/question mark.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Decide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on the next sentence which will say what happened next.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Repeat from *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648076"/>
              </p:ext>
            </p:extLst>
          </p:nvPr>
        </p:nvGraphicFramePr>
        <p:xfrm>
          <a:off x="378177" y="266391"/>
          <a:ext cx="4612277" cy="353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2277">
                  <a:extLst>
                    <a:ext uri="{9D8B030D-6E8A-4147-A177-3AD203B41FA5}">
                      <a16:colId xmlns:a16="http://schemas.microsoft.com/office/drawing/2014/main" val="1942821028"/>
                    </a:ext>
                  </a:extLst>
                </a:gridCol>
              </a:tblGrid>
              <a:tr h="353541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Composition - Write sentences</a:t>
                      </a:r>
                    </a:p>
                  </a:txBody>
                  <a:tcPr marL="106886" marR="106886" marT="50419" marB="5041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698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671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6727186"/>
              </p:ext>
            </p:extLst>
          </p:nvPr>
        </p:nvGraphicFramePr>
        <p:xfrm>
          <a:off x="258341" y="137615"/>
          <a:ext cx="100207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20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Composition - Narrative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0453412"/>
              </p:ext>
            </p:extLst>
          </p:nvPr>
        </p:nvGraphicFramePr>
        <p:xfrm>
          <a:off x="5408412" y="1716673"/>
          <a:ext cx="4870709" cy="258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0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narratives are organised in sections.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Group events into sections.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Orally rehearse structured sentences or sequences of sentences, checking for meaning and impact.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 draft of sections or complete narrative as appropriate.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effectiveness of draft.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itchFamily="34" charset="0"/>
                          <a:ea typeface="+mn-ea"/>
                          <a:cs typeface="+mn-cs"/>
                        </a:rPr>
                        <a:t>Write final narrative with  a clear structure, setting, characters and plot.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919192"/>
              </p:ext>
            </p:extLst>
          </p:nvPr>
        </p:nvGraphicFramePr>
        <p:xfrm>
          <a:off x="258341" y="620664"/>
          <a:ext cx="486545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35002209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Understand that writing needs to be planned.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924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 and discuss models of high quality narrative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713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the writer’s craft in models discussed.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623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these models can be used in their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96883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878874"/>
              </p:ext>
            </p:extLst>
          </p:nvPr>
        </p:nvGraphicFramePr>
        <p:xfrm>
          <a:off x="258341" y="2288367"/>
          <a:ext cx="4865454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4090545946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that key events  of a narrative need to be planned to form the plot.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468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Identify the key events for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their narrative.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183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Plot the events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on a planning format.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553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777516"/>
              </p:ext>
            </p:extLst>
          </p:nvPr>
        </p:nvGraphicFramePr>
        <p:xfrm>
          <a:off x="258341" y="3768583"/>
          <a:ext cx="486545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8325783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 that the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setting  in a narrative needs to be planned.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359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Develop ideas for the setting of the narrative.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083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Develop vocabulary for the setting.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68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Make careful choices about the vocabulary to be used.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323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Annotate plan with chosen vocabulary.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32903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496516"/>
              </p:ext>
            </p:extLst>
          </p:nvPr>
        </p:nvGraphicFramePr>
        <p:xfrm>
          <a:off x="258341" y="5962731"/>
          <a:ext cx="486545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1988913315"/>
                    </a:ext>
                  </a:extLst>
                </a:gridCol>
              </a:tblGrid>
              <a:tr h="335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 that main characters in a narrative need to be developed.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727805"/>
                  </a:ext>
                </a:extLst>
              </a:tr>
              <a:tr h="5956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Develop ideas and vocabulary about  characters: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What they say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What they 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08825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347875"/>
              </p:ext>
            </p:extLst>
          </p:nvPr>
        </p:nvGraphicFramePr>
        <p:xfrm>
          <a:off x="5413667" y="634656"/>
          <a:ext cx="4865454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771412062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 that the ending of a narrative needs to relate in some way to the beginning.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646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Plan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the ending of the narrative.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773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79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549014"/>
              </p:ext>
            </p:extLst>
          </p:nvPr>
        </p:nvGraphicFramePr>
        <p:xfrm>
          <a:off x="321400" y="190326"/>
          <a:ext cx="993847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8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Composition – Non-narrative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38920"/>
              </p:ext>
            </p:extLst>
          </p:nvPr>
        </p:nvGraphicFramePr>
        <p:xfrm>
          <a:off x="321400" y="835401"/>
          <a:ext cx="483953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9536">
                  <a:extLst>
                    <a:ext uri="{9D8B030D-6E8A-4147-A177-3AD203B41FA5}">
                      <a16:colId xmlns:a16="http://schemas.microsoft.com/office/drawing/2014/main" val="3227599349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  and discuss models of high quality writing of the non-narrative text type to be written.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26018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structure, including opening and closings, is different depending on the text type.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03116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 the language and vocabulary used is related to the text type.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40136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the writer’s craft in models discussed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identify the structure, language and vocabulary.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7378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these models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can be used in their own writing.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55723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475216"/>
              </p:ext>
            </p:extLst>
          </p:nvPr>
        </p:nvGraphicFramePr>
        <p:xfrm>
          <a:off x="321400" y="3472180"/>
          <a:ext cx="4839536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9536">
                  <a:extLst>
                    <a:ext uri="{9D8B030D-6E8A-4147-A177-3AD203B41FA5}">
                      <a16:colId xmlns:a16="http://schemas.microsoft.com/office/drawing/2014/main" val="3276825480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an appropriate planning format for the text type.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10009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Organise related material into sections.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99587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Annotate plan with key language and vocabulary.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88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Plan  an opening and a closing appropriate to the text type.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69722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695587"/>
              </p:ext>
            </p:extLst>
          </p:nvPr>
        </p:nvGraphicFramePr>
        <p:xfrm>
          <a:off x="5590825" y="864891"/>
          <a:ext cx="4839536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9536">
                  <a:extLst>
                    <a:ext uri="{9D8B030D-6E8A-4147-A177-3AD203B41FA5}">
                      <a16:colId xmlns:a16="http://schemas.microsoft.com/office/drawing/2014/main" val="4131075482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itchFamily="34" charset="0"/>
                          <a:ea typeface="+mn-ea"/>
                          <a:cs typeface="+mn-cs"/>
                        </a:rPr>
                        <a:t>Orally rehearse structured sentences or sequences of sentences, checking for meaning and impact.</a:t>
                      </a:r>
                    </a:p>
                    <a:p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70071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a draft of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sections or complete text as appropriate.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35214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Evaluate effectiveness of draft.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29628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final text appropriately structured for the type.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81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4680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1356108"/>
              </p:ext>
            </p:extLst>
          </p:nvPr>
        </p:nvGraphicFramePr>
        <p:xfrm>
          <a:off x="220718" y="316456"/>
          <a:ext cx="4824248" cy="40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7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</a:t>
                      </a:r>
                      <a:r>
                        <a:rPr lang="en-GB" sz="1400" b="1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edit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9870428"/>
              </p:ext>
            </p:extLst>
          </p:nvPr>
        </p:nvGraphicFramePr>
        <p:xfrm>
          <a:off x="5418084" y="316451"/>
          <a:ext cx="4824248" cy="40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7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Proof-read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028999"/>
              </p:ext>
            </p:extLst>
          </p:nvPr>
        </p:nvGraphicFramePr>
        <p:xfrm>
          <a:off x="220718" y="1176364"/>
          <a:ext cx="4824248" cy="3866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965687533"/>
                    </a:ext>
                  </a:extLst>
                </a:gridCol>
              </a:tblGrid>
              <a:tr h="374297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editing.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1261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Self-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assess 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effectiveness of writing.	</a:t>
                      </a: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269721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evaluating their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161487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which aspects to look for when evaluating their own writing – may be success criteria, steps to success, what makes a good…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088417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Self-assess  own writing and evaluate its effectiveness.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846962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editing may not always mean adding to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601461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Decide how the effectiveness of writing could be improved.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829979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writing with peers and evaluate its effectiveness.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157024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how the effectiveness of writing could be improved.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71838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Edit writing by making changes to elements discussed.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54378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759304"/>
              </p:ext>
            </p:extLst>
          </p:nvPr>
        </p:nvGraphicFramePr>
        <p:xfrm>
          <a:off x="5418084" y="1205854"/>
          <a:ext cx="4824248" cy="2845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3878513432"/>
                    </a:ext>
                  </a:extLst>
                </a:gridCol>
              </a:tblGrid>
              <a:tr h="359475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proof-reading.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464715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their writing aloud to check that it makes sense.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919816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Listen to a peer reading their writing to check that it makes sense.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412077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how to use a bespoke proof-reading checklist to check for accuracy.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841507"/>
                  </a:ext>
                </a:extLst>
              </a:tr>
              <a:tr h="763693">
                <a:tc>
                  <a:txBody>
                    <a:bodyPr/>
                    <a:lstStyle/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 bespoke proof-reading checklist to check for accuracy: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Spelling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Punctuation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grammar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866014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changes to writing following proof-reading.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915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7743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450292"/>
              </p:ext>
            </p:extLst>
          </p:nvPr>
        </p:nvGraphicFramePr>
        <p:xfrm>
          <a:off x="323534" y="207646"/>
          <a:ext cx="9982839" cy="309922"/>
        </p:xfrm>
        <a:graphic>
          <a:graphicData uri="http://schemas.openxmlformats.org/drawingml/2006/table">
            <a:tbl>
              <a:tblPr firstRow="1" bandRow="1"/>
              <a:tblGrid>
                <a:gridCol w="9982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992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Grammar - Use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 range of sentences with more than one clause by using a wider range of conjunctions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327780"/>
              </p:ext>
            </p:extLst>
          </p:nvPr>
        </p:nvGraphicFramePr>
        <p:xfrm>
          <a:off x="323534" y="787399"/>
          <a:ext cx="4904917" cy="4082680"/>
        </p:xfrm>
        <a:graphic>
          <a:graphicData uri="http://schemas.openxmlformats.org/drawingml/2006/table">
            <a:tbl>
              <a:tblPr firstRow="1" bandRow="1"/>
              <a:tblGrid>
                <a:gridCol w="4904917">
                  <a:extLst>
                    <a:ext uri="{9D8B030D-6E8A-4147-A177-3AD203B41FA5}">
                      <a16:colId xmlns:a16="http://schemas.microsoft.com/office/drawing/2014/main" val="316164492"/>
                    </a:ext>
                  </a:extLst>
                </a:gridCol>
              </a:tblGrid>
              <a:tr h="33487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sentence can have more than one clause.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977635"/>
                  </a:ext>
                </a:extLst>
              </a:tr>
              <a:tr h="33487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complex sentence has a main clause and a subordinate clause.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387117"/>
                  </a:ext>
                </a:extLst>
              </a:tr>
              <a:tr h="33487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complex sentences in reading.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247168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the main clause and the subordinate clause in a complex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824225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main clause makes sense on its own.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873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subordinate clause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does not make sense on its own.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152523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why a writer would use a complex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935596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 subordinate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clause is starts with a  subordinating conjunction.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80465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 subordinating conjunction “sticks” to the subordinate clause.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838610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different subordinating conjunctions (</a:t>
                      </a:r>
                      <a:r>
                        <a:rPr lang="en-GB" sz="12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when, if, because, although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44446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068036"/>
              </p:ext>
            </p:extLst>
          </p:nvPr>
        </p:nvGraphicFramePr>
        <p:xfrm>
          <a:off x="5608456" y="819903"/>
          <a:ext cx="4697917" cy="3625480"/>
        </p:xfrm>
        <a:graphic>
          <a:graphicData uri="http://schemas.openxmlformats.org/drawingml/2006/table">
            <a:tbl>
              <a:tblPr firstRow="1" bandRow="1"/>
              <a:tblGrid>
                <a:gridCol w="4697917">
                  <a:extLst>
                    <a:ext uri="{9D8B030D-6E8A-4147-A177-3AD203B41FA5}">
                      <a16:colId xmlns:a16="http://schemas.microsoft.com/office/drawing/2014/main" val="983938143"/>
                    </a:ext>
                  </a:extLst>
                </a:gridCol>
              </a:tblGrid>
              <a:tr h="3348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conjunctions have different meanings and are not interchangeable.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539041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Join main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clauses to meaningful subordinate clauses.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611647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complex sentences using identified conjunctions.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093755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complex sentences appropriately in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555098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 subordinate clause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can be at the beginning of a sentence as well as at the end.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310280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writer might choose to move the subordinate clause to change the emphasis of a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986754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in reading and discuss.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603193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when a subordinate clause is at the beginning of a sentence, it is marked off by a comma.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327608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Begin to make choices about when to move a subordinate clause to the beginning of a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957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646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6317120"/>
              </p:ext>
            </p:extLst>
          </p:nvPr>
        </p:nvGraphicFramePr>
        <p:xfrm>
          <a:off x="428630" y="270585"/>
          <a:ext cx="9800251" cy="309922"/>
        </p:xfrm>
        <a:graphic>
          <a:graphicData uri="http://schemas.openxmlformats.org/drawingml/2006/table">
            <a:tbl>
              <a:tblPr firstRow="1" bandRow="1"/>
              <a:tblGrid>
                <a:gridCol w="9800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992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Grammar - Use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perfect from of verbs 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626169"/>
              </p:ext>
            </p:extLst>
          </p:nvPr>
        </p:nvGraphicFramePr>
        <p:xfrm>
          <a:off x="428630" y="819904"/>
          <a:ext cx="4608319" cy="4088312"/>
        </p:xfrm>
        <a:graphic>
          <a:graphicData uri="http://schemas.openxmlformats.org/drawingml/2006/table">
            <a:tbl>
              <a:tblPr firstRow="1" bandRow="1"/>
              <a:tblGrid>
                <a:gridCol w="4608319">
                  <a:extLst>
                    <a:ext uri="{9D8B030D-6E8A-4147-A177-3AD203B41FA5}">
                      <a16:colId xmlns:a16="http://schemas.microsoft.com/office/drawing/2014/main" val="1780682952"/>
                    </a:ext>
                  </a:extLst>
                </a:gridCol>
              </a:tblGrid>
              <a:tr h="336278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difference between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past and present tense.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813928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there are different forms of the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past tense.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597781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the present perfect tense is formed with the present tense of the verb to have.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662655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 that the present perfect is used when there is no exact time mentioned in the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479700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examples of writer’s use of the present perfect tense.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238184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why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when it could be used in writing.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993074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Change sentences from the present perfect to the simple past by adding exact time words or phrases.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69686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the present perfect tense when appropriate in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487281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the past perfect tense is formed with the past tense of the verb to have.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951755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 that the past perfect is used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to show two steps back into the past.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26396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764017"/>
              </p:ext>
            </p:extLst>
          </p:nvPr>
        </p:nvGraphicFramePr>
        <p:xfrm>
          <a:off x="5620562" y="819904"/>
          <a:ext cx="4608319" cy="2716712"/>
        </p:xfrm>
        <a:graphic>
          <a:graphicData uri="http://schemas.openxmlformats.org/drawingml/2006/table">
            <a:tbl>
              <a:tblPr firstRow="1" bandRow="1"/>
              <a:tblGrid>
                <a:gridCol w="4608319">
                  <a:extLst>
                    <a:ext uri="{9D8B030D-6E8A-4147-A177-3AD203B41FA5}">
                      <a16:colId xmlns:a16="http://schemas.microsoft.com/office/drawing/2014/main" val="2663618945"/>
                    </a:ext>
                  </a:extLst>
                </a:gridCol>
              </a:tblGrid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past perfect is used to show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when or why something happened.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938916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examples of writer’s use of the past perfect tense.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791949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where examples show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when or why something happened.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289973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why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when it could be used in writing.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837660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sentences using the past perfect tense.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439434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whether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sentences ate showing when or why something happened.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85591"/>
                  </a:ext>
                </a:extLst>
              </a:tr>
              <a:tr h="33627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the past perfect tense when appropriate in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336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661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4853402"/>
              </p:ext>
            </p:extLst>
          </p:nvPr>
        </p:nvGraphicFramePr>
        <p:xfrm>
          <a:off x="257354" y="222744"/>
          <a:ext cx="10118464" cy="309922"/>
        </p:xfrm>
        <a:graphic>
          <a:graphicData uri="http://schemas.openxmlformats.org/drawingml/2006/table">
            <a:tbl>
              <a:tblPr firstRow="1" bandRow="1"/>
              <a:tblGrid>
                <a:gridCol w="10118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992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Grammar - Use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conjunctions, adverbs and prepositions to express time and cause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911173"/>
              </p:ext>
            </p:extLst>
          </p:nvPr>
        </p:nvGraphicFramePr>
        <p:xfrm>
          <a:off x="257354" y="850900"/>
          <a:ext cx="4888083" cy="2932236"/>
        </p:xfrm>
        <a:graphic>
          <a:graphicData uri="http://schemas.openxmlformats.org/drawingml/2006/table">
            <a:tbl>
              <a:tblPr firstRow="1" bandRow="1"/>
              <a:tblGrid>
                <a:gridCol w="4888083">
                  <a:extLst>
                    <a:ext uri="{9D8B030D-6E8A-4147-A177-3AD203B41FA5}">
                      <a16:colId xmlns:a16="http://schemas.microsoft.com/office/drawing/2014/main" val="2374372668"/>
                    </a:ext>
                  </a:extLst>
                </a:gridCol>
              </a:tblGrid>
              <a:tr h="280476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the job of a conjunction.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98022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conjunctions in reading.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713493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conjunction can  say when (time)or why (cause) something happened.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10861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in reading and separate them into time and cause.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76781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conjunctions  joins two clauses to make a longer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5498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sentences using time and cause conjunctions.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81692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when it is useful to use conjunctions to show time or cause.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0961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time and cause conjunctions appropriately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writing.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75121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337748"/>
              </p:ext>
            </p:extLst>
          </p:nvPr>
        </p:nvGraphicFramePr>
        <p:xfrm>
          <a:off x="5455403" y="4571483"/>
          <a:ext cx="4920415" cy="457200"/>
        </p:xfrm>
        <a:graphic>
          <a:graphicData uri="http://schemas.openxmlformats.org/drawingml/2006/table">
            <a:tbl>
              <a:tblPr firstRow="1" bandRow="1"/>
              <a:tblGrid>
                <a:gridCol w="4920415">
                  <a:extLst>
                    <a:ext uri="{9D8B030D-6E8A-4147-A177-3AD203B41FA5}">
                      <a16:colId xmlns:a16="http://schemas.microsoft.com/office/drawing/2014/main" val="283515495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Select conjunctions, adverbs and prepositions to show time  in writing to indicate sequences of events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or the passing of time.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09395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684685"/>
              </p:ext>
            </p:extLst>
          </p:nvPr>
        </p:nvGraphicFramePr>
        <p:xfrm>
          <a:off x="257354" y="4229531"/>
          <a:ext cx="4888083" cy="2103120"/>
        </p:xfrm>
        <a:graphic>
          <a:graphicData uri="http://schemas.openxmlformats.org/drawingml/2006/table">
            <a:tbl>
              <a:tblPr firstRow="1" bandRow="1"/>
              <a:tblGrid>
                <a:gridCol w="4888083">
                  <a:extLst>
                    <a:ext uri="{9D8B030D-6E8A-4147-A177-3AD203B41FA5}">
                      <a16:colId xmlns:a16="http://schemas.microsoft.com/office/drawing/2014/main" val="2126327808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the job of an adverb.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95988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 adverbs can  show time.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78479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time adverbs in 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08746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time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adverbs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connect ideas between sentences but the sentences remain separate.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99631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Write sentences using time adverbs.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25555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when it is useful to use time adverbs in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4527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time adverbs appropriately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writing.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20185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104964"/>
              </p:ext>
            </p:extLst>
          </p:nvPr>
        </p:nvGraphicFramePr>
        <p:xfrm>
          <a:off x="5455403" y="850900"/>
          <a:ext cx="4920415" cy="3383280"/>
        </p:xfrm>
        <a:graphic>
          <a:graphicData uri="http://schemas.openxmlformats.org/drawingml/2006/table">
            <a:tbl>
              <a:tblPr firstRow="1" bandRow="1"/>
              <a:tblGrid>
                <a:gridCol w="4920415">
                  <a:extLst>
                    <a:ext uri="{9D8B030D-6E8A-4147-A177-3AD203B41FA5}">
                      <a16:colId xmlns:a16="http://schemas.microsoft.com/office/drawing/2014/main" val="767581069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job of a preposition.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1235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prepositions in reading.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543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when prepositions show time they are prepositional phrases 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8527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prepositional phrases showing time in 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13606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which prepositions can be used in prepositional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phrases when the show time.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69306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prepositional phrases showing time can be used in different places in a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3059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sentences using prepositional phrases to show time.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78105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choices about the position of a prepositional phrase showing time in a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42983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when it is useful to use prepositional phrases showing time in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956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5480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7179706"/>
              </p:ext>
            </p:extLst>
          </p:nvPr>
        </p:nvGraphicFramePr>
        <p:xfrm>
          <a:off x="381337" y="138710"/>
          <a:ext cx="9956032" cy="477986"/>
        </p:xfrm>
        <a:graphic>
          <a:graphicData uri="http://schemas.openxmlformats.org/drawingml/2006/table">
            <a:tbl>
              <a:tblPr firstRow="1" bandRow="1"/>
              <a:tblGrid>
                <a:gridCol w="9956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7986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Punctuation - Begin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to use inverted commas to punctuate direct speech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175491"/>
              </p:ext>
            </p:extLst>
          </p:nvPr>
        </p:nvGraphicFramePr>
        <p:xfrm>
          <a:off x="381338" y="866399"/>
          <a:ext cx="4562622" cy="5750016"/>
        </p:xfrm>
        <a:graphic>
          <a:graphicData uri="http://schemas.openxmlformats.org/drawingml/2006/table">
            <a:tbl>
              <a:tblPr firstRow="1" bandRow="1"/>
              <a:tblGrid>
                <a:gridCol w="4562622">
                  <a:extLst>
                    <a:ext uri="{9D8B030D-6E8A-4147-A177-3AD203B41FA5}">
                      <a16:colId xmlns:a16="http://schemas.microsoft.com/office/drawing/2014/main" val="2399927623"/>
                    </a:ext>
                  </a:extLst>
                </a:gridCol>
              </a:tblGrid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words that are spoken by a character are speech.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786695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what inverted commas are.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942784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 words spoken by a character are enclosed by inverted commas.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785576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direct speech in reading.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339530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any punctuation – full stop, question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mark, exclamation mark, comma – must also be enclosed by the inverted commas.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637119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each new speaker must start on a new line.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605452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the words that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characters say in speech bubbles.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769430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Transfer the words into direct speech using inverted commas.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6531797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Start a new line for each character.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523908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Include any punctuation within the inverted commas.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403261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a comma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can be used to mark the end of a statement sentence in direct speech when it is not the end of the sentence. (“I’ll see you tomorrow,” called Jim.)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229176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Include correctly punctuated direct speech in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63224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66010"/>
              </p:ext>
            </p:extLst>
          </p:nvPr>
        </p:nvGraphicFramePr>
        <p:xfrm>
          <a:off x="5359353" y="866399"/>
          <a:ext cx="4562622" cy="899808"/>
        </p:xfrm>
        <a:graphic>
          <a:graphicData uri="http://schemas.openxmlformats.org/drawingml/2006/table">
            <a:tbl>
              <a:tblPr firstRow="1" bandRow="1"/>
              <a:tblGrid>
                <a:gridCol w="4562622">
                  <a:extLst>
                    <a:ext uri="{9D8B030D-6E8A-4147-A177-3AD203B41FA5}">
                      <a16:colId xmlns:a16="http://schemas.microsoft.com/office/drawing/2014/main" val="981013003"/>
                    </a:ext>
                  </a:extLst>
                </a:gridCol>
              </a:tblGrid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why writers use direct speech in reading.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998836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Begin to understand that direct speech can show character and move events forward.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516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283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3 Steps -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2551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8175856"/>
              </p:ext>
            </p:extLst>
          </p:nvPr>
        </p:nvGraphicFramePr>
        <p:xfrm>
          <a:off x="382979" y="261476"/>
          <a:ext cx="9923393" cy="374592"/>
        </p:xfrm>
        <a:graphic>
          <a:graphicData uri="http://schemas.openxmlformats.org/drawingml/2006/table">
            <a:tbl>
              <a:tblPr firstRow="1" bandRow="1"/>
              <a:tblGrid>
                <a:gridCol w="9923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59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Word Reading - Apply phonic knowledge and skills  to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read unfamiliar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224200"/>
              </p:ext>
            </p:extLst>
          </p:nvPr>
        </p:nvGraphicFramePr>
        <p:xfrm>
          <a:off x="382979" y="897395"/>
          <a:ext cx="4638472" cy="829653"/>
        </p:xfrm>
        <a:graphic>
          <a:graphicData uri="http://schemas.openxmlformats.org/drawingml/2006/table">
            <a:tbl>
              <a:tblPr firstRow="1" bandRow="1"/>
              <a:tblGrid>
                <a:gridCol w="4638472">
                  <a:extLst>
                    <a:ext uri="{9D8B030D-6E8A-4147-A177-3AD203B41FA5}">
                      <a16:colId xmlns:a16="http://schemas.microsoft.com/office/drawing/2014/main" val="4292497183"/>
                    </a:ext>
                  </a:extLst>
                </a:gridCol>
              </a:tblGrid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phonics is one strategy to read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362275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when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phonic strategies will help to read a word and when they will not.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5149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557376"/>
              </p:ext>
            </p:extLst>
          </p:nvPr>
        </p:nvGraphicFramePr>
        <p:xfrm>
          <a:off x="382979" y="2113607"/>
          <a:ext cx="4638472" cy="1659306"/>
        </p:xfrm>
        <a:graphic>
          <a:graphicData uri="http://schemas.openxmlformats.org/drawingml/2006/table">
            <a:tbl>
              <a:tblPr firstRow="1" bandRow="1"/>
              <a:tblGrid>
                <a:gridCol w="4638472">
                  <a:extLst>
                    <a:ext uri="{9D8B030D-6E8A-4147-A177-3AD203B41FA5}">
                      <a16:colId xmlns:a16="http://schemas.microsoft.com/office/drawing/2014/main" val="482245941"/>
                    </a:ext>
                  </a:extLst>
                </a:gridCol>
              </a:tblGrid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what a root word is.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92215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how to use a root word to help read unfamiliar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22948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root words to help read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527411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root words to help understand the meaning of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56078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543867"/>
              </p:ext>
            </p:extLst>
          </p:nvPr>
        </p:nvGraphicFramePr>
        <p:xfrm>
          <a:off x="382979" y="4159472"/>
          <a:ext cx="4638472" cy="1574559"/>
        </p:xfrm>
        <a:graphic>
          <a:graphicData uri="http://schemas.openxmlformats.org/drawingml/2006/table">
            <a:tbl>
              <a:tblPr firstRow="1" bandRow="1"/>
              <a:tblGrid>
                <a:gridCol w="4638472">
                  <a:extLst>
                    <a:ext uri="{9D8B030D-6E8A-4147-A177-3AD203B41FA5}">
                      <a16:colId xmlns:a16="http://schemas.microsoft.com/office/drawing/2014/main" val="3541254991"/>
                    </a:ext>
                  </a:extLst>
                </a:gridCol>
              </a:tblGrid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what prefixes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suffixes are.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363097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how they  can change the meaning of a word.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692825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prefixes and suffixes to read unfamiliar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085811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prefixes and suffixes to understand the meaning of unfamiliar words.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37079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539640"/>
              </p:ext>
            </p:extLst>
          </p:nvPr>
        </p:nvGraphicFramePr>
        <p:xfrm>
          <a:off x="5528416" y="977103"/>
          <a:ext cx="4638472" cy="2841333"/>
        </p:xfrm>
        <a:graphic>
          <a:graphicData uri="http://schemas.openxmlformats.org/drawingml/2006/table">
            <a:tbl>
              <a:tblPr firstRow="1" bandRow="1"/>
              <a:tblGrid>
                <a:gridCol w="4638472">
                  <a:extLst>
                    <a:ext uri="{9D8B030D-6E8A-4147-A177-3AD203B41FA5}">
                      <a16:colId xmlns:a16="http://schemas.microsoft.com/office/drawing/2014/main" val="450906414"/>
                    </a:ext>
                  </a:extLst>
                </a:gridCol>
              </a:tblGrid>
              <a:tr h="372453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Apply knowledge of root words, prefixes and suffixes to read aloud and to understand the meaning of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unfamiliar words.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375183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some words may  have a similar pronunciation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but may be written differently.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525543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some of these are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unusual.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522039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knowledge of unusual phoneme/grapheme correspondences to read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143708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unfamiliar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 can be read by using knowledge known similar words (analogy).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212734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analogy drawing on the pronunciation of  similar known words to read others.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023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5071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405282"/>
              </p:ext>
            </p:extLst>
          </p:nvPr>
        </p:nvGraphicFramePr>
        <p:xfrm>
          <a:off x="242574" y="81384"/>
          <a:ext cx="10163324" cy="461179"/>
        </p:xfrm>
        <a:graphic>
          <a:graphicData uri="http://schemas.openxmlformats.org/drawingml/2006/table">
            <a:tbl>
              <a:tblPr firstRow="1" bandRow="1"/>
              <a:tblGrid>
                <a:gridCol w="10163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179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/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Develop pleasure in reading, motivation to read, vocabulary and understanding.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126755"/>
              </p:ext>
            </p:extLst>
          </p:nvPr>
        </p:nvGraphicFramePr>
        <p:xfrm>
          <a:off x="5581650" y="3519181"/>
          <a:ext cx="4824248" cy="3577148"/>
        </p:xfrm>
        <a:graphic>
          <a:graphicData uri="http://schemas.openxmlformats.org/drawingml/2006/table">
            <a:tbl>
              <a:tblPr firstRow="1" bandRow="1"/>
              <a:tblGrid>
                <a:gridCol w="482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there are different forms of poetry.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Recognise and name different types of poems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which have been introduced.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words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and language in poems  create effects.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Discuss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 meaning of  words and language in poems.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there can be more than one interpretation of a poem.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the meaning of poems can be enhanced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through performance.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Watch performances of poems.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Discuss how the meaning is enhanced through performance.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 that intonation, tone, volume and action can be used to enhance meaning.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27567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Prepare poems to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aloud and to perform, showing understanding through intonation, tone, volume and action.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365123"/>
              </p:ext>
            </p:extLst>
          </p:nvPr>
        </p:nvGraphicFramePr>
        <p:xfrm>
          <a:off x="242574" y="625073"/>
          <a:ext cx="5054640" cy="370840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19427153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there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are different kinds of narrative stories.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93736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185508"/>
              </p:ext>
            </p:extLst>
          </p:nvPr>
        </p:nvGraphicFramePr>
        <p:xfrm>
          <a:off x="242574" y="1104640"/>
          <a:ext cx="5054640" cy="1341786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1569298554"/>
                    </a:ext>
                  </a:extLst>
                </a:gridCol>
              </a:tblGrid>
              <a:tr h="369653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a sequence of events  in a narrative is called the plot.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406974"/>
                  </a:ext>
                </a:extLst>
              </a:tr>
              <a:tr h="28795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 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 plot in a narrative.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944248"/>
                  </a:ext>
                </a:extLst>
              </a:tr>
              <a:tr h="31452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narratives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can have differently structured plots.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81291"/>
                  </a:ext>
                </a:extLst>
              </a:tr>
              <a:tr h="369653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Talk about the different plot structures 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genres read.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84902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968910"/>
              </p:ext>
            </p:extLst>
          </p:nvPr>
        </p:nvGraphicFramePr>
        <p:xfrm>
          <a:off x="242574" y="2598159"/>
          <a:ext cx="5054640" cy="3541702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2170292718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 different kinds of narratives  are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written with different language.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87031"/>
                  </a:ext>
                </a:extLst>
              </a:tr>
              <a:tr h="332147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Recognise the literary language typical of narrative genres read.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506197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Recognise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words and language that show the setting of a book – historical, cultural or social.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724666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writers choose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words and language to create an effect on the reader.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472357"/>
                  </a:ext>
                </a:extLst>
              </a:tr>
              <a:tr h="2660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why a writer makes choices about words and language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used.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8309659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effective words and language in reading that writers have used to create effects.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79595"/>
                  </a:ext>
                </a:extLst>
              </a:tr>
              <a:tr h="2735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Discuss meaning of words identified.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161730"/>
                  </a:ext>
                </a:extLst>
              </a:tr>
              <a:tr h="2944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a dictionary to check  or find the meaning of new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217037"/>
                  </a:ext>
                </a:extLst>
              </a:tr>
              <a:tr h="2944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why a writer has chosen specific words and language.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674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Record words and language from reading to use in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09586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043625"/>
              </p:ext>
            </p:extLst>
          </p:nvPr>
        </p:nvGraphicFramePr>
        <p:xfrm>
          <a:off x="5581650" y="837648"/>
          <a:ext cx="4824248" cy="2386448"/>
        </p:xfrm>
        <a:graphic>
          <a:graphicData uri="http://schemas.openxmlformats.org/drawingml/2006/table">
            <a:tbl>
              <a:tblPr firstRow="1" bandRow="1"/>
              <a:tblGrid>
                <a:gridCol w="4824248">
                  <a:extLst>
                    <a:ext uri="{9D8B030D-6E8A-4147-A177-3AD203B41FA5}">
                      <a16:colId xmlns:a16="http://schemas.microsoft.com/office/drawing/2014/main" val="42283710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there are different kinds of non-fiction books.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698089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non-fiction books are structured in different ways.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437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how to u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se a non-fiction book to find identified information.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164884"/>
                  </a:ext>
                </a:extLst>
              </a:tr>
              <a:tr h="32863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Choose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books for specific purposes.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422540"/>
                  </a:ext>
                </a:extLst>
              </a:tr>
              <a:tr h="3286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any words that are unfamiliar.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351482"/>
                  </a:ext>
                </a:extLst>
              </a:tr>
              <a:tr h="3286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Discuss the meaning of words identified.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026987"/>
                  </a:ext>
                </a:extLst>
              </a:tr>
              <a:tr h="28803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dictionaries to check or find the meaning of unfamiliar words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278252"/>
                  </a:ext>
                </a:extLst>
              </a:tr>
            </a:tbl>
          </a:graphicData>
        </a:graphic>
      </p:graphicFrame>
      <p:graphicFrame>
        <p:nvGraphicFramePr>
          <p:cNvPr id="11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1319586"/>
              </p:ext>
            </p:extLst>
          </p:nvPr>
        </p:nvGraphicFramePr>
        <p:xfrm>
          <a:off x="242574" y="6291594"/>
          <a:ext cx="5054640" cy="1112520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Discuss a range of narrative stories and their similarities and differences.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Make connections between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similar books and books by same writer.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Re-tell some of these stories by heart.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9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970889"/>
              </p:ext>
            </p:extLst>
          </p:nvPr>
        </p:nvGraphicFramePr>
        <p:xfrm>
          <a:off x="201276" y="757228"/>
          <a:ext cx="4860247" cy="600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552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what a sentence is when I am speaking.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Recognise upper and lower case letters.</a:t>
                      </a:r>
                    </a:p>
                    <a:p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 sentences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in reading.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Notice sentence demarcation in reading.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a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sentence needs a capital letter.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a sentence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ends with a full stop.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Write sentences with capital letters and full stops.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there are different types of sentences.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Hear the difference between a question and a statement.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 questions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a question needs a question mark at the end.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055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Write question sentences with capital letters and question marks..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427740"/>
              </p:ext>
            </p:extLst>
          </p:nvPr>
        </p:nvGraphicFramePr>
        <p:xfrm>
          <a:off x="201276" y="111179"/>
          <a:ext cx="4860247" cy="399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247">
                  <a:extLst>
                    <a:ext uri="{9D8B030D-6E8A-4147-A177-3AD203B41FA5}">
                      <a16:colId xmlns:a16="http://schemas.microsoft.com/office/drawing/2014/main" val="1090848700"/>
                    </a:ext>
                  </a:extLst>
                </a:gridCol>
              </a:tblGrid>
              <a:tr h="399501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Grammar – Punctuating Sentences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0991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177355"/>
              </p:ext>
            </p:extLst>
          </p:nvPr>
        </p:nvGraphicFramePr>
        <p:xfrm>
          <a:off x="5344319" y="757228"/>
          <a:ext cx="4968735" cy="2034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Hear the difference between a question and a statement and an exclamation.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 exclamation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sentences in reading.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an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exclamation sentence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needs an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exclamation mark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at the end.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Write exclamation sentences with capital letters and exclamation marks.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6716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8841005"/>
              </p:ext>
            </p:extLst>
          </p:nvPr>
        </p:nvGraphicFramePr>
        <p:xfrm>
          <a:off x="279086" y="155110"/>
          <a:ext cx="10203860" cy="528405"/>
        </p:xfrm>
        <a:graphic>
          <a:graphicData uri="http://schemas.openxmlformats.org/drawingml/2006/table">
            <a:tbl>
              <a:tblPr firstRow="1" bandRow="1"/>
              <a:tblGrid>
                <a:gridCol w="10203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8405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lvl="0"/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what they read</a:t>
                      </a:r>
                      <a:r>
                        <a:rPr lang="en-GB" sz="1400" b="1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books they can read independently and read aloud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7027327"/>
              </p:ext>
            </p:extLst>
          </p:nvPr>
        </p:nvGraphicFramePr>
        <p:xfrm>
          <a:off x="5539845" y="1649563"/>
          <a:ext cx="4898571" cy="2432050"/>
        </p:xfrm>
        <a:graphic>
          <a:graphicData uri="http://schemas.openxmlformats.org/drawingml/2006/table">
            <a:tbl>
              <a:tblPr firstRow="1" bandRow="1"/>
              <a:tblGrid>
                <a:gridCol w="4898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5572">
                <a:tc>
                  <a:txBody>
                    <a:bodyPr/>
                    <a:lstStyle/>
                    <a:p>
                      <a:pPr marL="78740" marR="60960">
                        <a:lnSpc>
                          <a:spcPct val="15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texts have a main idea.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57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dent</a:t>
                      </a: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GB" sz="1100" spc="-5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ma</a:t>
                      </a: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dea</a:t>
                      </a:r>
                      <a:r>
                        <a:rPr lang="en-GB" sz="11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of a text.</a:t>
                      </a:r>
                      <a:endParaRPr lang="en-GB" sz="11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the main idea in a narrative may also have a message for the reader.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</a:t>
                      </a:r>
                      <a:r>
                        <a:rPr lang="en-GB" sz="11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the  message  for the reader.</a:t>
                      </a:r>
                      <a:endParaRPr lang="en-GB" sz="11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the message in a book is called the theme.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Recognise that books may have similar themes.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43588"/>
              </p:ext>
            </p:extLst>
          </p:nvPr>
        </p:nvGraphicFramePr>
        <p:xfrm>
          <a:off x="279086" y="840552"/>
          <a:ext cx="5076685" cy="1427112"/>
        </p:xfrm>
        <a:graphic>
          <a:graphicData uri="http://schemas.openxmlformats.org/drawingml/2006/table">
            <a:tbl>
              <a:tblPr firstRow="1" bandRow="1"/>
              <a:tblGrid>
                <a:gridCol w="5076685">
                  <a:extLst>
                    <a:ext uri="{9D8B030D-6E8A-4147-A177-3AD203B41FA5}">
                      <a16:colId xmlns:a16="http://schemas.microsoft.com/office/drawing/2014/main" val="325162867"/>
                    </a:ext>
                  </a:extLst>
                </a:gridCol>
              </a:tblGrid>
              <a:tr h="3515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 any book read  must be meaningful.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949095"/>
                  </a:ext>
                </a:extLst>
              </a:tr>
              <a:tr h="351506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Check  understanding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in any book or text read.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108405"/>
                  </a:ext>
                </a:extLst>
              </a:tr>
              <a:tr h="372594">
                <a:tc>
                  <a:txBody>
                    <a:bodyPr/>
                    <a:lstStyle/>
                    <a:p>
                      <a:pPr marL="0" marR="111760" lvl="0" indent="0" algn="l" defTabSz="914286" rtl="0" eaLnBrk="1" fontAlgn="auto" latinLnBrk="0" hangingPunct="1">
                        <a:lnSpc>
                          <a:spcPct val="150000"/>
                        </a:lnSpc>
                        <a:spcBef>
                          <a:spcPts val="3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Ask qu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kumimoji="0" lang="en-GB" sz="11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ons 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 </a:t>
                      </a:r>
                      <a:r>
                        <a:rPr kumimoji="0" lang="en-GB" sz="11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ensure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unders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an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kumimoji="0" lang="en-GB" sz="11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ng of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kumimoji="0" lang="en-GB" sz="11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xt.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24195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Ask questions to deepen understanding of a text.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03736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159150"/>
              </p:ext>
            </p:extLst>
          </p:nvPr>
        </p:nvGraphicFramePr>
        <p:xfrm>
          <a:off x="279085" y="2469689"/>
          <a:ext cx="5076685" cy="1298642"/>
        </p:xfrm>
        <a:graphic>
          <a:graphicData uri="http://schemas.openxmlformats.org/drawingml/2006/table">
            <a:tbl>
              <a:tblPr firstRow="1" bandRow="1"/>
              <a:tblGrid>
                <a:gridCol w="5076685">
                  <a:extLst>
                    <a:ext uri="{9D8B030D-6E8A-4147-A177-3AD203B41FA5}">
                      <a16:colId xmlns:a16="http://schemas.microsoft.com/office/drawing/2014/main" val="2681701952"/>
                    </a:ext>
                  </a:extLst>
                </a:gridCol>
              </a:tblGrid>
              <a:tr h="3515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there will be unfamiliar words in a text.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479846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 context of unfamiliar words to explain their meaning.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553656"/>
                  </a:ext>
                </a:extLst>
              </a:tr>
              <a:tr h="5956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Check the meaning of any unfamiliar words through questioning, discussion or use of dictionaries.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66678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892046"/>
              </p:ext>
            </p:extLst>
          </p:nvPr>
        </p:nvGraphicFramePr>
        <p:xfrm>
          <a:off x="279086" y="3970356"/>
          <a:ext cx="5076685" cy="1757530"/>
        </p:xfrm>
        <a:graphic>
          <a:graphicData uri="http://schemas.openxmlformats.org/drawingml/2006/table">
            <a:tbl>
              <a:tblPr firstRow="1" bandRow="1"/>
              <a:tblGrid>
                <a:gridCol w="5076685">
                  <a:extLst>
                    <a:ext uri="{9D8B030D-6E8A-4147-A177-3AD203B41FA5}">
                      <a16:colId xmlns:a16="http://schemas.microsoft.com/office/drawing/2014/main" val="3450777454"/>
                    </a:ext>
                  </a:extLst>
                </a:gridCol>
              </a:tblGrid>
              <a:tr h="351506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Give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 personal response to a text.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197803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personal response.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360333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evidence from the text to support response.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375480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Listen to others’ personal responses to a text.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430439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Adapt own response in the light of others’ responses.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33234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840527"/>
              </p:ext>
            </p:extLst>
          </p:nvPr>
        </p:nvGraphicFramePr>
        <p:xfrm>
          <a:off x="279084" y="5928404"/>
          <a:ext cx="5076685" cy="1384677"/>
        </p:xfrm>
        <a:graphic>
          <a:graphicData uri="http://schemas.openxmlformats.org/drawingml/2006/table">
            <a:tbl>
              <a:tblPr firstRow="1" bandRow="1"/>
              <a:tblGrid>
                <a:gridCol w="5076685">
                  <a:extLst>
                    <a:ext uri="{9D8B030D-6E8A-4147-A177-3AD203B41FA5}">
                      <a16:colId xmlns:a16="http://schemas.microsoft.com/office/drawing/2014/main" val="927020747"/>
                    </a:ext>
                  </a:extLst>
                </a:gridCol>
              </a:tblGrid>
              <a:tr h="59563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 characters’ actions can tell the reader about their thoughts, feelings and motives.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417817"/>
                  </a:ext>
                </a:extLst>
              </a:tr>
              <a:tr h="284857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8740" marR="321310">
                        <a:lnSpc>
                          <a:spcPct val="15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Infer charac</a:t>
                      </a:r>
                      <a:r>
                        <a:rPr lang="en-GB" sz="110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ers' </a:t>
                      </a:r>
                      <a:r>
                        <a:rPr lang="en-GB" sz="110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ee</a:t>
                      </a: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li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ngs,</a:t>
                      </a:r>
                      <a:r>
                        <a:rPr lang="en-GB" sz="110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t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houghts</a:t>
                      </a:r>
                      <a:r>
                        <a:rPr lang="en-GB" sz="110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and</a:t>
                      </a:r>
                      <a:r>
                        <a:rPr lang="en-GB" sz="1100" spc="1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mot</a:t>
                      </a: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ves</a:t>
                      </a:r>
                      <a:r>
                        <a:rPr lang="en-GB" sz="110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fr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om</a:t>
                      </a:r>
                      <a:r>
                        <a:rPr lang="en-GB" sz="110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t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he</a:t>
                      </a: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GB" sz="110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GB" sz="110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GB" sz="110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ons.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393085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5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 how characters’ actions</a:t>
                      </a:r>
                      <a:r>
                        <a:rPr lang="en-GB" sz="11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can tell the reader about their thoughts, feelings and motives.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57153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441030"/>
              </p:ext>
            </p:extLst>
          </p:nvPr>
        </p:nvGraphicFramePr>
        <p:xfrm>
          <a:off x="5495317" y="840552"/>
          <a:ext cx="4987629" cy="616066"/>
        </p:xfrm>
        <a:graphic>
          <a:graphicData uri="http://schemas.openxmlformats.org/drawingml/2006/table">
            <a:tbl>
              <a:tblPr firstRow="1" bandRow="1"/>
              <a:tblGrid>
                <a:gridCol w="4987629">
                  <a:extLst>
                    <a:ext uri="{9D8B030D-6E8A-4147-A177-3AD203B41FA5}">
                      <a16:colId xmlns:a16="http://schemas.microsoft.com/office/drawing/2014/main" val="2691780156"/>
                    </a:ext>
                  </a:extLst>
                </a:gridCol>
              </a:tblGrid>
              <a:tr h="308033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8740" marR="60960">
                        <a:lnSpc>
                          <a:spcPct val="15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Use clues from the text to predict what might happen next.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560979"/>
                  </a:ext>
                </a:extLst>
              </a:tr>
              <a:tr h="308033">
                <a:tc>
                  <a:txBody>
                    <a:bodyPr/>
                    <a:lstStyle/>
                    <a:p>
                      <a:pPr marL="78740" marR="60960">
                        <a:lnSpc>
                          <a:spcPct val="15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Give reasons for predictions.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817044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310442"/>
              </p:ext>
            </p:extLst>
          </p:nvPr>
        </p:nvGraphicFramePr>
        <p:xfrm>
          <a:off x="5584375" y="4273051"/>
          <a:ext cx="4898571" cy="1898142"/>
        </p:xfrm>
        <a:graphic>
          <a:graphicData uri="http://schemas.openxmlformats.org/drawingml/2006/table">
            <a:tbl>
              <a:tblPr firstRow="1" bandRow="1"/>
              <a:tblGrid>
                <a:gridCol w="4898571">
                  <a:extLst>
                    <a:ext uri="{9D8B030D-6E8A-4147-A177-3AD203B41FA5}">
                      <a16:colId xmlns:a16="http://schemas.microsoft.com/office/drawing/2014/main" val="194150459"/>
                    </a:ext>
                  </a:extLst>
                </a:gridCol>
              </a:tblGrid>
              <a:tr h="504190">
                <a:tc>
                  <a:txBody>
                    <a:bodyPr/>
                    <a:lstStyle/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 the </a:t>
                      </a:r>
                      <a:r>
                        <a:rPr lang="en-GB" sz="11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organisation and layout of a book  helps the reader to understand it.</a:t>
                      </a:r>
                      <a:endParaRPr lang="en-GB" sz="11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539013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78740" marR="0" lvl="0" indent="0" algn="l" defTabSz="914286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Understand that  the  organisation and layout may be different  according to the purpose of the book.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248288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Identify the organisation and layout  in books.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245765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 how the organisation and layout  helps the reader to understand it.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9795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334822"/>
              </p:ext>
            </p:extLst>
          </p:nvPr>
        </p:nvGraphicFramePr>
        <p:xfrm>
          <a:off x="5584374" y="6512474"/>
          <a:ext cx="4898571" cy="771144"/>
        </p:xfrm>
        <a:graphic>
          <a:graphicData uri="http://schemas.openxmlformats.org/drawingml/2006/table">
            <a:tbl>
              <a:tblPr firstRow="1" bandRow="1"/>
              <a:tblGrid>
                <a:gridCol w="4898571">
                  <a:extLst>
                    <a:ext uri="{9D8B030D-6E8A-4147-A177-3AD203B41FA5}">
                      <a16:colId xmlns:a16="http://schemas.microsoft.com/office/drawing/2014/main" val="189043614"/>
                    </a:ext>
                  </a:extLst>
                </a:gridCol>
              </a:tblGrid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</a:t>
                      </a:r>
                      <a:r>
                        <a:rPr lang="en-GB" sz="11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how to find key words or information in a non-fiction text.</a:t>
                      </a:r>
                      <a:endParaRPr lang="en-GB" sz="11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734542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Record key words or information found in a non-fiction text.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119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132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4 Steps -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46686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44274"/>
              </p:ext>
            </p:extLst>
          </p:nvPr>
        </p:nvGraphicFramePr>
        <p:xfrm>
          <a:off x="258341" y="104572"/>
          <a:ext cx="100207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20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Composition - Narrative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6883224"/>
              </p:ext>
            </p:extLst>
          </p:nvPr>
        </p:nvGraphicFramePr>
        <p:xfrm>
          <a:off x="5268731" y="5981584"/>
          <a:ext cx="5010390" cy="1114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0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514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effectiveness of draft.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953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 effectiveness of ending.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95630">
                <a:tc>
                  <a:txBody>
                    <a:bodyPr/>
                    <a:lstStyle/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itchFamily="34" charset="0"/>
                          <a:ea typeface="+mn-ea"/>
                          <a:cs typeface="+mn-cs"/>
                        </a:rPr>
                        <a:t>Write final narrative with  a clear plot, character development  which helps to advance events, paragraphing which guides the reader and an effective ending.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875368"/>
              </p:ext>
            </p:extLst>
          </p:nvPr>
        </p:nvGraphicFramePr>
        <p:xfrm>
          <a:off x="258341" y="609113"/>
          <a:ext cx="48654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3537668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models from reading can be used in own writing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92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Draw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on appropriate models for own writing.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14720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818230"/>
              </p:ext>
            </p:extLst>
          </p:nvPr>
        </p:nvGraphicFramePr>
        <p:xfrm>
          <a:off x="258341" y="1430890"/>
          <a:ext cx="4865454" cy="79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1528654288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that  the plot of a narrative can be structured differently according to the kind of story.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802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Identify the 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plot structure.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00966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630895"/>
              </p:ext>
            </p:extLst>
          </p:nvPr>
        </p:nvGraphicFramePr>
        <p:xfrm>
          <a:off x="258341" y="2340010"/>
          <a:ext cx="4865454" cy="1169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920992359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Understand that different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planning formats can be used for different purposes.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30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Choose a planning format fit for the purpose of the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101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Plot the events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on chosen planning format.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9274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523153"/>
              </p:ext>
            </p:extLst>
          </p:nvPr>
        </p:nvGraphicFramePr>
        <p:xfrm>
          <a:off x="258341" y="3619970"/>
          <a:ext cx="4865454" cy="2085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26509176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 that the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opening of a narrative  engages the reader.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884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the audience for the writing.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587294"/>
                  </a:ext>
                </a:extLst>
              </a:tr>
              <a:tr h="5457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what background information needs to be included in the opening to engage and inform the reader.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198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Draft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opening of narrative.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895540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Evaluate the effectiveness of the opening in giving sufficient information to engage and interest the reader.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683432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086462"/>
              </p:ext>
            </p:extLst>
          </p:nvPr>
        </p:nvGraphicFramePr>
        <p:xfrm>
          <a:off x="258341" y="5816518"/>
          <a:ext cx="4865454" cy="161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454">
                  <a:extLst>
                    <a:ext uri="{9D8B030D-6E8A-4147-A177-3AD203B41FA5}">
                      <a16:colId xmlns:a16="http://schemas.microsoft.com/office/drawing/2014/main" val="41804332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 that main characters in a narrative can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be developed by describing their actions, behaviour and speech – show not tell.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094178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Reflect on models from reading that show and not tell the reader about characters.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079227"/>
                  </a:ext>
                </a:extLst>
              </a:tr>
              <a:tr h="7636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Develop ideas and vocabulary about  characters: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What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they do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How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they behave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What they say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53595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15333"/>
              </p:ext>
            </p:extLst>
          </p:nvPr>
        </p:nvGraphicFramePr>
        <p:xfrm>
          <a:off x="5268731" y="622094"/>
          <a:ext cx="5010390" cy="115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0390">
                  <a:extLst>
                    <a:ext uri="{9D8B030D-6E8A-4147-A177-3AD203B41FA5}">
                      <a16:colId xmlns:a16="http://schemas.microsoft.com/office/drawing/2014/main" val="3334492660"/>
                    </a:ext>
                  </a:extLst>
                </a:gridCol>
              </a:tblGrid>
              <a:tr h="3052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itchFamily="34" charset="0"/>
                          <a:ea typeface="+mn-ea"/>
                          <a:cs typeface="+mn-cs"/>
                        </a:rPr>
                        <a:t>Know that the ending of a narrative needs to relate to the beginning.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755286"/>
                  </a:ext>
                </a:extLst>
              </a:tr>
              <a:tr h="5956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Identify ways in which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writers end stories – character changes due to lesson learned, reflective comment on events, question or a surprise twist.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875995"/>
                  </a:ext>
                </a:extLst>
              </a:tr>
              <a:tr h="2567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Plan ending of the narrative.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432363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114141"/>
              </p:ext>
            </p:extLst>
          </p:nvPr>
        </p:nvGraphicFramePr>
        <p:xfrm>
          <a:off x="5268729" y="1953674"/>
          <a:ext cx="5010391" cy="551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0391">
                  <a:extLst>
                    <a:ext uri="{9D8B030D-6E8A-4147-A177-3AD203B41FA5}">
                      <a16:colId xmlns:a16="http://schemas.microsoft.com/office/drawing/2014/main" val="4036724232"/>
                    </a:ext>
                  </a:extLst>
                </a:gridCol>
              </a:tblGrid>
              <a:tr h="2921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Make careful choices about the vocabulary to be used throughout.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2058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Annotate plan with chosen vocabulary.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240345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96669"/>
              </p:ext>
            </p:extLst>
          </p:nvPr>
        </p:nvGraphicFramePr>
        <p:xfrm>
          <a:off x="5268731" y="2676502"/>
          <a:ext cx="5010389" cy="2926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0389">
                  <a:extLst>
                    <a:ext uri="{9D8B030D-6E8A-4147-A177-3AD203B41FA5}">
                      <a16:colId xmlns:a16="http://schemas.microsoft.com/office/drawing/2014/main" val="1996570469"/>
                    </a:ext>
                  </a:extLst>
                </a:gridCol>
              </a:tblGrid>
              <a:tr h="298859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narratives are organised in paragraphs.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231315"/>
                  </a:ext>
                </a:extLst>
              </a:tr>
              <a:tr h="29446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 paragraphs give structure to a story.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873924"/>
                  </a:ext>
                </a:extLst>
              </a:tr>
              <a:tr h="32546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paragraphs mark changes in place, time or event.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177887"/>
                  </a:ext>
                </a:extLst>
              </a:tr>
              <a:tr h="263471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 paragraphs.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00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 opening sentence (topic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sentence) introduces the change.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195851"/>
                  </a:ext>
                </a:extLst>
              </a:tr>
              <a:tr h="23886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rehearse opening sentences for planned paragraphs.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491662"/>
                  </a:ext>
                </a:extLst>
              </a:tr>
              <a:tr h="25875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Annotate plan to show paragraphing.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076393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Orally rehearse structured sentences or sequences of sentences, checking for meaning and impact.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878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 draft of paragraphs or complete narrative as appropriate.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341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21251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0934425"/>
              </p:ext>
            </p:extLst>
          </p:nvPr>
        </p:nvGraphicFramePr>
        <p:xfrm>
          <a:off x="321399" y="190326"/>
          <a:ext cx="996947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9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Composition – Non-narrative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543447"/>
              </p:ext>
            </p:extLst>
          </p:nvPr>
        </p:nvGraphicFramePr>
        <p:xfrm>
          <a:off x="321399" y="819904"/>
          <a:ext cx="4793042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042">
                  <a:extLst>
                    <a:ext uri="{9D8B030D-6E8A-4147-A177-3AD203B41FA5}">
                      <a16:colId xmlns:a16="http://schemas.microsoft.com/office/drawing/2014/main" val="3631919715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models from reading can be used in writing.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68087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921715"/>
              </p:ext>
            </p:extLst>
          </p:nvPr>
        </p:nvGraphicFramePr>
        <p:xfrm>
          <a:off x="321399" y="1505362"/>
          <a:ext cx="479304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042">
                  <a:extLst>
                    <a:ext uri="{9D8B030D-6E8A-4147-A177-3AD203B41FA5}">
                      <a16:colId xmlns:a16="http://schemas.microsoft.com/office/drawing/2014/main" val="260728068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structure, including opening and closings, is different depending on the text type.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14374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 the language and vocabulary used is related to the text type.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36090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the writer’s craft in models discussed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identify the structure, language and vocabulary.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43112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771199"/>
              </p:ext>
            </p:extLst>
          </p:nvPr>
        </p:nvGraphicFramePr>
        <p:xfrm>
          <a:off x="302514" y="3101771"/>
          <a:ext cx="4811927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1927">
                  <a:extLst>
                    <a:ext uri="{9D8B030D-6E8A-4147-A177-3AD203B41FA5}">
                      <a16:colId xmlns:a16="http://schemas.microsoft.com/office/drawing/2014/main" val="3923766733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Select and use an appropriate planning format for the text type.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233461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01120"/>
              </p:ext>
            </p:extLst>
          </p:nvPr>
        </p:nvGraphicFramePr>
        <p:xfrm>
          <a:off x="321399" y="3844740"/>
          <a:ext cx="4811927" cy="315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1927">
                  <a:extLst>
                    <a:ext uri="{9D8B030D-6E8A-4147-A177-3AD203B41FA5}">
                      <a16:colId xmlns:a16="http://schemas.microsoft.com/office/drawing/2014/main" val="444765101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a non-narrative text needs a series of logical points leading to a closing.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24772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 each point is developed into a paragraph.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1706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 the opening sentence (topic sentence) introduces the point.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33165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Organise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material to form paragraphs.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35369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Develop and rehearse opening sentence for each paragraph.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4944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Plan  an opening and a closing appropriate to the text type.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291007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itchFamily="34" charset="0"/>
                          <a:ea typeface="+mn-ea"/>
                          <a:cs typeface="+mn-cs"/>
                        </a:rPr>
                        <a:t>Orally rehearse structured sentences or sequences of sentences, checking for meaning and impact.</a:t>
                      </a:r>
                    </a:p>
                    <a:p>
                      <a:endParaRPr lang="en-GB" sz="11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133324"/>
                  </a:ext>
                </a:extLst>
              </a:tr>
            </a:tbl>
          </a:graphicData>
        </a:graphic>
      </p:graphicFrame>
      <p:graphicFrame>
        <p:nvGraphicFramePr>
          <p:cNvPr id="10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6263521"/>
              </p:ext>
            </p:extLst>
          </p:nvPr>
        </p:nvGraphicFramePr>
        <p:xfrm>
          <a:off x="5455402" y="823133"/>
          <a:ext cx="483547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5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a draft of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sections or complete text as appropriate.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Evaluate effectiveness of draft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final text appropriately structured for the type.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97722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8146029"/>
              </p:ext>
            </p:extLst>
          </p:nvPr>
        </p:nvGraphicFramePr>
        <p:xfrm>
          <a:off x="220718" y="316456"/>
          <a:ext cx="4824248" cy="41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19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</a:t>
                      </a:r>
                      <a:r>
                        <a:rPr lang="en-GB" sz="1400" b="1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edit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0796632"/>
              </p:ext>
            </p:extLst>
          </p:nvPr>
        </p:nvGraphicFramePr>
        <p:xfrm>
          <a:off x="5418084" y="316451"/>
          <a:ext cx="4824248" cy="40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7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Proof-read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575784"/>
              </p:ext>
            </p:extLst>
          </p:nvPr>
        </p:nvGraphicFramePr>
        <p:xfrm>
          <a:off x="220718" y="1129869"/>
          <a:ext cx="4824248" cy="3654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4290499399"/>
                    </a:ext>
                  </a:extLst>
                </a:gridCol>
              </a:tblGrid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editing.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209912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Self-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assess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effectiveness of writing.	</a:t>
                      </a:r>
                      <a:endParaRPr lang="en-GB" sz="110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566830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evaluating their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542562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which aspects to look for when evaluating their own writing – may be success criteria, steps to success, what makes a good…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825439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Self-assess  own writing and evaluate its effectiveness.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4566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editing may not always mean adding to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153007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Decide how the effectiveness of writing could be improved.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570625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writing with peers and evaluate its effectiveness.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117459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how the effectiveness of writing could be improved.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116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Edit writing by making changes to elements discussed.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36045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558142"/>
              </p:ext>
            </p:extLst>
          </p:nvPr>
        </p:nvGraphicFramePr>
        <p:xfrm>
          <a:off x="5418084" y="1129869"/>
          <a:ext cx="4824248" cy="2689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2962799967"/>
                    </a:ext>
                  </a:extLst>
                </a:gridCol>
              </a:tblGrid>
              <a:tr h="375165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proof-reading.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408263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their writing aloud to check that it makes sense.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  <a:endParaRPr lang="en-GB" sz="11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79414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Listen to a peer reading their writing to check that it makes sense.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499343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how to use a bespoke proof-reading checklist to check for accuracy.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272472"/>
                  </a:ext>
                </a:extLst>
              </a:tr>
              <a:tr h="763693">
                <a:tc>
                  <a:txBody>
                    <a:bodyPr/>
                    <a:lstStyle/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 bespoke proof-reading checklist to check for accuracy: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Spelling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Punctuation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grammar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433242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changes to writing following proof-reading.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442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9165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380943"/>
              </p:ext>
            </p:extLst>
          </p:nvPr>
        </p:nvGraphicFramePr>
        <p:xfrm>
          <a:off x="323534" y="185980"/>
          <a:ext cx="4728914" cy="518160"/>
        </p:xfrm>
        <a:graphic>
          <a:graphicData uri="http://schemas.openxmlformats.org/drawingml/2006/table">
            <a:tbl>
              <a:tblPr firstRow="1" bandRow="1"/>
              <a:tblGrid>
                <a:gridCol w="4728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743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Grammar – Choose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pronouns for clarity and cohesion and to avoid repetition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901474"/>
              </p:ext>
            </p:extLst>
          </p:nvPr>
        </p:nvGraphicFramePr>
        <p:xfrm>
          <a:off x="323534" y="947723"/>
          <a:ext cx="4728914" cy="3532400"/>
        </p:xfrm>
        <a:graphic>
          <a:graphicData uri="http://schemas.openxmlformats.org/drawingml/2006/table">
            <a:tbl>
              <a:tblPr firstRow="1" bandRow="1"/>
              <a:tblGrid>
                <a:gridCol w="4728914">
                  <a:extLst>
                    <a:ext uri="{9D8B030D-6E8A-4147-A177-3AD203B41FA5}">
                      <a16:colId xmlns:a16="http://schemas.microsoft.com/office/drawing/2014/main" val="3554692600"/>
                    </a:ext>
                  </a:extLst>
                </a:gridCol>
              </a:tblGrid>
              <a:tr h="33487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what a pronoun is.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272023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pronouns in reading and in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044494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 pronoun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can replace a noun.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392809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nouns in reading and track linked pronouns.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443309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using pronouns to replace nouns stops repetition of nouns.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352461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 own writing for repetition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of nouns.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588691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own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writing for overuse of pronouns.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270665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when to use pronouns to avoid repetition in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957567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use of a pronoun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can sometimes cause confusion when it is not clear which noun it replaces.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854891"/>
                  </a:ext>
                </a:extLst>
              </a:tr>
              <a:tr h="3348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writing for clear links from noun to pronoun.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91819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002330"/>
              </p:ext>
            </p:extLst>
          </p:nvPr>
        </p:nvGraphicFramePr>
        <p:xfrm>
          <a:off x="5456501" y="947723"/>
          <a:ext cx="4921513" cy="6207185"/>
        </p:xfrm>
        <a:graphic>
          <a:graphicData uri="http://schemas.openxmlformats.org/drawingml/2006/table">
            <a:tbl>
              <a:tblPr firstRow="1" bandRow="1"/>
              <a:tblGrid>
                <a:gridCol w="4921513">
                  <a:extLst>
                    <a:ext uri="{9D8B030D-6E8A-4147-A177-3AD203B41FA5}">
                      <a16:colId xmlns:a16="http://schemas.microsoft.com/office/drawing/2014/main" val="513009278"/>
                    </a:ext>
                  </a:extLst>
                </a:gridCol>
              </a:tblGrid>
              <a:tr h="276644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 that an adverbial can be a word, a phrase or a clause.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886331"/>
                  </a:ext>
                </a:extLst>
              </a:tr>
              <a:tr h="25609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adverbials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reading.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499423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they can tell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reader when, where or how something is happening or happened and add detail to writing.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87004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an adverbial can appear in different places in a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218180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where an adverbial is placed in a sentence can change the meaning or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focus of the sentence.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73369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an adverbial can be placed at the beginning of a sentence.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084084"/>
                  </a:ext>
                </a:extLst>
              </a:tr>
              <a:tr h="25029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this is called a fronted adverbial.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769076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fronted adverbials in 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249188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when a fronted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adverbial begins a sentence, it is marked off by a comma.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609001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Add fronted adverbials to sentences,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marking their boundary with a comma.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253385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 how, when and where fronted adverbial  to a sentence and discuss the meaning of each.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398447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Choose when to use a how , when or where fronted adverbial for an identified purpose. (For example, how a character was feeling)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914361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 in reading that fronted adverbials can be used to start the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opening sentence of a paragraph (topic sentence).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617858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fronted adverbial can be used to show changes in time and place at the beginning of paragraphs.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697895"/>
                  </a:ext>
                </a:extLst>
              </a:tr>
              <a:tr h="36151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Begin to use fronted adverbials to open paragraphs to show changes in time and place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narrative writing.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96480"/>
                  </a:ext>
                </a:extLst>
              </a:tr>
              <a:tr h="278521">
                <a:tc>
                  <a:txBody>
                    <a:bodyPr/>
                    <a:lstStyle/>
                    <a:p>
                      <a:r>
                        <a:rPr lang="en-GB" sz="1100" u="none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Begin to use fronted adverbials to open paragraphs in non-narrative writing. (For example,</a:t>
                      </a:r>
                      <a:r>
                        <a:rPr lang="en-GB" sz="1100" u="none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explanatory writing - After heavy rainfall,…</a:t>
                      </a:r>
                      <a:endParaRPr lang="en-GB" sz="1100" u="none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48876"/>
                  </a:ext>
                </a:extLst>
              </a:tr>
            </a:tbl>
          </a:graphicData>
        </a:graphic>
      </p:graphicFrame>
      <p:graphicFrame>
        <p:nvGraphicFramePr>
          <p:cNvPr id="9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6721635"/>
              </p:ext>
            </p:extLst>
          </p:nvPr>
        </p:nvGraphicFramePr>
        <p:xfrm>
          <a:off x="5456501" y="185980"/>
          <a:ext cx="4921513" cy="518160"/>
        </p:xfrm>
        <a:graphic>
          <a:graphicData uri="http://schemas.openxmlformats.org/drawingml/2006/table">
            <a:tbl>
              <a:tblPr firstRow="1" bandRow="1"/>
              <a:tblGrid>
                <a:gridCol w="4921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816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Grammar - Use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fronted adverbials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3423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855819"/>
              </p:ext>
            </p:extLst>
          </p:nvPr>
        </p:nvGraphicFramePr>
        <p:xfrm>
          <a:off x="378178" y="204218"/>
          <a:ext cx="9926369" cy="508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6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704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Grammar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– Use expanded noun phrases with modifying adjectives and prepositional phrases</a:t>
                      </a:r>
                      <a:endParaRPr lang="en-GB" sz="1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97407"/>
              </p:ext>
            </p:extLst>
          </p:nvPr>
        </p:nvGraphicFramePr>
        <p:xfrm>
          <a:off x="378178" y="990385"/>
          <a:ext cx="4780931" cy="2938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0931">
                  <a:extLst>
                    <a:ext uri="{9D8B030D-6E8A-4147-A177-3AD203B41FA5}">
                      <a16:colId xmlns:a16="http://schemas.microsoft.com/office/drawing/2014/main" val="1312447976"/>
                    </a:ext>
                  </a:extLst>
                </a:gridCol>
              </a:tblGrid>
              <a:tr h="36260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what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noun phrase is and that it does the same job as a noun.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957782"/>
                  </a:ext>
                </a:extLst>
              </a:tr>
              <a:tr h="362607">
                <a:tc>
                  <a:txBody>
                    <a:bodyPr/>
                    <a:lstStyle/>
                    <a:p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that expanded noun phrases add detail to sentences and paint a picture in words for the reader.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945324"/>
                  </a:ext>
                </a:extLst>
              </a:tr>
              <a:tr h="362607">
                <a:tc>
                  <a:txBody>
                    <a:bodyPr/>
                    <a:lstStyle/>
                    <a:p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a noun phrase can be expanded by adjective/s.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493847"/>
                  </a:ext>
                </a:extLst>
              </a:tr>
              <a:tr h="3626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noun phrases in reading and in own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789724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Recognise that a noun phrase can be expanded  before and after the noun.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233714"/>
                  </a:ext>
                </a:extLst>
              </a:tr>
              <a:tr h="34684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examples , in reading, of noun phrases expanded after the noun as well as before it.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895867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Discuss how well they paint a picture in words for the reader.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05204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734174"/>
              </p:ext>
            </p:extLst>
          </p:nvPr>
        </p:nvGraphicFramePr>
        <p:xfrm>
          <a:off x="378178" y="4206295"/>
          <a:ext cx="4780932" cy="2361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0932">
                  <a:extLst>
                    <a:ext uri="{9D8B030D-6E8A-4147-A177-3AD203B41FA5}">
                      <a16:colId xmlns:a16="http://schemas.microsoft.com/office/drawing/2014/main" val="2266833919"/>
                    </a:ext>
                  </a:extLst>
                </a:gridCol>
              </a:tblGrid>
              <a:tr h="31531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what a prepositional phrase is.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502343"/>
                  </a:ext>
                </a:extLst>
              </a:tr>
              <a:tr h="29954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 examples in reading and own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507941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that a prepositional phrase can do the job of an adverbial phrase (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telling the reader how when or where).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482076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that a prepositional phrase can do the job of  an adjectival phrase (telling the reader more about the noun).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001457"/>
                  </a:ext>
                </a:extLst>
              </a:tr>
              <a:tr h="34684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Develop noun phrases expanded before and after the noun.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684363"/>
                  </a:ext>
                </a:extLst>
              </a:tr>
              <a:tr h="33107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Evaluate their effectiveness in painting a picture in words for the reader.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28019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25536"/>
              </p:ext>
            </p:extLst>
          </p:nvPr>
        </p:nvGraphicFramePr>
        <p:xfrm>
          <a:off x="5523615" y="990385"/>
          <a:ext cx="4780932" cy="227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0932">
                  <a:extLst>
                    <a:ext uri="{9D8B030D-6E8A-4147-A177-3AD203B41FA5}">
                      <a16:colId xmlns:a16="http://schemas.microsoft.com/office/drawing/2014/main" val="2798769422"/>
                    </a:ext>
                  </a:extLst>
                </a:gridCol>
              </a:tblGrid>
              <a:tr h="713064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Choose the most effective expanded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noun phrases to use in writing.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950735"/>
                  </a:ext>
                </a:extLst>
              </a:tr>
              <a:tr h="31531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Understand when it is useful to use expanded noun phrases in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606060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 expanded noun phrases in own writing to add detail.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718418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Evaluate the effectiveness  of  expanded noun phrases used in own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826521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Decide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if changes are needed and make them.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67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5833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13"/>
          <p:cNvGraphicFramePr>
            <a:graphicFrameLocks/>
          </p:cNvGraphicFramePr>
          <p:nvPr>
            <p:extLst/>
          </p:nvPr>
        </p:nvGraphicFramePr>
        <p:xfrm>
          <a:off x="5542272" y="305576"/>
          <a:ext cx="4609117" cy="518160"/>
        </p:xfrm>
        <a:graphic>
          <a:graphicData uri="http://schemas.openxmlformats.org/drawingml/2006/table">
            <a:tbl>
              <a:tblPr firstRow="1" bandRow="1"/>
              <a:tblGrid>
                <a:gridCol w="4609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816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Punctuation - U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inverted commas to punctuate direct speech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542272" y="1235345"/>
          <a:ext cx="4609117" cy="4729584"/>
        </p:xfrm>
        <a:graphic>
          <a:graphicData uri="http://schemas.openxmlformats.org/drawingml/2006/table">
            <a:tbl>
              <a:tblPr firstRow="1" bandRow="1"/>
              <a:tblGrid>
                <a:gridCol w="4609117">
                  <a:extLst>
                    <a:ext uri="{9D8B030D-6E8A-4147-A177-3AD203B41FA5}">
                      <a16:colId xmlns:a16="http://schemas.microsoft.com/office/drawing/2014/main" val="3130726226"/>
                    </a:ext>
                  </a:extLst>
                </a:gridCol>
              </a:tblGrid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inverted commas are needed for direct speech.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035415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any punctuation should be included with in the inverted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commas.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125170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comma is used with the reporting clause in direct speech.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007732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 direct speech in 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338634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where the comma has been used with a reporting clause.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333135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where there is no question mark or exclamation mark at the end of words spoken, a comma is used before the reporting clause.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509869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where the reporting clause opens the direct speech, a comma is used after the clause and before the words spoken.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483264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comma to mark the reporting clause  in direct speech in writing.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086188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how writers use direct speech to show character and move events forward.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70831"/>
                  </a:ext>
                </a:extLst>
              </a:tr>
              <a:tr h="44260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direct speech in writing to show character and move events forward.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59838"/>
                  </a:ext>
                </a:extLst>
              </a:tr>
            </a:tbl>
          </a:graphicData>
        </a:graphic>
      </p:graphicFrame>
      <p:graphicFrame>
        <p:nvGraphicFramePr>
          <p:cNvPr id="8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7055006"/>
              </p:ext>
            </p:extLst>
          </p:nvPr>
        </p:nvGraphicFramePr>
        <p:xfrm>
          <a:off x="323526" y="372692"/>
          <a:ext cx="4930397" cy="451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0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10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Punctuation – Use apostrophe for plural possession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8828"/>
              </p:ext>
            </p:extLst>
          </p:nvPr>
        </p:nvGraphicFramePr>
        <p:xfrm>
          <a:off x="323527" y="1235345"/>
          <a:ext cx="4930397" cy="413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0397">
                  <a:extLst>
                    <a:ext uri="{9D8B030D-6E8A-4147-A177-3AD203B41FA5}">
                      <a16:colId xmlns:a16="http://schemas.microsoft.com/office/drawing/2014/main" val="1332234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an apostrophe can indicate ownership.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19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difference between singular and plural nouns.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823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how regular plurals are formed.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861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how irregular plurals are formed.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775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examples of singular apostrophes in reading.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634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plural apostrophes in 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361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the difference – ‘s and s’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94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use of ‘s in the irregular plural nouns.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938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 not all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 ending in s need an apostrophe -  plurals of nouns,  verbs etc.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53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apostrophes for possession correctly in own writing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4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Proof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read writing for accurate use of  learned punctuation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155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0596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4 Steps -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46686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/>
          </p:nvPr>
        </p:nvGraphicFramePr>
        <p:xfrm>
          <a:off x="382979" y="261476"/>
          <a:ext cx="9923393" cy="374592"/>
        </p:xfrm>
        <a:graphic>
          <a:graphicData uri="http://schemas.openxmlformats.org/drawingml/2006/table">
            <a:tbl>
              <a:tblPr firstRow="1" bandRow="1"/>
              <a:tblGrid>
                <a:gridCol w="9923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59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Word Reading - Apply phonic knowledge and skills  to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read unfamiliar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2979" y="897395"/>
          <a:ext cx="4638472" cy="829653"/>
        </p:xfrm>
        <a:graphic>
          <a:graphicData uri="http://schemas.openxmlformats.org/drawingml/2006/table">
            <a:tbl>
              <a:tblPr firstRow="1" bandRow="1"/>
              <a:tblGrid>
                <a:gridCol w="4638472">
                  <a:extLst>
                    <a:ext uri="{9D8B030D-6E8A-4147-A177-3AD203B41FA5}">
                      <a16:colId xmlns:a16="http://schemas.microsoft.com/office/drawing/2014/main" val="4292497183"/>
                    </a:ext>
                  </a:extLst>
                </a:gridCol>
              </a:tblGrid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phonics is one strategy to read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362275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when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phonic strategies will help to read a word and when they will not.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5149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338776"/>
              </p:ext>
            </p:extLst>
          </p:nvPr>
        </p:nvGraphicFramePr>
        <p:xfrm>
          <a:off x="382979" y="2113607"/>
          <a:ext cx="4638472" cy="829653"/>
        </p:xfrm>
        <a:graphic>
          <a:graphicData uri="http://schemas.openxmlformats.org/drawingml/2006/table">
            <a:tbl>
              <a:tblPr firstRow="1" bandRow="1"/>
              <a:tblGrid>
                <a:gridCol w="4638472">
                  <a:extLst>
                    <a:ext uri="{9D8B030D-6E8A-4147-A177-3AD203B41FA5}">
                      <a16:colId xmlns:a16="http://schemas.microsoft.com/office/drawing/2014/main" val="482245941"/>
                    </a:ext>
                  </a:extLst>
                </a:gridCol>
              </a:tblGrid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knowledge of root words to help read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527411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root words to help understand the meaning of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56078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364067"/>
              </p:ext>
            </p:extLst>
          </p:nvPr>
        </p:nvGraphicFramePr>
        <p:xfrm>
          <a:off x="382979" y="3508544"/>
          <a:ext cx="4638472" cy="914400"/>
        </p:xfrm>
        <a:graphic>
          <a:graphicData uri="http://schemas.openxmlformats.org/drawingml/2006/table">
            <a:tbl>
              <a:tblPr firstRow="1" bandRow="1"/>
              <a:tblGrid>
                <a:gridCol w="4638472">
                  <a:extLst>
                    <a:ext uri="{9D8B030D-6E8A-4147-A177-3AD203B41FA5}">
                      <a16:colId xmlns:a16="http://schemas.microsoft.com/office/drawing/2014/main" val="3541254991"/>
                    </a:ext>
                  </a:extLst>
                </a:gridCol>
              </a:tblGrid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knowledge of learned prefixes and suffixes to read unfamiliar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085811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prefixes and suffixes to understand the meaning of unfamiliar words.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37079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540180"/>
              </p:ext>
            </p:extLst>
          </p:nvPr>
        </p:nvGraphicFramePr>
        <p:xfrm>
          <a:off x="5528416" y="977103"/>
          <a:ext cx="4777956" cy="2658453"/>
        </p:xfrm>
        <a:graphic>
          <a:graphicData uri="http://schemas.openxmlformats.org/drawingml/2006/table">
            <a:tbl>
              <a:tblPr firstRow="1" bandRow="1"/>
              <a:tblGrid>
                <a:gridCol w="4777956">
                  <a:extLst>
                    <a:ext uri="{9D8B030D-6E8A-4147-A177-3AD203B41FA5}">
                      <a16:colId xmlns:a16="http://schemas.microsoft.com/office/drawing/2014/main" val="450906414"/>
                    </a:ext>
                  </a:extLst>
                </a:gridCol>
              </a:tblGrid>
              <a:tr h="372453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Apply knowledge of root words, prefixes and suffixes to read aloud and to understand the meaning of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unfamiliar words.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375183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many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words may  have a similar pronunciation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but may be written differently.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525543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some of these are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unusual.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522039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knowledge of unusual phoneme/grapheme correspondences to read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143708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unfamiliar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 can be read by using knowledge known similar words (analogy).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212734"/>
                  </a:ext>
                </a:extLst>
              </a:tr>
              <a:tr h="37245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analogy drawing on the pronunciation of  similar known words to read others.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023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64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290773"/>
              </p:ext>
            </p:extLst>
          </p:nvPr>
        </p:nvGraphicFramePr>
        <p:xfrm>
          <a:off x="223197" y="1019695"/>
          <a:ext cx="4472789" cy="4704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2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2775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Recognise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word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and.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word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 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 reading.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Notice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 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join two words.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word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to join two words in a sentence.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Notice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the word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can join two sentences.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the word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 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help to join ideas together.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Practise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joining two sentences with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and.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Decide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when it is helpful to join two sentences with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Write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own sentences joined with 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and.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494457"/>
              </p:ext>
            </p:extLst>
          </p:nvPr>
        </p:nvGraphicFramePr>
        <p:xfrm>
          <a:off x="223197" y="243896"/>
          <a:ext cx="4472789" cy="522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2789">
                  <a:extLst>
                    <a:ext uri="{9D8B030D-6E8A-4147-A177-3AD203B41FA5}">
                      <a16:colId xmlns:a16="http://schemas.microsoft.com/office/drawing/2014/main" val="3798637459"/>
                    </a:ext>
                  </a:extLst>
                </a:gridCol>
              </a:tblGrid>
              <a:tr h="522775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Grammar – Joining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words or clauses with and</a:t>
                      </a:r>
                      <a:endParaRPr lang="en-GB" sz="1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9667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638692"/>
              </p:ext>
            </p:extLst>
          </p:nvPr>
        </p:nvGraphicFramePr>
        <p:xfrm>
          <a:off x="5575170" y="1019695"/>
          <a:ext cx="4634123" cy="5354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4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2775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Recognise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upper and lower case letters.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personal pronoun I in reading.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Notice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that the personal pronoun I is always a capital.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capital for the personal pronoun I in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Check that 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capital has been used for the personal pronoun I in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Find where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capital letters have been used other than to start sentences in reading.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Recognise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they are special names for people, places and the days of the week.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that the names of people, places and the days of the week need capital letters.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capital letters for special names of 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people, places and the days of the week in writing.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2775">
                <a:tc>
                  <a:txBody>
                    <a:bodyPr/>
                    <a:lstStyle/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Check that capital letters have been used for the special names of 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people, places and the days of the week.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945912"/>
              </p:ext>
            </p:extLst>
          </p:nvPr>
        </p:nvGraphicFramePr>
        <p:xfrm>
          <a:off x="5575169" y="243896"/>
          <a:ext cx="4634123" cy="52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4123">
                  <a:extLst>
                    <a:ext uri="{9D8B030D-6E8A-4147-A177-3AD203B41FA5}">
                      <a16:colId xmlns:a16="http://schemas.microsoft.com/office/drawing/2014/main" val="822799256"/>
                    </a:ext>
                  </a:extLst>
                </a:gridCol>
              </a:tblGrid>
              <a:tr h="44993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Grammar – Using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capital letter for proper nouns and the personal pronoun 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232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6207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077448"/>
              </p:ext>
            </p:extLst>
          </p:nvPr>
        </p:nvGraphicFramePr>
        <p:xfrm>
          <a:off x="242574" y="191426"/>
          <a:ext cx="10163324" cy="461179"/>
        </p:xfrm>
        <a:graphic>
          <a:graphicData uri="http://schemas.openxmlformats.org/drawingml/2006/table">
            <a:tbl>
              <a:tblPr firstRow="1" bandRow="1"/>
              <a:tblGrid>
                <a:gridCol w="10163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179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/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Develop pleasure in reading, motivation to read, vocabulary and understanding.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5208967"/>
              </p:ext>
            </p:extLst>
          </p:nvPr>
        </p:nvGraphicFramePr>
        <p:xfrm>
          <a:off x="5610386" y="1506724"/>
          <a:ext cx="4795512" cy="1286877"/>
        </p:xfrm>
        <a:graphic>
          <a:graphicData uri="http://schemas.openxmlformats.org/drawingml/2006/table">
            <a:tbl>
              <a:tblPr firstRow="1" bandRow="1"/>
              <a:tblGrid>
                <a:gridCol w="4795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4093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writers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open stories in different ways.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different openings in different books.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Compare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different story openings.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similarities  in the use of language and openngs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in books experienced.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7616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448275"/>
              </p:ext>
            </p:extLst>
          </p:nvPr>
        </p:nvGraphicFramePr>
        <p:xfrm>
          <a:off x="5610386" y="827916"/>
          <a:ext cx="4795512" cy="370840"/>
        </p:xfrm>
        <a:graphic>
          <a:graphicData uri="http://schemas.openxmlformats.org/drawingml/2006/table">
            <a:tbl>
              <a:tblPr firstRow="1" bandRow="1"/>
              <a:tblGrid>
                <a:gridCol w="4795512">
                  <a:extLst>
                    <a:ext uri="{9D8B030D-6E8A-4147-A177-3AD203B41FA5}">
                      <a16:colId xmlns:a16="http://schemas.microsoft.com/office/drawing/2014/main" val="10984140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similarities in books read.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4999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34000"/>
              </p:ext>
            </p:extLst>
          </p:nvPr>
        </p:nvGraphicFramePr>
        <p:xfrm>
          <a:off x="269596" y="805912"/>
          <a:ext cx="5054640" cy="1582435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1403211994"/>
                    </a:ext>
                  </a:extLst>
                </a:gridCol>
              </a:tblGrid>
              <a:tr h="356461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there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is a range of narrative stories.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694904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Discuss the range of narrative stories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introduced so far and consider differences and similarities.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857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these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have different plot patterns.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858558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 the plot develops in different ways according to the plot pattern.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15801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531273"/>
              </p:ext>
            </p:extLst>
          </p:nvPr>
        </p:nvGraphicFramePr>
        <p:xfrm>
          <a:off x="269596" y="2600475"/>
          <a:ext cx="5054640" cy="1112520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7239284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 a writer can use patterned language for effect.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954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examples of patterned language for effect.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7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 effect of patterned language for effect.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43053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765716"/>
              </p:ext>
            </p:extLst>
          </p:nvPr>
        </p:nvGraphicFramePr>
        <p:xfrm>
          <a:off x="269596" y="3948671"/>
          <a:ext cx="5054640" cy="854287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20775581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 words and language that show the setting of a book – historical, cultural or social.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326906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how the writer has used words and language to show the setting of a book.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125403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485034"/>
              </p:ext>
            </p:extLst>
          </p:nvPr>
        </p:nvGraphicFramePr>
        <p:xfrm>
          <a:off x="242574" y="4934599"/>
          <a:ext cx="5054640" cy="2450254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42476859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writers choose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words and language to show atmosphere, mood or feelings.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258256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words and language in reading that writers have used to show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atmosphere, mood or feelings.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062619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how the words and language used shows atmosphere, mood or feelings.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572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a dictionary to check  or find the meaning of new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512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why a writer has chosen specific words and language to create mood, atmosphere or feelings.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23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Record words and language from reading to use in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076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4799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072486"/>
              </p:ext>
            </p:extLst>
          </p:nvPr>
        </p:nvGraphicFramePr>
        <p:xfrm>
          <a:off x="401033" y="171507"/>
          <a:ext cx="10044825" cy="461179"/>
        </p:xfrm>
        <a:graphic>
          <a:graphicData uri="http://schemas.openxmlformats.org/drawingml/2006/table">
            <a:tbl>
              <a:tblPr firstRow="1" bandRow="1"/>
              <a:tblGrid>
                <a:gridCol w="1004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179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/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Develop pleasure in reading, motivation to read, vocabulary and understanding.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949460"/>
              </p:ext>
            </p:extLst>
          </p:nvPr>
        </p:nvGraphicFramePr>
        <p:xfrm>
          <a:off x="401034" y="2182366"/>
          <a:ext cx="4744404" cy="875744"/>
        </p:xfrm>
        <a:graphic>
          <a:graphicData uri="http://schemas.openxmlformats.org/drawingml/2006/table">
            <a:tbl>
              <a:tblPr firstRow="1" bandRow="1"/>
              <a:tblGrid>
                <a:gridCol w="4744404">
                  <a:extLst>
                    <a:ext uri="{9D8B030D-6E8A-4147-A177-3AD203B41FA5}">
                      <a16:colId xmlns:a16="http://schemas.microsoft.com/office/drawing/2014/main" val="33443902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any words that are unfamiliar.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879421"/>
                  </a:ext>
                </a:extLst>
              </a:tr>
              <a:tr h="3286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Discuss the meaning of words identified.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04004"/>
                  </a:ext>
                </a:extLst>
              </a:tr>
              <a:tr h="28803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dictionaries to check or find the meaning of unfamiliar words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32054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743990"/>
              </p:ext>
            </p:extLst>
          </p:nvPr>
        </p:nvGraphicFramePr>
        <p:xfrm>
          <a:off x="401034" y="864892"/>
          <a:ext cx="4744404" cy="1085268"/>
        </p:xfrm>
        <a:graphic>
          <a:graphicData uri="http://schemas.openxmlformats.org/drawingml/2006/table">
            <a:tbl>
              <a:tblPr firstRow="1" bandRow="1"/>
              <a:tblGrid>
                <a:gridCol w="4744404">
                  <a:extLst>
                    <a:ext uri="{9D8B030D-6E8A-4147-A177-3AD203B41FA5}">
                      <a16:colId xmlns:a16="http://schemas.microsoft.com/office/drawing/2014/main" val="3852120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Choose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 specific non-fiction book for a specific purpose.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805369"/>
                  </a:ext>
                </a:extLst>
              </a:tr>
              <a:tr h="343588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where to find the specific information needed in the book.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864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how to u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se a non-fiction book to find identified information.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0775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08982"/>
              </p:ext>
            </p:extLst>
          </p:nvPr>
        </p:nvGraphicFramePr>
        <p:xfrm>
          <a:off x="5423445" y="864892"/>
          <a:ext cx="5022413" cy="2405030"/>
        </p:xfrm>
        <a:graphic>
          <a:graphicData uri="http://schemas.openxmlformats.org/drawingml/2006/table">
            <a:tbl>
              <a:tblPr firstRow="1" bandRow="1"/>
              <a:tblGrid>
                <a:gridCol w="5022413">
                  <a:extLst>
                    <a:ext uri="{9D8B030D-6E8A-4147-A177-3AD203B41FA5}">
                      <a16:colId xmlns:a16="http://schemas.microsoft.com/office/drawing/2014/main" val="6152772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there are different forms of poetry.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856808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Recognise and name different types of poems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which have been introduced.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6868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</a:t>
                      </a:r>
                      <a:r>
                        <a:rPr lang="en-GB" sz="1100" i="1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that words </a:t>
                      </a:r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and language in poems create effects.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6202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the effect created by the poet’s choice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of words and language.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07518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poems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may have patterned language.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20628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examples of patterned language in poems read.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511939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 effect of patterned language in poems and why a poet might use it.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83284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071904"/>
              </p:ext>
            </p:extLst>
          </p:nvPr>
        </p:nvGraphicFramePr>
        <p:xfrm>
          <a:off x="5423444" y="3653555"/>
          <a:ext cx="5022413" cy="1858765"/>
        </p:xfrm>
        <a:graphic>
          <a:graphicData uri="http://schemas.openxmlformats.org/drawingml/2006/table">
            <a:tbl>
              <a:tblPr firstRow="1" bandRow="1"/>
              <a:tblGrid>
                <a:gridCol w="5022413">
                  <a:extLst>
                    <a:ext uri="{9D8B030D-6E8A-4147-A177-3AD203B41FA5}">
                      <a16:colId xmlns:a16="http://schemas.microsoft.com/office/drawing/2014/main" val="3870616648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the meaning of poems can be enhanced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through performance.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145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Watch performances of poems.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93955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Discuss how the meaning is enhanced through performance.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074291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 that intonation, tone, volume and action can be used to enhance meaning.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860119"/>
                  </a:ext>
                </a:extLst>
              </a:tr>
              <a:tr h="427567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Prepare poems to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aloud and to perform, showing understanding through intonation, tone, volume and action.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792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8949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1544557"/>
              </p:ext>
            </p:extLst>
          </p:nvPr>
        </p:nvGraphicFramePr>
        <p:xfrm>
          <a:off x="279086" y="217089"/>
          <a:ext cx="10203860" cy="371847"/>
        </p:xfrm>
        <a:graphic>
          <a:graphicData uri="http://schemas.openxmlformats.org/drawingml/2006/table">
            <a:tbl>
              <a:tblPr firstRow="1" bandRow="1"/>
              <a:tblGrid>
                <a:gridCol w="10203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847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lvl="0"/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what they read</a:t>
                      </a:r>
                      <a:r>
                        <a:rPr lang="en-GB" sz="1400" b="1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books they can read independently and read aloud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7609060"/>
              </p:ext>
            </p:extLst>
          </p:nvPr>
        </p:nvGraphicFramePr>
        <p:xfrm>
          <a:off x="5584375" y="5076340"/>
          <a:ext cx="4898571" cy="2046478"/>
        </p:xfrm>
        <a:graphic>
          <a:graphicData uri="http://schemas.openxmlformats.org/drawingml/2006/table">
            <a:tbl>
              <a:tblPr firstRow="1" bandRow="1"/>
              <a:tblGrid>
                <a:gridCol w="4898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190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 the 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organisation and layout of  books vary according to the purpose of book.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Use a the organisation and layout of a book to find specific information.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Skim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 to find specific information on a page or in a paragraph.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Scan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page or paragraph to find Key words or information.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Record key words or information found.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970358"/>
              </p:ext>
            </p:extLst>
          </p:nvPr>
        </p:nvGraphicFramePr>
        <p:xfrm>
          <a:off x="279086" y="5596470"/>
          <a:ext cx="5076685" cy="1006219"/>
        </p:xfrm>
        <a:graphic>
          <a:graphicData uri="http://schemas.openxmlformats.org/drawingml/2006/table">
            <a:tbl>
              <a:tblPr firstRow="1" bandRow="1"/>
              <a:tblGrid>
                <a:gridCol w="5076685">
                  <a:extLst>
                    <a:ext uri="{9D8B030D-6E8A-4147-A177-3AD203B41FA5}">
                      <a16:colId xmlns:a16="http://schemas.microsoft.com/office/drawing/2014/main" val="2951336254"/>
                    </a:ext>
                  </a:extLst>
                </a:gridCol>
              </a:tblGrid>
              <a:tr h="3154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Empathise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with a character.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531660"/>
                  </a:ext>
                </a:extLst>
              </a:tr>
              <a:tr h="309379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8740" marR="321310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Understand why a character acted or responded or felt  in a certain way.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309163"/>
                  </a:ext>
                </a:extLst>
              </a:tr>
              <a:tr h="355521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Understand why  writer wanted the character to respond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in a certain way.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85144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319876"/>
              </p:ext>
            </p:extLst>
          </p:nvPr>
        </p:nvGraphicFramePr>
        <p:xfrm>
          <a:off x="279086" y="704553"/>
          <a:ext cx="5076685" cy="2390691"/>
        </p:xfrm>
        <a:graphic>
          <a:graphicData uri="http://schemas.openxmlformats.org/drawingml/2006/table">
            <a:tbl>
              <a:tblPr firstRow="1" bandRow="1"/>
              <a:tblGrid>
                <a:gridCol w="5076685">
                  <a:extLst>
                    <a:ext uri="{9D8B030D-6E8A-4147-A177-3AD203B41FA5}">
                      <a16:colId xmlns:a16="http://schemas.microsoft.com/office/drawing/2014/main" val="1865230063"/>
                    </a:ext>
                  </a:extLst>
                </a:gridCol>
              </a:tblGrid>
              <a:tr h="3819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 reader needs to interact with a text to understand it fully.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807298"/>
                  </a:ext>
                </a:extLst>
              </a:tr>
              <a:tr h="351506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Check  understanding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in any book or text read.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508110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Actively seek the meaning of any words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or language not understood.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157376"/>
                  </a:ext>
                </a:extLst>
              </a:tr>
              <a:tr h="398612">
                <a:tc>
                  <a:txBody>
                    <a:bodyPr/>
                    <a:lstStyle/>
                    <a:p>
                      <a:pPr marL="0" marR="11176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3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Ask qu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kumimoji="0" lang="en-GB" sz="11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ons 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 </a:t>
                      </a:r>
                      <a:r>
                        <a:rPr kumimoji="0" lang="en-GB" sz="11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ensure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unders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an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kumimoji="0" lang="en-GB" sz="11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ng of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kumimoji="0" lang="en-GB" sz="1100" b="0" i="0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kumimoji="0" lang="en-GB" sz="11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xt.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784821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Ask questions to deepen understanding of a text. – between and beyond the lines.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448841"/>
                  </a:ext>
                </a:extLst>
              </a:tr>
              <a:tr h="4356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Check the meaning of any unfamiliar words through questioning, discussion or use of dictionaries.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51589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649056"/>
              </p:ext>
            </p:extLst>
          </p:nvPr>
        </p:nvGraphicFramePr>
        <p:xfrm>
          <a:off x="279086" y="3235110"/>
          <a:ext cx="5076685" cy="2245743"/>
        </p:xfrm>
        <a:graphic>
          <a:graphicData uri="http://schemas.openxmlformats.org/drawingml/2006/table">
            <a:tbl>
              <a:tblPr firstRow="1" bandRow="1"/>
              <a:tblGrid>
                <a:gridCol w="5076685">
                  <a:extLst>
                    <a:ext uri="{9D8B030D-6E8A-4147-A177-3AD203B41FA5}">
                      <a16:colId xmlns:a16="http://schemas.microsoft.com/office/drawing/2014/main" val="3720176805"/>
                    </a:ext>
                  </a:extLst>
                </a:gridCol>
              </a:tblGrid>
              <a:tr h="325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a writer wants the reader to respond  in a certain way.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744630"/>
                  </a:ext>
                </a:extLst>
              </a:tr>
              <a:tr h="3907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where the writer has written to  make the reader respond in a certain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way.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210830"/>
                  </a:ext>
                </a:extLst>
              </a:tr>
              <a:tr h="4805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how the writer made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sure of the reader’s response, using evidence from the text.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912874"/>
                  </a:ext>
                </a:extLst>
              </a:tr>
              <a:tr h="3099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Compare with own personal response.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795669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Compare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with</a:t>
                      </a:r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others’ personal responses to a text.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493"/>
                  </a:ext>
                </a:extLst>
              </a:tr>
              <a:tr h="3515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Adapt own response in the light of others’ responses.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24115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451123"/>
              </p:ext>
            </p:extLst>
          </p:nvPr>
        </p:nvGraphicFramePr>
        <p:xfrm>
          <a:off x="279085" y="6718306"/>
          <a:ext cx="5076685" cy="693684"/>
        </p:xfrm>
        <a:graphic>
          <a:graphicData uri="http://schemas.openxmlformats.org/drawingml/2006/table">
            <a:tbl>
              <a:tblPr firstRow="1" bandRow="1"/>
              <a:tblGrid>
                <a:gridCol w="5076685">
                  <a:extLst>
                    <a:ext uri="{9D8B030D-6E8A-4147-A177-3AD203B41FA5}">
                      <a16:colId xmlns:a16="http://schemas.microsoft.com/office/drawing/2014/main" val="3482226125"/>
                    </a:ext>
                  </a:extLst>
                </a:gridCol>
              </a:tblGrid>
              <a:tr h="34684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Make predictions based on the text and from knowledge from other books.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442659"/>
                  </a:ext>
                </a:extLst>
              </a:tr>
              <a:tr h="34684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5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Infer meaning using evidence from events, description and dialogue.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879102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876152"/>
              </p:ext>
            </p:extLst>
          </p:nvPr>
        </p:nvGraphicFramePr>
        <p:xfrm>
          <a:off x="5584375" y="779271"/>
          <a:ext cx="4898571" cy="1462326"/>
        </p:xfrm>
        <a:graphic>
          <a:graphicData uri="http://schemas.openxmlformats.org/drawingml/2006/table">
            <a:tbl>
              <a:tblPr firstRow="1" bandRow="1"/>
              <a:tblGrid>
                <a:gridCol w="4898571">
                  <a:extLst>
                    <a:ext uri="{9D8B030D-6E8A-4147-A177-3AD203B41FA5}">
                      <a16:colId xmlns:a16="http://schemas.microsoft.com/office/drawing/2014/main" val="3797880476"/>
                    </a:ext>
                  </a:extLst>
                </a:gridCol>
              </a:tblGrid>
              <a:tr h="305610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dent</a:t>
                      </a:r>
                      <a:r>
                        <a:rPr lang="en-GB" sz="1100" i="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i="0" spc="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GB" sz="1100" i="0" spc="-5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ma</a:t>
                      </a:r>
                      <a:r>
                        <a:rPr lang="en-GB" sz="1100" i="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GB" sz="1100" i="0" spc="-5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dea/s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of a text.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200172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Identify main idea in paragraphs in a text.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804594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the main idea of a text can be summarised in a sentence.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775641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Summarise the main idea of a text in a sentence.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191054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328760"/>
              </p:ext>
            </p:extLst>
          </p:nvPr>
        </p:nvGraphicFramePr>
        <p:xfrm>
          <a:off x="5584375" y="2496905"/>
          <a:ext cx="4898571" cy="2313432"/>
        </p:xfrm>
        <a:graphic>
          <a:graphicData uri="http://schemas.openxmlformats.org/drawingml/2006/table">
            <a:tbl>
              <a:tblPr firstRow="1" bandRow="1"/>
              <a:tblGrid>
                <a:gridCol w="4898571">
                  <a:extLst>
                    <a:ext uri="{9D8B030D-6E8A-4147-A177-3AD203B41FA5}">
                      <a16:colId xmlns:a16="http://schemas.microsoft.com/office/drawing/2014/main" val="192294876"/>
                    </a:ext>
                  </a:extLst>
                </a:gridCol>
              </a:tblGrid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many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books have themes.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448404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Discuss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the possible theme/s in books.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673869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Identify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a theme in a book.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453357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Find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evidence which shows what the theme is in a book.</a:t>
                      </a:r>
                      <a:endParaRPr lang="en-GB" sz="1100" i="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792377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 why the evidence shows what the theme is.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419160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Make</a:t>
                      </a:r>
                      <a:r>
                        <a:rPr lang="en-GB" sz="110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connections with </a:t>
                      </a:r>
                      <a:r>
                        <a:rPr lang="en-GB" sz="110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books with similar themes.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856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5521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5 Steps -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33921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5771730"/>
              </p:ext>
            </p:extLst>
          </p:nvPr>
        </p:nvGraphicFramePr>
        <p:xfrm>
          <a:off x="325462" y="58295"/>
          <a:ext cx="10104897" cy="427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4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Composition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– Plan, draft and write narrative writing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221143"/>
              </p:ext>
            </p:extLst>
          </p:nvPr>
        </p:nvGraphicFramePr>
        <p:xfrm>
          <a:off x="5362414" y="638189"/>
          <a:ext cx="5067945" cy="1463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9612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narrative can be told from different points of view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– narrator, character.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117734"/>
                  </a:ext>
                </a:extLst>
              </a:tr>
              <a:tr h="289544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Select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point of view for own writing.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550729"/>
                  </a:ext>
                </a:extLst>
              </a:tr>
              <a:tr h="28192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how events are 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viewed from another perspective.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256156"/>
                  </a:ext>
                </a:extLst>
              </a:tr>
              <a:tr h="45572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 to write from a chosen point of view, making decisions about how events are viewed.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675733"/>
                  </a:ext>
                </a:extLst>
              </a:tr>
            </a:tbl>
          </a:graphicData>
        </a:graphic>
      </p:graphicFrame>
      <p:graphicFrame>
        <p:nvGraphicFramePr>
          <p:cNvPr id="7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9373602"/>
              </p:ext>
            </p:extLst>
          </p:nvPr>
        </p:nvGraphicFramePr>
        <p:xfrm>
          <a:off x="314055" y="4695092"/>
          <a:ext cx="4753891" cy="1988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3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6218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narrative can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contain a flashback.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117734"/>
                  </a:ext>
                </a:extLst>
              </a:tr>
              <a:tr h="411717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flashback relates to an event in the past which relates to what is happening in the present.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550729"/>
                  </a:ext>
                </a:extLst>
              </a:tr>
              <a:tr h="41171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 flashback can give the reader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more information about an event or a character or a character’s actions or feelings.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256156"/>
                  </a:ext>
                </a:extLst>
              </a:tr>
              <a:tr h="41171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 past perfect tense may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be used to introduce or to write a flashback.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675733"/>
                  </a:ext>
                </a:extLst>
              </a:tr>
              <a:tr h="41171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content and placing of a flashback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52579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181536"/>
              </p:ext>
            </p:extLst>
          </p:nvPr>
        </p:nvGraphicFramePr>
        <p:xfrm>
          <a:off x="325461" y="1491313"/>
          <a:ext cx="4742485" cy="2959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2485">
                  <a:extLst>
                    <a:ext uri="{9D8B030D-6E8A-4147-A177-3AD203B41FA5}">
                      <a16:colId xmlns:a16="http://schemas.microsoft.com/office/drawing/2014/main" val="3026884688"/>
                    </a:ext>
                  </a:extLst>
                </a:gridCol>
              </a:tblGrid>
              <a:tr h="303640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different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narrative genres have different plot structures.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2692663"/>
                  </a:ext>
                </a:extLst>
              </a:tr>
              <a:tr h="375131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knowledge of plot structure of chosen genre to choose planning format.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190659"/>
                  </a:ext>
                </a:extLst>
              </a:tr>
              <a:tr h="303640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ideas for plot.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985578"/>
                  </a:ext>
                </a:extLst>
              </a:tr>
              <a:tr h="3036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Note events of the plot on plan.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809811"/>
                  </a:ext>
                </a:extLst>
              </a:tr>
              <a:tr h="375131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 plot can be developed through characters’ actions and dialogue.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942186"/>
                  </a:ext>
                </a:extLst>
              </a:tr>
              <a:tr h="3036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 characters’ dialogue which helps to move events forward.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613336"/>
                  </a:ext>
                </a:extLst>
              </a:tr>
              <a:tr h="3036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actions to dialogue to help move events forward.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395667"/>
                  </a:ext>
                </a:extLst>
              </a:tr>
              <a:tr h="375131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 balance of dialogue,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action and description to move events forward.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41087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93651"/>
              </p:ext>
            </p:extLst>
          </p:nvPr>
        </p:nvGraphicFramePr>
        <p:xfrm>
          <a:off x="325461" y="639286"/>
          <a:ext cx="4742485" cy="6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2485">
                  <a:extLst>
                    <a:ext uri="{9D8B030D-6E8A-4147-A177-3AD203B41FA5}">
                      <a16:colId xmlns:a16="http://schemas.microsoft.com/office/drawing/2014/main" val="2316648617"/>
                    </a:ext>
                  </a:extLst>
                </a:gridCol>
              </a:tblGrid>
              <a:tr h="303640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different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narrative genres have different purposes. 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538029"/>
                  </a:ext>
                </a:extLst>
              </a:tr>
              <a:tr h="303640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the purpose of the writing.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80324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865246"/>
              </p:ext>
            </p:extLst>
          </p:nvPr>
        </p:nvGraphicFramePr>
        <p:xfrm>
          <a:off x="5362414" y="2227244"/>
          <a:ext cx="5067945" cy="1141050"/>
        </p:xfrm>
        <a:graphic>
          <a:graphicData uri="http://schemas.openxmlformats.org/drawingml/2006/table">
            <a:tbl>
              <a:tblPr firstRow="1" bandRow="1"/>
              <a:tblGrid>
                <a:gridCol w="5067945">
                  <a:extLst>
                    <a:ext uri="{9D8B030D-6E8A-4147-A177-3AD203B41FA5}">
                      <a16:colId xmlns:a16="http://schemas.microsoft.com/office/drawing/2014/main" val="1957020455"/>
                    </a:ext>
                  </a:extLst>
                </a:gridCol>
              </a:tblGrid>
              <a:tr h="210066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different narrative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genres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can end differently.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364797"/>
                  </a:ext>
                </a:extLst>
              </a:tr>
              <a:tr h="30204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different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narrative endings from reading.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352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ideas for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 effective ending.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84106"/>
                  </a:ext>
                </a:extLst>
              </a:tr>
              <a:tr h="30204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Note ending on plan.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82082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237340"/>
              </p:ext>
            </p:extLst>
          </p:nvPr>
        </p:nvGraphicFramePr>
        <p:xfrm>
          <a:off x="5362415" y="3500053"/>
          <a:ext cx="5039068" cy="1995490"/>
        </p:xfrm>
        <a:graphic>
          <a:graphicData uri="http://schemas.openxmlformats.org/drawingml/2006/table">
            <a:tbl>
              <a:tblPr firstRow="1" bandRow="1"/>
              <a:tblGrid>
                <a:gridCol w="5039068">
                  <a:extLst>
                    <a:ext uri="{9D8B030D-6E8A-4147-A177-3AD203B41FA5}">
                      <a16:colId xmlns:a16="http://schemas.microsoft.com/office/drawing/2014/main" val="2623559759"/>
                    </a:ext>
                  </a:extLst>
                </a:gridCol>
              </a:tblGrid>
              <a:tr h="4832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different narrative genres need different word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choices,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language features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sentence structures.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96479"/>
                  </a:ext>
                </a:extLst>
              </a:tr>
              <a:tr h="4313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dentify the word choices, language features and sentence structures in reading.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178983"/>
                  </a:ext>
                </a:extLst>
              </a:tr>
              <a:tr h="3020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the language used can be more formal or informal dependent on the genre and the audience.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886468"/>
                  </a:ext>
                </a:extLst>
              </a:tr>
              <a:tr h="654156">
                <a:tc>
                  <a:txBody>
                    <a:bodyPr/>
                    <a:lstStyle/>
                    <a:p>
                      <a:pPr marL="0" marR="0" lvl="0" indent="0" algn="l" defTabSz="1042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prior knowledge and knowledge from reading of word choices, language features and sentence structures to build success criteria or tool kit for writing.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77921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154660"/>
              </p:ext>
            </p:extLst>
          </p:nvPr>
        </p:nvGraphicFramePr>
        <p:xfrm>
          <a:off x="5362414" y="5582469"/>
          <a:ext cx="5010193" cy="1935375"/>
        </p:xfrm>
        <a:graphic>
          <a:graphicData uri="http://schemas.openxmlformats.org/drawingml/2006/table">
            <a:tbl>
              <a:tblPr firstRow="1" bandRow="1"/>
              <a:tblGrid>
                <a:gridCol w="5010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616">
                <a:tc>
                  <a:txBody>
                    <a:bodyPr/>
                    <a:lstStyle>
                      <a:lvl1pPr marL="0" algn="l" defTabSz="1042100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521051" algn="l" defTabSz="1042100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1042100" algn="l" defTabSz="1042100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563149" algn="l" defTabSz="1042100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2084200" algn="l" defTabSz="1042100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605248" algn="l" defTabSz="1042100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3126300" algn="l" defTabSz="1042100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647349" algn="l" defTabSz="1042100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4168400" algn="l" defTabSz="1042100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itchFamily="34" charset="0"/>
                          <a:ea typeface="+mn-ea"/>
                          <a:cs typeface="+mn-cs"/>
                        </a:rPr>
                        <a:t>Write a first draft of narrative, based on plan.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333">
                <a:tc>
                  <a:txBody>
                    <a:bodyPr/>
                    <a:lstStyle>
                      <a:lvl1pPr marL="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521051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10421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563149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20842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605248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31263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647349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41684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paragraphing: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Clear topic sentences which signal changes in time , place or event.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Topic sentence provides a link to the previous paragraph.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085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 effectiveness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of word choices, sentence structures and language selected.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646283"/>
                  </a:ext>
                </a:extLst>
              </a:tr>
              <a:tr h="278317">
                <a:tc>
                  <a:txBody>
                    <a:bodyPr/>
                    <a:lstStyle>
                      <a:lvl1pPr marL="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521051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10421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563149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20842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605248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31263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647349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41684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against success criteria or tool kit.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362">
                <a:tc>
                  <a:txBody>
                    <a:bodyPr/>
                    <a:lstStyle>
                      <a:lvl1pPr marL="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521051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10421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563149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20842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605248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31263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647349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4168400" algn="l" defTabSz="1042100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marL="0" indent="0">
                        <a:buFontTx/>
                        <a:buNone/>
                      </a:pP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final narrative.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5307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1064241"/>
              </p:ext>
            </p:extLst>
          </p:nvPr>
        </p:nvGraphicFramePr>
        <p:xfrm>
          <a:off x="418453" y="226762"/>
          <a:ext cx="9996408" cy="408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6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9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Composition</a:t>
                      </a:r>
                      <a:r>
                        <a:rPr lang="en-GB" sz="15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– Plan, draft and write non-narrative writing</a:t>
                      </a:r>
                      <a:endParaRPr lang="en-GB" sz="15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059578"/>
              </p:ext>
            </p:extLst>
          </p:nvPr>
        </p:nvGraphicFramePr>
        <p:xfrm>
          <a:off x="5550874" y="4151973"/>
          <a:ext cx="4751025" cy="1052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key information from a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966763"/>
                  </a:ext>
                </a:extLst>
              </a:tr>
              <a:tr h="302082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Summarise key information in sentences.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835753"/>
                  </a:ext>
                </a:extLst>
              </a:tr>
              <a:tr h="302082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 short paragraph which summarises key information from a longer text.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855461"/>
              </p:ext>
            </p:extLst>
          </p:nvPr>
        </p:nvGraphicFramePr>
        <p:xfrm>
          <a:off x="418453" y="2476183"/>
          <a:ext cx="4751025" cy="283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1025">
                  <a:extLst>
                    <a:ext uri="{9D8B030D-6E8A-4147-A177-3AD203B41FA5}">
                      <a16:colId xmlns:a16="http://schemas.microsoft.com/office/drawing/2014/main" val="10676673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Select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appropriate planning format for the text type.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42528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301802"/>
              </p:ext>
            </p:extLst>
          </p:nvPr>
        </p:nvGraphicFramePr>
        <p:xfrm>
          <a:off x="418452" y="921456"/>
          <a:ext cx="4751025" cy="1306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1025">
                  <a:extLst>
                    <a:ext uri="{9D8B030D-6E8A-4147-A177-3AD203B41FA5}">
                      <a16:colId xmlns:a16="http://schemas.microsoft.com/office/drawing/2014/main" val="554096177"/>
                    </a:ext>
                  </a:extLst>
                </a:gridCol>
              </a:tblGrid>
              <a:tr h="373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Identify the purpose and audience for the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48603"/>
                  </a:ext>
                </a:extLst>
              </a:tr>
              <a:tr h="3376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 that different text types are organised in different ways to guide the reader.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960549"/>
                  </a:ext>
                </a:extLst>
              </a:tr>
              <a:tr h="3376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Use models from reading to identify the structure and organisation needed for the purpose and audience.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46281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429248"/>
              </p:ext>
            </p:extLst>
          </p:nvPr>
        </p:nvGraphicFramePr>
        <p:xfrm>
          <a:off x="5550874" y="939453"/>
          <a:ext cx="4751025" cy="2655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1025">
                  <a:extLst>
                    <a:ext uri="{9D8B030D-6E8A-4147-A177-3AD203B41FA5}">
                      <a16:colId xmlns:a16="http://schemas.microsoft.com/office/drawing/2014/main" val="848749966"/>
                    </a:ext>
                  </a:extLst>
                </a:gridCol>
              </a:tblGrid>
              <a:tr h="4557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 paragraphs with topic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sentences which indicate their content.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766205"/>
                  </a:ext>
                </a:extLst>
              </a:tr>
              <a:tr h="4557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 paragraphs with topic sentences which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indicate new information or have al direct link to the previous paragraph.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844326"/>
                  </a:ext>
                </a:extLst>
              </a:tr>
              <a:tr h="333869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first draft.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46685"/>
                  </a:ext>
                </a:extLst>
              </a:tr>
              <a:tr h="4557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that the topic sentence either introduces new information or has a direct link to the previous paragraph.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721414"/>
                  </a:ext>
                </a:extLst>
              </a:tr>
              <a:tr h="4557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that the chosen level of formality is sustained through the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906072"/>
                  </a:ext>
                </a:extLst>
              </a:tr>
              <a:tr h="4557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final draft.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2871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051464"/>
              </p:ext>
            </p:extLst>
          </p:nvPr>
        </p:nvGraphicFramePr>
        <p:xfrm>
          <a:off x="418451" y="3206024"/>
          <a:ext cx="4751025" cy="1582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1025">
                  <a:extLst>
                    <a:ext uri="{9D8B030D-6E8A-4147-A177-3AD203B41FA5}">
                      <a16:colId xmlns:a16="http://schemas.microsoft.com/office/drawing/2014/main" val="1030725443"/>
                    </a:ext>
                  </a:extLst>
                </a:gridCol>
              </a:tblGrid>
              <a:tr h="44730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Select the appropriate language for the purpose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audience – For example, topic specific language, causal language, comparative language.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721046"/>
                  </a:ext>
                </a:extLst>
              </a:tr>
              <a:tr h="455728">
                <a:tc>
                  <a:txBody>
                    <a:bodyPr/>
                    <a:lstStyle/>
                    <a:p>
                      <a:pPr marL="0" marR="0" lvl="0" indent="0" algn="l" defTabSz="1042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the language used can be more formal or informal dependent on the text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type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the audience.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64174"/>
                  </a:ext>
                </a:extLst>
              </a:tr>
              <a:tr h="45572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Select language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with the appropriate level of formality for the audience and purpose.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879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6095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0229033"/>
              </p:ext>
            </p:extLst>
          </p:nvPr>
        </p:nvGraphicFramePr>
        <p:xfrm>
          <a:off x="220718" y="316456"/>
          <a:ext cx="4824248" cy="40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7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</a:t>
                      </a:r>
                      <a:r>
                        <a:rPr lang="en-GB" sz="1400" b="1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edit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8116395"/>
              </p:ext>
            </p:extLst>
          </p:nvPr>
        </p:nvGraphicFramePr>
        <p:xfrm>
          <a:off x="5418084" y="316451"/>
          <a:ext cx="4824248" cy="40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7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Proof-read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26964"/>
              </p:ext>
            </p:extLst>
          </p:nvPr>
        </p:nvGraphicFramePr>
        <p:xfrm>
          <a:off x="220718" y="1067876"/>
          <a:ext cx="4824248" cy="4081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4262473788"/>
                    </a:ext>
                  </a:extLst>
                </a:gridCol>
              </a:tblGrid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editing.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761787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Self-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assess 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effectiveness of writing.	</a:t>
                      </a:r>
                      <a:endParaRPr lang="en-GB" sz="11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034723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evaluating their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38457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which aspects to look for when evaluating their own writing – may be success criteria, steps to success, what makes a good…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078687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 the level of formality and its appropriateness for the purpose and audience.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862098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Self-assess  own writing and evaluate its effectiveness.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711119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editing may not always mean adding to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4597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Decide how the effectiveness of writing could be improved.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273141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writing with peers and evaluate its effectiveness.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370644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how the effectiveness of writing could be improved.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937288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Edit writing by making changes to elements discussed.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22067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241675"/>
              </p:ext>
            </p:extLst>
          </p:nvPr>
        </p:nvGraphicFramePr>
        <p:xfrm>
          <a:off x="5483220" y="1067876"/>
          <a:ext cx="4824248" cy="2688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162486181"/>
                    </a:ext>
                  </a:extLst>
                </a:gridCol>
              </a:tblGrid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proof-reading.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321668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their writing aloud to check that it makes sense.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  <a:endParaRPr lang="en-GB" sz="11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95581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Listen to a peer reading their writing to check that it makes sense.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25465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how to use a bespoke proof-reading checklist to check for accuracy.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663898"/>
                  </a:ext>
                </a:extLst>
              </a:tr>
              <a:tr h="763693">
                <a:tc>
                  <a:txBody>
                    <a:bodyPr/>
                    <a:lstStyle/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 bespoke proof-reading checklist to check for accuracy: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Spelling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Punctuation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grammar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117784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changes to writing following proof-reading.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050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6659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20955914"/>
              </p:ext>
            </p:extLst>
          </p:nvPr>
        </p:nvGraphicFramePr>
        <p:xfrm>
          <a:off x="263471" y="232954"/>
          <a:ext cx="10197885" cy="46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44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Vocabulary,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punctuation and grammar – Use modal verbs or adverbs to indicate degrees of possibility.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761301"/>
              </p:ext>
            </p:extLst>
          </p:nvPr>
        </p:nvGraphicFramePr>
        <p:xfrm>
          <a:off x="263472" y="955547"/>
          <a:ext cx="4990454" cy="3741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0454">
                  <a:extLst>
                    <a:ext uri="{9D8B030D-6E8A-4147-A177-3AD203B41FA5}">
                      <a16:colId xmlns:a16="http://schemas.microsoft.com/office/drawing/2014/main" val="1113771554"/>
                    </a:ext>
                  </a:extLst>
                </a:gridCol>
              </a:tblGrid>
              <a:tr h="37086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 modal verb expresses certainty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possibility.	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150152"/>
                  </a:ext>
                </a:extLst>
              </a:tr>
              <a:tr h="35646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modal verbs in sentences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028762"/>
                  </a:ext>
                </a:extLst>
              </a:tr>
              <a:tr h="35646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modal verbs in paragraphs and texts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reading.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850716"/>
                  </a:ext>
                </a:extLst>
              </a:tr>
              <a:tr h="3719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how a modal verb is used to express different degrees of possibility.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10905"/>
                  </a:ext>
                </a:extLst>
              </a:tr>
              <a:tr h="3719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Order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identified modal verbs from most certain to least certain.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603205"/>
                  </a:ext>
                </a:extLst>
              </a:tr>
              <a:tr h="3719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Write/use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sentences with modal verbs to use in writing.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186588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modal verbs can be used to develop an argument.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683744"/>
                  </a:ext>
                </a:extLst>
              </a:tr>
              <a:tr h="342115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in reading where modal verbs have been used to develop an argument.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360218"/>
                  </a:ext>
                </a:extLst>
              </a:tr>
              <a:tr h="418453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modal verbs in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sentences to develop an argument.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36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415595"/>
              </p:ext>
            </p:extLst>
          </p:nvPr>
        </p:nvGraphicFramePr>
        <p:xfrm>
          <a:off x="5574197" y="955547"/>
          <a:ext cx="4887159" cy="2591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7159">
                  <a:extLst>
                    <a:ext uri="{9D8B030D-6E8A-4147-A177-3AD203B41FA5}">
                      <a16:colId xmlns:a16="http://schemas.microsoft.com/office/drawing/2014/main" val="2221013529"/>
                    </a:ext>
                  </a:extLst>
                </a:gridCol>
              </a:tblGrid>
              <a:tr h="2897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modal adverbs can be used to modify modal verbs.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783470"/>
                  </a:ext>
                </a:extLst>
              </a:tr>
              <a:tr h="4508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modal adverbs modifying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modal verbs in reading.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641876"/>
                  </a:ext>
                </a:extLst>
              </a:tr>
              <a:tr h="4508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modal adverbs can strengthen the degree of possibility.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079706"/>
                  </a:ext>
                </a:extLst>
              </a:tr>
              <a:tr h="4508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Order modal adverbs from most certain to least certain.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073855"/>
                  </a:ext>
                </a:extLst>
              </a:tr>
              <a:tr h="4508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not all modal adverbs can be paired with all modal verbs.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085877"/>
                  </a:ext>
                </a:extLst>
              </a:tr>
              <a:tr h="4508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Write/use sentences with modal verbs and adverbs.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9833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017997"/>
              </p:ext>
            </p:extLst>
          </p:nvPr>
        </p:nvGraphicFramePr>
        <p:xfrm>
          <a:off x="5574197" y="3865498"/>
          <a:ext cx="4887159" cy="901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7159">
                  <a:extLst>
                    <a:ext uri="{9D8B030D-6E8A-4147-A177-3AD203B41FA5}">
                      <a16:colId xmlns:a16="http://schemas.microsoft.com/office/drawing/2014/main" val="623947115"/>
                    </a:ext>
                  </a:extLst>
                </a:gridCol>
              </a:tblGrid>
              <a:tr h="4508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when modality can be used purposefully in writing.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275749"/>
                  </a:ext>
                </a:extLst>
              </a:tr>
              <a:tr h="4508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how to use modality effectively to position an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argument.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644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6673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61652568"/>
              </p:ext>
            </p:extLst>
          </p:nvPr>
        </p:nvGraphicFramePr>
        <p:xfrm>
          <a:off x="247973" y="186460"/>
          <a:ext cx="10042901" cy="596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2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66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Vocabulary,</a:t>
                      </a:r>
                      <a:r>
                        <a:rPr lang="en-GB" sz="15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punctuation and grammar – Use relative clauses with who, which, where, when, whose, why or an implied/omitted relative pronoun</a:t>
                      </a:r>
                      <a:endParaRPr lang="en-GB" sz="15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38715"/>
              </p:ext>
            </p:extLst>
          </p:nvPr>
        </p:nvGraphicFramePr>
        <p:xfrm>
          <a:off x="247974" y="976393"/>
          <a:ext cx="4943958" cy="4224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3958">
                  <a:extLst>
                    <a:ext uri="{9D8B030D-6E8A-4147-A177-3AD203B41FA5}">
                      <a16:colId xmlns:a16="http://schemas.microsoft.com/office/drawing/2014/main" val="3013636773"/>
                    </a:ext>
                  </a:extLst>
                </a:gridCol>
              </a:tblGrid>
              <a:tr h="29504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relative clause adds information to a sentence.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82779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 relative clause starts with a relative pronoun.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577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 relative clause comes straight after a noun.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079673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relative pronouns are who, which, whose, whom, that.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044992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relative clauses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028758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 that a relative clause may be embedded in a main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clause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between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two commas.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032904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relative clause gives more information about the noun it follows.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043665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relative clause can be used in a sentence to convey complicated information.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081947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Add relative clauses to main clauses to add additional information.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38599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commas to separate the relative clause from the main clause.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42775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207633"/>
              </p:ext>
            </p:extLst>
          </p:nvPr>
        </p:nvGraphicFramePr>
        <p:xfrm>
          <a:off x="5346916" y="976393"/>
          <a:ext cx="4943958" cy="1866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3958">
                  <a:extLst>
                    <a:ext uri="{9D8B030D-6E8A-4147-A177-3AD203B41FA5}">
                      <a16:colId xmlns:a16="http://schemas.microsoft.com/office/drawing/2014/main" val="1912747112"/>
                    </a:ext>
                  </a:extLst>
                </a:gridCol>
              </a:tblGrid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 relative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clause can also start with a relative adverb – why, where, when.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84589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relative clauses which start with a relative adverb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96537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Add relative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clauses starting with relative adverbs to main clauses to add additional information.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973113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relative clauses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narrative and non-narrative writing appropriately to add information.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16727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035535"/>
              </p:ext>
            </p:extLst>
          </p:nvPr>
        </p:nvGraphicFramePr>
        <p:xfrm>
          <a:off x="5346916" y="3088580"/>
          <a:ext cx="4943958" cy="2385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3958">
                  <a:extLst>
                    <a:ext uri="{9D8B030D-6E8A-4147-A177-3AD203B41FA5}">
                      <a16:colId xmlns:a16="http://schemas.microsoft.com/office/drawing/2014/main" val="1912747112"/>
                    </a:ext>
                  </a:extLst>
                </a:gridCol>
              </a:tblGrid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relative clause can be used without commas in a sentence.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84589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reading.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96537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relative clause without commas defines the noun and does not just add additional information.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973113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sentences with embedded and unembedded clauses and explain the difference in meaning.  - My sister who lives in New York is a teacher.  (Only the sister who lives in New York not the one who lives in London.) My sister, who lives in New York, is a teacher. (additional information about the sister)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167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2647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57930084"/>
              </p:ext>
            </p:extLst>
          </p:nvPr>
        </p:nvGraphicFramePr>
        <p:xfrm>
          <a:off x="278970" y="125908"/>
          <a:ext cx="4912963" cy="786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2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66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Vocabulary,</a:t>
                      </a:r>
                      <a:r>
                        <a:rPr lang="en-GB" sz="15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punctuation and grammar – Link ideas across paragraphs using adverbials of time, place and number or tense choices</a:t>
                      </a:r>
                      <a:endParaRPr lang="en-GB" sz="15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480903"/>
              </p:ext>
            </p:extLst>
          </p:nvPr>
        </p:nvGraphicFramePr>
        <p:xfrm>
          <a:off x="278969" y="1005883"/>
          <a:ext cx="4912963" cy="6286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2963">
                  <a:extLst>
                    <a:ext uri="{9D8B030D-6E8A-4147-A177-3AD203B41FA5}">
                      <a16:colId xmlns:a16="http://schemas.microsoft.com/office/drawing/2014/main" val="1444923860"/>
                    </a:ext>
                  </a:extLst>
                </a:gridCol>
              </a:tblGrid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paragraphs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help to organise texts and guide the reader.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145875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paragraphing in reading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– narrative and non-fiction.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203095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 that paragraphs open in different ways.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695413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the opening sentence of a paragraph is called a topic sentence.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49612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the topic sentence can signal a change in time, place, event or information.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83653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 that the topic sentence of a paragraph links to the content of the previous paragraph.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46572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topic sentences from reading and categorise.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33109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how examples found link to the previous paragraph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help to guide the reader through the text.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490573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 that choice of tense in the topic sentence can also help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to link ideas – past progressive (While he was staring at the closed door), past perfect (Amelia knew she had been here before).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074193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importance of the topic sentence in a paragraph.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871986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whether the paragraph is signalling a change in time, place, event or information.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020081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 appropriate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topic sentence for each paragraph when writing using adverbials and or tense choice.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419112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that paragraphs link to each other.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313080"/>
                  </a:ext>
                </a:extLst>
              </a:tr>
            </a:tbl>
          </a:graphicData>
        </a:graphic>
      </p:graphicFrame>
      <p:graphicFrame>
        <p:nvGraphicFramePr>
          <p:cNvPr id="6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40886327"/>
              </p:ext>
            </p:extLst>
          </p:nvPr>
        </p:nvGraphicFramePr>
        <p:xfrm>
          <a:off x="5408909" y="157385"/>
          <a:ext cx="4990454" cy="558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Vocabulary,</a:t>
                      </a:r>
                      <a:r>
                        <a:rPr lang="en-GB" sz="15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punctuation and grammar – Use commas to clarify meaning</a:t>
                      </a:r>
                      <a:endParaRPr lang="en-GB" sz="15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4827"/>
              </p:ext>
            </p:extLst>
          </p:nvPr>
        </p:nvGraphicFramePr>
        <p:xfrm>
          <a:off x="5408909" y="912546"/>
          <a:ext cx="4990454" cy="6340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0454">
                  <a:extLst>
                    <a:ext uri="{9D8B030D-6E8A-4147-A177-3AD203B41FA5}">
                      <a16:colId xmlns:a16="http://schemas.microsoft.com/office/drawing/2014/main" val="2698165095"/>
                    </a:ext>
                  </a:extLst>
                </a:gridCol>
              </a:tblGrid>
              <a:tr h="35646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commas mark grammatical boundaries.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274318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examples of comma use in reading: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Commas in lists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Comma after a fronted adverbial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Comma after a subordinate clause at the beginning of a sentence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Commas to mark an embedded clause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Commas to mark off dropped in additional information – to mark parentheses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Commas to mark off a name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Commas to mark off the reporting clause in direct speech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46263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the use of commas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found in reading.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564416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comma cannot be used instead of a full stop.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692764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own writing for commas used instead of full stops.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956854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leaving a comma out can change the meaning of the sentence.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344304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using commas in different places changes the meaning of the sentence.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343747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Correct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sentences in which the meaning is not clear by putting in or moving commas.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638475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commas correctly in own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041909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own writing for the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correct use of commas.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47014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own writing to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make sure that commas are used for the intended meaning.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343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638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Year 1 Steps - Reading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36161336"/>
              </p:ext>
            </p:extLst>
          </p:nvPr>
        </p:nvGraphicFramePr>
        <p:xfrm>
          <a:off x="464949" y="186460"/>
          <a:ext cx="4587498" cy="786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7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Vocabulary,</a:t>
                      </a:r>
                      <a:r>
                        <a:rPr lang="en-GB" sz="15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punctuation and grammar – Use bracket, dashes, commas to indicate parentheses</a:t>
                      </a:r>
                      <a:endParaRPr lang="en-GB" sz="15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741051"/>
              </p:ext>
            </p:extLst>
          </p:nvPr>
        </p:nvGraphicFramePr>
        <p:xfrm>
          <a:off x="534988" y="1393341"/>
          <a:ext cx="4517459" cy="3785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7459">
                  <a:extLst>
                    <a:ext uri="{9D8B030D-6E8A-4147-A177-3AD203B41FA5}">
                      <a16:colId xmlns:a16="http://schemas.microsoft.com/office/drawing/2014/main" val="2404421216"/>
                    </a:ext>
                  </a:extLst>
                </a:gridCol>
              </a:tblGrid>
              <a:tr h="35646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sentence may have a part which adds information or an explanation’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639631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this part can be taken out without losing meaning.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09118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this information can be marked off in different ways: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Brackets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Dashes</a:t>
                      </a:r>
                    </a:p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Commas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520623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examples in reading.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312053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 that brackets are mostly used in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non-fiction texts, commas in narratives and dashes in more informal writing.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340301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Add information or explanation to sentences using the appropriate punctuation.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656979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brackets, commas,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dashes appropriately in own writing.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446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0980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5 Steps -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08988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76083476"/>
              </p:ext>
            </p:extLst>
          </p:nvPr>
        </p:nvGraphicFramePr>
        <p:xfrm>
          <a:off x="534989" y="389370"/>
          <a:ext cx="4827426" cy="558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7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6363">
                <a:tc>
                  <a:txBody>
                    <a:bodyPr/>
                    <a:lstStyle/>
                    <a:p>
                      <a:pPr marL="0" marR="0" lvl="0" indent="0" algn="l" defTabSz="10422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Word</a:t>
                      </a:r>
                      <a:r>
                        <a:rPr lang="en-GB" sz="15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reading - </a:t>
                      </a:r>
                      <a:r>
                        <a:rPr kumimoji="0" lang="en-GB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Apply phonic knowledge and skills  to read unfamiliar words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987648"/>
              </p:ext>
            </p:extLst>
          </p:nvPr>
        </p:nvGraphicFramePr>
        <p:xfrm>
          <a:off x="534988" y="1439836"/>
          <a:ext cx="4827426" cy="2113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7426">
                  <a:extLst>
                    <a:ext uri="{9D8B030D-6E8A-4147-A177-3AD203B41FA5}">
                      <a16:colId xmlns:a16="http://schemas.microsoft.com/office/drawing/2014/main" val="1900585779"/>
                    </a:ext>
                  </a:extLst>
                </a:gridCol>
              </a:tblGrid>
              <a:tr h="398306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Apply knowledge of root words, prefixes and suffixes to read aloud and to understand the meaning of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unfamiliar words.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35536"/>
                  </a:ext>
                </a:extLst>
              </a:tr>
              <a:tr h="5544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 further exception words, noting the unusual correspondences between spelling and sound, and where these occur in the word.</a:t>
                      </a:r>
                    </a:p>
                    <a:p>
                      <a:pPr lvl="0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997835"/>
                  </a:ext>
                </a:extLst>
              </a:tr>
              <a:tr h="631708"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Attempt pronunciation of unfamiliar words drawing on prior knowledge of similar looking words.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400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9911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6188777"/>
              </p:ext>
            </p:extLst>
          </p:nvPr>
        </p:nvGraphicFramePr>
        <p:xfrm>
          <a:off x="242574" y="191426"/>
          <a:ext cx="5054640" cy="518160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179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Maintain positive attitudes to reading and understanding of what they read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1786049"/>
              </p:ext>
            </p:extLst>
          </p:nvPr>
        </p:nvGraphicFramePr>
        <p:xfrm>
          <a:off x="5453630" y="4894848"/>
          <a:ext cx="5004519" cy="1892933"/>
        </p:xfrm>
        <a:graphic>
          <a:graphicData uri="http://schemas.openxmlformats.org/drawingml/2006/table">
            <a:tbl>
              <a:tblPr firstRow="1" bandRow="1"/>
              <a:tblGrid>
                <a:gridCol w="5004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 a writer uses different sentence structures and techniques to create effects.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382883"/>
                  </a:ext>
                </a:extLst>
              </a:tr>
              <a:tr h="451237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Explore</a:t>
                      </a: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the structures and techniques used. For example, short sentences, rhetorical questions, ellipsis, flashbacks.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29049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Find examples of structures and techniques used.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0987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 the effect of the use of structure or technique.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90594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Record examples of effective techniques and structures from reading to use in writing.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71407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612430"/>
              </p:ext>
            </p:extLst>
          </p:nvPr>
        </p:nvGraphicFramePr>
        <p:xfrm>
          <a:off x="5534327" y="191426"/>
          <a:ext cx="5054640" cy="518160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3734638954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pPr marL="0" marR="0" lvl="0" indent="0" algn="l" defTabSz="10422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and evaluate how authors use language, including figurative language, considering the impact 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02332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611023"/>
              </p:ext>
            </p:extLst>
          </p:nvPr>
        </p:nvGraphicFramePr>
        <p:xfrm>
          <a:off x="242574" y="933831"/>
          <a:ext cx="5054640" cy="2596641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941967856"/>
                    </a:ext>
                  </a:extLst>
                </a:gridCol>
              </a:tblGrid>
              <a:tr h="40414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there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is a range of narrative genres which includes classic and traditional stories, myths and legends, poems and play scripts.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268297"/>
                  </a:ext>
                </a:extLst>
              </a:tr>
              <a:tr h="245375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 these are structured in different ways.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441518"/>
                  </a:ext>
                </a:extLst>
              </a:tr>
              <a:tr h="30824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Discuss and explain how and why they have different structures.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992144"/>
                  </a:ext>
                </a:extLst>
              </a:tr>
              <a:tr h="40414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non-fiction texts are structured to guide the reader to information.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697463"/>
                  </a:ext>
                </a:extLst>
              </a:tr>
              <a:tr h="30824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how the structure guides the reader to find specific information.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33392"/>
                  </a:ext>
                </a:extLst>
              </a:tr>
              <a:tr h="30824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why they enjoyed a book or poem and who might also enjoy it.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712314"/>
                  </a:ext>
                </a:extLst>
              </a:tr>
              <a:tr h="55937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Evaluate the usefulness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of a non-fiction book to research questions raised.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06623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892509"/>
              </p:ext>
            </p:extLst>
          </p:nvPr>
        </p:nvGraphicFramePr>
        <p:xfrm>
          <a:off x="5453630" y="933830"/>
          <a:ext cx="5054640" cy="3736774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739111544"/>
                    </a:ext>
                  </a:extLst>
                </a:gridCol>
              </a:tblGrid>
              <a:tr h="202985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writer moves events forward through a balance of dialogue action and description.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090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how dialogue is used to develop character 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654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how actions are added to dialogue to move events forward.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113500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how a writer uses show and not tell techniques to introduce or develop a character.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981874"/>
                  </a:ext>
                </a:extLst>
              </a:tr>
              <a:tr h="318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 writers use language for  precise effect.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548548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this may include precise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nouns, precisely chosen adjectives, well developed noun phrases, similes, metaphors , personification etc.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987072"/>
                  </a:ext>
                </a:extLst>
              </a:tr>
              <a:tr h="3216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words and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language used for effect.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14750"/>
                  </a:ext>
                </a:extLst>
              </a:tr>
              <a:tr h="304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how the words and language create a precise effect.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432712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Record effective words and language from reading to use in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516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816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9157781"/>
              </p:ext>
            </p:extLst>
          </p:nvPr>
        </p:nvGraphicFramePr>
        <p:xfrm>
          <a:off x="364507" y="239806"/>
          <a:ext cx="4873920" cy="701040"/>
        </p:xfrm>
        <a:graphic>
          <a:graphicData uri="http://schemas.openxmlformats.org/drawingml/2006/table">
            <a:tbl>
              <a:tblPr firstRow="1" bandRow="1"/>
              <a:tblGrid>
                <a:gridCol w="487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179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books read independently</a:t>
                      </a:r>
                    </a:p>
                    <a:p>
                      <a:pPr lvl="0"/>
                      <a:endParaRPr lang="en-GB" sz="12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326401"/>
              </p:ext>
            </p:extLst>
          </p:nvPr>
        </p:nvGraphicFramePr>
        <p:xfrm>
          <a:off x="364507" y="1238358"/>
          <a:ext cx="4873920" cy="2099702"/>
        </p:xfrm>
        <a:graphic>
          <a:graphicData uri="http://schemas.openxmlformats.org/drawingml/2006/table">
            <a:tbl>
              <a:tblPr firstRow="1" bandRow="1"/>
              <a:tblGrid>
                <a:gridCol w="4873920">
                  <a:extLst>
                    <a:ext uri="{9D8B030D-6E8A-4147-A177-3AD203B41FA5}">
                      <a16:colId xmlns:a16="http://schemas.microsoft.com/office/drawing/2014/main" val="13226522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there will be unfamiliar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words in texts read.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038174"/>
                  </a:ext>
                </a:extLst>
              </a:tr>
              <a:tr h="33136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dictionaries to check or find the meaning of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49262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meaning-seeking strategies to explore the meaning of words in context.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23905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meaning – seeking strategies to explore the meaning of idiomatic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and figurative language.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6591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Ask questions to improve understanding.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31287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Re-read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to check that text is meaningful.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49185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936866"/>
              </p:ext>
            </p:extLst>
          </p:nvPr>
        </p:nvGraphicFramePr>
        <p:xfrm>
          <a:off x="364506" y="3726768"/>
          <a:ext cx="4873921" cy="1687826"/>
        </p:xfrm>
        <a:graphic>
          <a:graphicData uri="http://schemas.openxmlformats.org/drawingml/2006/table">
            <a:tbl>
              <a:tblPr firstRow="1" bandRow="1"/>
              <a:tblGrid>
                <a:gridCol w="4873921">
                  <a:extLst>
                    <a:ext uri="{9D8B030D-6E8A-4147-A177-3AD203B41FA5}">
                      <a16:colId xmlns:a16="http://schemas.microsoft.com/office/drawing/2014/main" val="593504656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inferences can be drawn from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different parts of the text.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85076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derstand that inferences can be made by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reading between and beyond the lines.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43474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Draw inferences such as inferring characters' feelings, thoughts and motives from their actions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at different points in the text.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64736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Justify inferences with evidence from the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07989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094171"/>
              </p:ext>
            </p:extLst>
          </p:nvPr>
        </p:nvGraphicFramePr>
        <p:xfrm>
          <a:off x="5587436" y="1238358"/>
          <a:ext cx="4920416" cy="726944"/>
        </p:xfrm>
        <a:graphic>
          <a:graphicData uri="http://schemas.openxmlformats.org/drawingml/2006/table">
            <a:tbl>
              <a:tblPr firstRow="1" bandRow="1"/>
              <a:tblGrid>
                <a:gridCol w="4920416">
                  <a:extLst>
                    <a:ext uri="{9D8B030D-6E8A-4147-A177-3AD203B41FA5}">
                      <a16:colId xmlns:a16="http://schemas.microsoft.com/office/drawing/2014/main" val="375991028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78740" marR="11176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3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Make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redictions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from evidence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found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and implied information.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37077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Summarise the main ideas drawn from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 text.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10882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688279"/>
              </p:ext>
            </p:extLst>
          </p:nvPr>
        </p:nvGraphicFramePr>
        <p:xfrm>
          <a:off x="5587436" y="2313940"/>
          <a:ext cx="4920416" cy="1097280"/>
        </p:xfrm>
        <a:graphic>
          <a:graphicData uri="http://schemas.openxmlformats.org/drawingml/2006/table">
            <a:tbl>
              <a:tblPr firstRow="1" bandRow="1"/>
              <a:tblGrid>
                <a:gridCol w="4920416">
                  <a:extLst>
                    <a:ext uri="{9D8B030D-6E8A-4147-A177-3AD203B41FA5}">
                      <a16:colId xmlns:a16="http://schemas.microsoft.com/office/drawing/2014/main" val="1643694907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the context in which it was written can affect a text. For example, a classic text reflects how an audience of that time will react.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88043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</a:t>
                      </a: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how the context of a text reflects the reaction of the audience it was written for.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334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8197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1398634"/>
              </p:ext>
            </p:extLst>
          </p:nvPr>
        </p:nvGraphicFramePr>
        <p:xfrm>
          <a:off x="309966" y="268855"/>
          <a:ext cx="9949912" cy="686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9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68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Participate in discussions about books that are read to them and those they can read for themselves, building on their own and others’ ideas and challenging views courteously.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389820"/>
              </p:ext>
            </p:extLst>
          </p:nvPr>
        </p:nvGraphicFramePr>
        <p:xfrm>
          <a:off x="309966" y="1078943"/>
          <a:ext cx="4680488" cy="52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488">
                  <a:extLst>
                    <a:ext uri="{9D8B030D-6E8A-4147-A177-3AD203B41FA5}">
                      <a16:colId xmlns:a16="http://schemas.microsoft.com/office/drawing/2014/main" val="3395053408"/>
                    </a:ext>
                  </a:extLst>
                </a:gridCol>
              </a:tblGrid>
              <a:tr h="3719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Provide reasoned justifications for their views.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91211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947767"/>
              </p:ext>
            </p:extLst>
          </p:nvPr>
        </p:nvGraphicFramePr>
        <p:xfrm>
          <a:off x="309966" y="1763793"/>
          <a:ext cx="4680488" cy="3971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488">
                  <a:extLst>
                    <a:ext uri="{9D8B030D-6E8A-4147-A177-3AD203B41FA5}">
                      <a16:colId xmlns:a16="http://schemas.microsoft.com/office/drawing/2014/main" val="2300957956"/>
                    </a:ext>
                  </a:extLst>
                </a:gridCol>
              </a:tblGrid>
              <a:tr h="317318"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Give a personal point of view about a text.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02051"/>
                  </a:ext>
                </a:extLst>
              </a:tr>
              <a:tr h="31731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the reasons for a viewpoint,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using evidence from the text.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669917"/>
                  </a:ext>
                </a:extLst>
              </a:tr>
              <a:tr h="4065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Listen to others’ ideas and opinions about a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28550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Build on others’ ideas and opinions about a text in discussion.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373248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Question others’ ideas about a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993915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Make connections between other similar texts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, prior knowledge and experience.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736894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why there are connections, using evidence.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658053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Compare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different versions of texts.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252667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the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similarities and differences between different versions of texts.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274007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Evaluate the effectiveness of different versions of texts.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1821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25139"/>
              </p:ext>
            </p:extLst>
          </p:nvPr>
        </p:nvGraphicFramePr>
        <p:xfrm>
          <a:off x="309966" y="5892634"/>
          <a:ext cx="4680488" cy="1095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488">
                  <a:extLst>
                    <a:ext uri="{9D8B030D-6E8A-4147-A177-3AD203B41FA5}">
                      <a16:colId xmlns:a16="http://schemas.microsoft.com/office/drawing/2014/main" val="26508369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the theme in a book.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051873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Compare books with similar themes.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915036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how books written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in different contexts can have similar themes.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154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938400"/>
              </p:ext>
            </p:extLst>
          </p:nvPr>
        </p:nvGraphicFramePr>
        <p:xfrm>
          <a:off x="5284921" y="1078943"/>
          <a:ext cx="5032217" cy="52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1270022363"/>
                    </a:ext>
                  </a:extLst>
                </a:gridCol>
              </a:tblGrid>
              <a:tr h="289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Retrieve, record and present information from non-fiction. Collate.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33120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772280"/>
              </p:ext>
            </p:extLst>
          </p:nvPr>
        </p:nvGraphicFramePr>
        <p:xfrm>
          <a:off x="5284920" y="1937288"/>
          <a:ext cx="5032217" cy="1227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3425442533"/>
                    </a:ext>
                  </a:extLst>
                </a:gridCol>
              </a:tblGrid>
              <a:tr h="1425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skimming and scanning to find information needed.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683964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b="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Make notes on</a:t>
                      </a:r>
                      <a:r>
                        <a:rPr lang="en-GB" sz="1100" b="0" i="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100" b="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needed information.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93992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b="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Organise notes.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950503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100" b="0" i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Present information.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848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64887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1084992"/>
              </p:ext>
            </p:extLst>
          </p:nvPr>
        </p:nvGraphicFramePr>
        <p:xfrm>
          <a:off x="495945" y="268855"/>
          <a:ext cx="9624448" cy="569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4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90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Explain and discuss their understanding of what they have read, including through formal presentations and debates, maintaining a focus on the topic and using notes where necessary.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231560"/>
              </p:ext>
            </p:extLst>
          </p:nvPr>
        </p:nvGraphicFramePr>
        <p:xfrm>
          <a:off x="495943" y="1175610"/>
          <a:ext cx="5032217" cy="157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3393464167"/>
                    </a:ext>
                  </a:extLst>
                </a:gridCol>
              </a:tblGrid>
              <a:tr h="314492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key information from a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43812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Summarise key information in sentences.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407413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key information from different parts of the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15420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Summarise key information from different parts of the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976070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Present an oral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overview  or summary of a text.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239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473601"/>
              </p:ext>
            </p:extLst>
          </p:nvPr>
        </p:nvGraphicFramePr>
        <p:xfrm>
          <a:off x="495945" y="3085804"/>
          <a:ext cx="5032217" cy="2130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1767404761"/>
                    </a:ext>
                  </a:extLst>
                </a:gridCol>
              </a:tblGrid>
              <a:tr h="361325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narrative can be told from different points of view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– narrator, character.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222135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point of view in a narrative.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378797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how events are 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viewed from another perspective.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47969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writer may have a viewpoint.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518201"/>
                  </a:ext>
                </a:extLst>
              </a:tr>
              <a:tr h="421869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the writer’s viewpoint. For example, how different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characters are presented.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598235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writer’s viewpoint with evidence from the text.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12737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543813"/>
              </p:ext>
            </p:extLst>
          </p:nvPr>
        </p:nvGraphicFramePr>
        <p:xfrm>
          <a:off x="495944" y="5748364"/>
          <a:ext cx="5032217" cy="885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426168188"/>
                    </a:ext>
                  </a:extLst>
                </a:gridCol>
              </a:tblGrid>
              <a:tr h="2953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difference between fact and opinion.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349779"/>
                  </a:ext>
                </a:extLst>
              </a:tr>
              <a:tr h="2953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fact and opinion in texts.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89731"/>
                  </a:ext>
                </a:extLst>
              </a:tr>
              <a:tr h="2953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why one example is fact and another is opinion.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24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640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6 Steps -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08988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1199966"/>
              </p:ext>
            </p:extLst>
          </p:nvPr>
        </p:nvGraphicFramePr>
        <p:xfrm>
          <a:off x="371959" y="123987"/>
          <a:ext cx="4757981" cy="356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7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65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Composition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– Plan, draft and write narrative writing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2239060"/>
              </p:ext>
            </p:extLst>
          </p:nvPr>
        </p:nvGraphicFramePr>
        <p:xfrm>
          <a:off x="5447951" y="121014"/>
          <a:ext cx="5044402" cy="368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4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Composition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– Plan, draft and write non-narrative writing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734356"/>
              </p:ext>
            </p:extLst>
          </p:nvPr>
        </p:nvGraphicFramePr>
        <p:xfrm>
          <a:off x="371960" y="683671"/>
          <a:ext cx="4757980" cy="6461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7980">
                  <a:extLst>
                    <a:ext uri="{9D8B030D-6E8A-4147-A177-3AD203B41FA5}">
                      <a16:colId xmlns:a16="http://schemas.microsoft.com/office/drawing/2014/main" val="1220315813"/>
                    </a:ext>
                  </a:extLst>
                </a:gridCol>
              </a:tblGrid>
              <a:tr h="277937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structure of different narrative genres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56289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texts may include elements of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different genres or text types. For example, a report on the Jabberwock.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262694"/>
                  </a:ext>
                </a:extLst>
              </a:tr>
              <a:tr h="399202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different narrative genres need different sentence structures and techniques.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869476"/>
                  </a:ext>
                </a:extLst>
              </a:tr>
              <a:tr h="290396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Select sentence structures and techniques for the chosen genre.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342469"/>
                  </a:ext>
                </a:extLst>
              </a:tr>
              <a:tr h="39920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different narrative genres need different word and language choices.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50558"/>
                  </a:ext>
                </a:extLst>
              </a:tr>
              <a:tr h="27680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Select language and words appropriate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for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chosen genre.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451983"/>
                  </a:ext>
                </a:extLst>
              </a:tr>
              <a:tr h="39920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different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narrative genres need different levels of formality.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462731"/>
                  </a:ext>
                </a:extLst>
              </a:tr>
              <a:tr h="27845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knowledge of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chosen genre/s to choose planning format.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279118"/>
                  </a:ext>
                </a:extLst>
              </a:tr>
              <a:tr h="27793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purpose of the writing and the effect on the reader.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748631"/>
                  </a:ext>
                </a:extLst>
              </a:tr>
              <a:tr h="224711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Note first ideas on plan and discuss/reflect.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706692"/>
                  </a:ext>
                </a:extLst>
              </a:tr>
              <a:tr h="116645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tool kit or success criteria for the writing, taking into account: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plot structure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character development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techniques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language choices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point of view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49175"/>
                  </a:ext>
                </a:extLst>
              </a:tr>
              <a:tr h="27793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Annotate plan.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039471"/>
                  </a:ext>
                </a:extLst>
              </a:tr>
              <a:tr h="27793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first draft.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264529"/>
                  </a:ext>
                </a:extLst>
              </a:tr>
              <a:tr h="85955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for: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consistency of viewpoint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effective opening and well-rounded ending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links in and between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paragraphs</a:t>
                      </a:r>
                    </a:p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impact on the reader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537526"/>
                  </a:ext>
                </a:extLst>
              </a:tr>
              <a:tr h="27793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final draft.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79704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551020"/>
              </p:ext>
            </p:extLst>
          </p:nvPr>
        </p:nvGraphicFramePr>
        <p:xfrm>
          <a:off x="5447951" y="623423"/>
          <a:ext cx="5044402" cy="6524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4402">
                  <a:extLst>
                    <a:ext uri="{9D8B030D-6E8A-4147-A177-3AD203B41FA5}">
                      <a16:colId xmlns:a16="http://schemas.microsoft.com/office/drawing/2014/main" val="156351852"/>
                    </a:ext>
                  </a:extLst>
                </a:gridCol>
              </a:tblGrid>
              <a:tr h="3044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Understand the structure of different non-narrative text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types.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560473"/>
                  </a:ext>
                </a:extLst>
              </a:tr>
              <a:tr h="460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 that different text types are structured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and organised according to their purpose.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635664"/>
                  </a:ext>
                </a:extLst>
              </a:tr>
              <a:tr h="3766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Know that texts may include elements from different text types.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7145"/>
                  </a:ext>
                </a:extLst>
              </a:tr>
              <a:tr h="43004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different text types need different sentence structures and techniques.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801345"/>
                  </a:ext>
                </a:extLst>
              </a:tr>
              <a:tr h="430041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different text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types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need different word and language choices.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969527"/>
                  </a:ext>
                </a:extLst>
              </a:tr>
              <a:tr h="287386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different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text types need different levels of formality.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641423"/>
                  </a:ext>
                </a:extLst>
              </a:tr>
              <a:tr h="293431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knowledge of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chosen text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type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choose planning format.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968102"/>
                  </a:ext>
                </a:extLst>
              </a:tr>
              <a:tr h="26473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purpose of the writing and the effect on the reader.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664399"/>
                  </a:ext>
                </a:extLst>
              </a:tr>
              <a:tr h="27020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Note first ideas on plan and discuss/reflect.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370453"/>
                  </a:ext>
                </a:extLst>
              </a:tr>
              <a:tr h="142186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tool kit or success criteria for the writing, taking into account: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Structure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organisation including presentational devices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techniques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language choices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technical/specific word choices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point of view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784300"/>
                  </a:ext>
                </a:extLst>
              </a:tr>
              <a:tr h="26473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Annotate plan.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658416"/>
                  </a:ext>
                </a:extLst>
              </a:tr>
              <a:tr h="264737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first draft.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385006"/>
                  </a:ext>
                </a:extLst>
              </a:tr>
              <a:tr h="102935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for: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consistency of viewpoint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effective opening and well-rounded ending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links in and between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paragraphs</a:t>
                      </a:r>
                    </a:p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impact on the reader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530048"/>
                  </a:ext>
                </a:extLst>
              </a:tr>
              <a:tr h="37661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final draft.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312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57718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0384006"/>
              </p:ext>
            </p:extLst>
          </p:nvPr>
        </p:nvGraphicFramePr>
        <p:xfrm>
          <a:off x="220718" y="316456"/>
          <a:ext cx="4824248" cy="40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7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</a:t>
                      </a:r>
                      <a:r>
                        <a:rPr lang="en-GB" sz="1400" b="1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edit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6169742"/>
              </p:ext>
            </p:extLst>
          </p:nvPr>
        </p:nvGraphicFramePr>
        <p:xfrm>
          <a:off x="5418084" y="316451"/>
          <a:ext cx="4824248" cy="40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7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Proof-read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783547"/>
              </p:ext>
            </p:extLst>
          </p:nvPr>
        </p:nvGraphicFramePr>
        <p:xfrm>
          <a:off x="220718" y="1022887"/>
          <a:ext cx="4824248" cy="4081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581172285"/>
                    </a:ext>
                  </a:extLst>
                </a:gridCol>
              </a:tblGrid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editing.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903824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Self-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assess 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effectiveness of writing.	</a:t>
                      </a:r>
                      <a:endParaRPr lang="en-GB" sz="11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409027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evaluating their own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860433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which aspects to look for when evaluating their own writing – may be success criteria, steps to success, what makes a good…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531259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 the level of formality and its appropriateness for the purpose and audience.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46214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Self-assess  own writing and evaluate its effectiveness.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881549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editing may not always mean adding to writing.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384256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Decide how the effectiveness of writing could be improved.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494939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writing with peers and evaluate its effectiveness.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681001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how the effectiveness of writing could be improved.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58311"/>
                  </a:ext>
                </a:extLst>
              </a:tr>
              <a:tr h="327011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Edit writing by making changes to elements discussed.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93064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743606"/>
              </p:ext>
            </p:extLst>
          </p:nvPr>
        </p:nvGraphicFramePr>
        <p:xfrm>
          <a:off x="5418084" y="1022887"/>
          <a:ext cx="4824248" cy="2578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248">
                  <a:extLst>
                    <a:ext uri="{9D8B030D-6E8A-4147-A177-3AD203B41FA5}">
                      <a16:colId xmlns:a16="http://schemas.microsoft.com/office/drawing/2014/main" val="1446803111"/>
                    </a:ext>
                  </a:extLst>
                </a:gridCol>
              </a:tblGrid>
              <a:tr h="264302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purpose of proof-reading.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084820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</a:t>
                      </a: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their writing aloud to check that it makes sense.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  <a:endParaRPr lang="en-GB" sz="1100" b="0" kern="1200" baseline="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52587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Listen to a peer reading their writing to check that it makes sense.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266505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how to use a bespoke proof-reading checklist to check for accuracy.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020717"/>
                  </a:ext>
                </a:extLst>
              </a:tr>
              <a:tr h="763693">
                <a:tc>
                  <a:txBody>
                    <a:bodyPr/>
                    <a:lstStyle/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a bespoke proof-reading checklist to check for accuracy: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Spelling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Punctuation</a:t>
                      </a:r>
                    </a:p>
                    <a:p>
                      <a:pPr marL="171450" marR="0" indent="-17145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grammar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070822"/>
                  </a:ext>
                </a:extLst>
              </a:tr>
              <a:tr h="374297">
                <a:tc>
                  <a:txBody>
                    <a:bodyPr/>
                    <a:lstStyle/>
                    <a:p>
                      <a:r>
                        <a:rPr lang="en-GB" sz="11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changes to writing following proof-reading.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5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426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5144560"/>
              </p:ext>
            </p:extLst>
          </p:nvPr>
        </p:nvGraphicFramePr>
        <p:xfrm>
          <a:off x="469677" y="1121994"/>
          <a:ext cx="4499888" cy="4346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9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53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Hear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recognise 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all  40+  phonemes.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9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Match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all 40+ graphemes to their phonemes (Phase 3).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89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all 40+ graphemes in 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01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when to use phonic knowledge to decode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932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which parts of words can be decoded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using phonics.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952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Blend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sounds in unfamiliar words based on known GPCs.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713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common words using phonic knowledge  where possible.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801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words with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familiar endings -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s, es, ing, ed, er , est.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1865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words of more than one syllable that contain taught GPCs..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016923"/>
              </p:ext>
            </p:extLst>
          </p:nvPr>
        </p:nvGraphicFramePr>
        <p:xfrm>
          <a:off x="431385" y="281058"/>
          <a:ext cx="9825867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25867">
                  <a:extLst>
                    <a:ext uri="{9D8B030D-6E8A-4147-A177-3AD203B41FA5}">
                      <a16:colId xmlns:a16="http://schemas.microsoft.com/office/drawing/2014/main" val="2560996172"/>
                    </a:ext>
                  </a:extLst>
                </a:gridCol>
              </a:tblGrid>
              <a:tr h="4243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Word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Reading -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Apply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phonic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knowledge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and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skills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route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decode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words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33992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613891"/>
              </p:ext>
            </p:extLst>
          </p:nvPr>
        </p:nvGraphicFramePr>
        <p:xfrm>
          <a:off x="5595343" y="1239249"/>
          <a:ext cx="4661909" cy="2054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1909">
                  <a:extLst>
                    <a:ext uri="{9D8B030D-6E8A-4147-A177-3AD203B41FA5}">
                      <a16:colId xmlns:a16="http://schemas.microsoft.com/office/drawing/2014/main" val="26805790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words can have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omitted letters and that an apostrophe represents the omitted letters.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13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contractions in reading.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685727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words with contractions.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022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phonically decodable texts.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793281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phonically decodable texts with confidence.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31427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829124"/>
              </p:ext>
            </p:extLst>
          </p:nvPr>
        </p:nvGraphicFramePr>
        <p:xfrm>
          <a:off x="5595342" y="3758672"/>
          <a:ext cx="4661909" cy="79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1909">
                  <a:extLst>
                    <a:ext uri="{9D8B030D-6E8A-4147-A177-3AD203B41FA5}">
                      <a16:colId xmlns:a16="http://schemas.microsoft.com/office/drawing/2014/main" val="26805790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phonically decodable texts.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793281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Read phonically decodable texts with confidence.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314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66514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94583273"/>
              </p:ext>
            </p:extLst>
          </p:nvPr>
        </p:nvGraphicFramePr>
        <p:xfrm>
          <a:off x="325463" y="188970"/>
          <a:ext cx="4990456" cy="740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0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8432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understanding of grammatical features – Use passive verbs to affect the presentation of information in a sentence.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796014"/>
              </p:ext>
            </p:extLst>
          </p:nvPr>
        </p:nvGraphicFramePr>
        <p:xfrm>
          <a:off x="325463" y="1098873"/>
          <a:ext cx="4990456" cy="6289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0456">
                  <a:extLst>
                    <a:ext uri="{9D8B030D-6E8A-4147-A177-3AD203B41FA5}">
                      <a16:colId xmlns:a16="http://schemas.microsoft.com/office/drawing/2014/main" val="2558835117"/>
                    </a:ext>
                  </a:extLst>
                </a:gridCol>
              </a:tblGrid>
              <a:tr h="431409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a sentence has a subject and an object.	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624853"/>
                  </a:ext>
                </a:extLst>
              </a:tr>
              <a:tr h="389871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subject and the object in sentences in reading.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202391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</a:t>
                      </a:r>
                      <a:r>
                        <a:rPr lang="en-GB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sentences can be active or passive.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209007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in an active sentence the subject carries out an action on the object.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609150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active sentences in reading.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621899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in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 passive sentence the subject of the sentence has an action carried out on it by the object.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447628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passive sentences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514475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Listen to passive and active sentences and identify them.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767137"/>
                  </a:ext>
                </a:extLst>
              </a:tr>
              <a:tr h="384563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the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use of the passive voice changes the focus or emphasis of the sentence.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38348"/>
                  </a:ext>
                </a:extLst>
              </a:tr>
              <a:tr h="384563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why the focus or emphasis of the sentence might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be changed by a writer.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203564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the passive voice can be used in impersonal writing. For example, scientific texts, journalistic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749709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the use of the passive voice in impersonal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066907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Change active sentences to passive sentences.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570572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when it is appropriate to use the passive voice.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697595"/>
                  </a:ext>
                </a:extLst>
              </a:tr>
              <a:tr h="38125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the passive voice appropriately to change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focus or emphasis or in impersonal writing.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583960"/>
                  </a:ext>
                </a:extLst>
              </a:tr>
            </a:tbl>
          </a:graphicData>
        </a:graphic>
      </p:graphicFrame>
      <p:graphicFrame>
        <p:nvGraphicFramePr>
          <p:cNvPr id="6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50364368"/>
              </p:ext>
            </p:extLst>
          </p:nvPr>
        </p:nvGraphicFramePr>
        <p:xfrm>
          <a:off x="5570114" y="219967"/>
          <a:ext cx="4953235" cy="740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3922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understanding of grammatical features – Use expanded noun phrases to convey complicated information concisely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647751"/>
              </p:ext>
            </p:extLst>
          </p:nvPr>
        </p:nvGraphicFramePr>
        <p:xfrm>
          <a:off x="5570113" y="1098873"/>
          <a:ext cx="4953235" cy="5291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235">
                  <a:extLst>
                    <a:ext uri="{9D8B030D-6E8A-4147-A177-3AD203B41FA5}">
                      <a16:colId xmlns:a16="http://schemas.microsoft.com/office/drawing/2014/main" val="1154991871"/>
                    </a:ext>
                  </a:extLst>
                </a:gridCol>
              </a:tblGrid>
              <a:tr h="38896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noun phrases in text.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109437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noun phrases can be expanded before and after the noun.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32473"/>
                  </a:ext>
                </a:extLst>
              </a:tr>
              <a:tr h="4858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an expanded noun phrase can give detail to writing.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517005"/>
                  </a:ext>
                </a:extLst>
              </a:tr>
              <a:tr h="4858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an expanded noun phrase can convey complicated information.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074620"/>
                  </a:ext>
                </a:extLst>
              </a:tr>
              <a:tr h="4858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expanded noun phrases which add detail.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757223"/>
                  </a:ext>
                </a:extLst>
              </a:tr>
              <a:tr h="4858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how the noun has been expanded and evaluate its effectiveness.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430751"/>
                  </a:ext>
                </a:extLst>
              </a:tr>
              <a:tr h="5459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how the noun has been expanded to convey complicated information.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422521"/>
                  </a:ext>
                </a:extLst>
              </a:tr>
              <a:tr h="4858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how the noun has been expanded and its effectiveness.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8088458"/>
                  </a:ext>
                </a:extLst>
              </a:tr>
              <a:tr h="4858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 a bank of noun phrases for current writing.  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384605"/>
                  </a:ext>
                </a:extLst>
              </a:tr>
              <a:tr h="4858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Select the most effective to use in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602222"/>
                  </a:ext>
                </a:extLst>
              </a:tr>
              <a:tr h="4858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Evaluate writing for how well it either adds detail or conveys complicated information.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073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36218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6691065"/>
              </p:ext>
            </p:extLst>
          </p:nvPr>
        </p:nvGraphicFramePr>
        <p:xfrm>
          <a:off x="309965" y="99607"/>
          <a:ext cx="4943960" cy="95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3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74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Vocabulary,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punctuation and grammar – Link ideas across paragraphs using a wider range of cohesive devices such as repetition, adverbials and conjunctive adverbs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456463"/>
              </p:ext>
            </p:extLst>
          </p:nvPr>
        </p:nvGraphicFramePr>
        <p:xfrm>
          <a:off x="309965" y="1314344"/>
          <a:ext cx="4943960" cy="4703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3960">
                  <a:extLst>
                    <a:ext uri="{9D8B030D-6E8A-4147-A177-3AD203B41FA5}">
                      <a16:colId xmlns:a16="http://schemas.microsoft.com/office/drawing/2014/main" val="3297747965"/>
                    </a:ext>
                  </a:extLst>
                </a:gridCol>
              </a:tblGrid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paragraphs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help to organise texts and guide the reader.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01789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a wide range of devices are used to link ideas in paragraphs.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857826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devices used to link paragraphs in reading.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50673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these will be different according to the text type, purpose and audience.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425844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and categorise different cohesive devices from narrative reading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repetition of words , phrases or sentences, pronouns, adverbials.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991885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how they link ideas in and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across paragraphs.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419066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and categorise different cohesive devices from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non-narrative writing – adverbials, conjunctive adverbs, pronouns.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561212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how they link ideas in and across paragraphs.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746609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appropriate cohesive devices in own writing.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091830"/>
                  </a:ext>
                </a:extLst>
              </a:tr>
              <a:tr h="43754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Check that selected devices link ideas.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3348431"/>
                  </a:ext>
                </a:extLst>
              </a:tr>
            </a:tbl>
          </a:graphicData>
        </a:graphic>
      </p:graphicFrame>
      <p:graphicFrame>
        <p:nvGraphicFramePr>
          <p:cNvPr id="6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13816945"/>
              </p:ext>
            </p:extLst>
          </p:nvPr>
        </p:nvGraphicFramePr>
        <p:xfrm>
          <a:off x="5548392" y="99607"/>
          <a:ext cx="4928461" cy="95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8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4567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understanding of grammatical features -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the difference between vocabulary and structures that are appropriate for formal  and informal speech and writing, including subjunctive 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577382"/>
              </p:ext>
            </p:extLst>
          </p:nvPr>
        </p:nvGraphicFramePr>
        <p:xfrm>
          <a:off x="5548392" y="1281840"/>
          <a:ext cx="4928461" cy="5740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8461">
                  <a:extLst>
                    <a:ext uri="{9D8B030D-6E8A-4147-A177-3AD203B41FA5}">
                      <a16:colId xmlns:a16="http://schemas.microsoft.com/office/drawing/2014/main" val="1179973263"/>
                    </a:ext>
                  </a:extLst>
                </a:gridCol>
              </a:tblGrid>
              <a:tr h="35399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Standard English is needed for writing and formal presentations.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742381"/>
                  </a:ext>
                </a:extLst>
              </a:tr>
              <a:tr h="278514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Standard English can be informal as well as formal.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99796"/>
                  </a:ext>
                </a:extLst>
              </a:tr>
              <a:tr h="308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formal and informal language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28287"/>
                  </a:ext>
                </a:extLst>
              </a:tr>
              <a:tr h="4107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word choices are also important in formal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773037"/>
                  </a:ext>
                </a:extLst>
              </a:tr>
              <a:tr h="283152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where Standard English has not been used.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821646"/>
                  </a:ext>
                </a:extLst>
              </a:tr>
              <a:tr h="275363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Re-write non-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standard language in Standard English.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555399"/>
                  </a:ext>
                </a:extLst>
              </a:tr>
              <a:tr h="410745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there are different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levels of formality according to the audience and purpose of the writing.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337492"/>
                  </a:ext>
                </a:extLst>
              </a:tr>
              <a:tr h="31267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Listen to formal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language. For example, news readers, debates.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855595"/>
                  </a:ext>
                </a:extLst>
              </a:tr>
              <a:tr h="410745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Compare examples of formal writing. For example, tabloid newspaper and broadsheet.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04458"/>
                  </a:ext>
                </a:extLst>
              </a:tr>
              <a:tr h="410745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Choose the correct level of formality for the audience and purpose of the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63760"/>
                  </a:ext>
                </a:extLst>
              </a:tr>
              <a:tr h="410745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the subjunctive mood may be used in very formal language.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913424"/>
                  </a:ext>
                </a:extLst>
              </a:tr>
              <a:tr h="367013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Listen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to the subjunctive structure being used in formal contexts.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06158"/>
                  </a:ext>
                </a:extLst>
              </a:tr>
              <a:tr h="340962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Rehearse sentences orally using the subjunctive mood.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873963"/>
                  </a:ext>
                </a:extLst>
              </a:tr>
              <a:tr h="29446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Record sentences.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100448"/>
                  </a:ext>
                </a:extLst>
              </a:tr>
              <a:tr h="410745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the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subjunctive structure in formal presentations and writing as appropriate. For example. In debating or discursive writing.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771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08735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55970155"/>
              </p:ext>
            </p:extLst>
          </p:nvPr>
        </p:nvGraphicFramePr>
        <p:xfrm>
          <a:off x="378183" y="195386"/>
          <a:ext cx="4906740" cy="52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6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5883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understanding of grammatical features – Use hyphens to avoid ambiguity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667169"/>
              </p:ext>
            </p:extLst>
          </p:nvPr>
        </p:nvGraphicFramePr>
        <p:xfrm>
          <a:off x="378183" y="990385"/>
          <a:ext cx="4906740" cy="5202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6740">
                  <a:extLst>
                    <a:ext uri="{9D8B030D-6E8A-4147-A177-3AD203B41FA5}">
                      <a16:colId xmlns:a16="http://schemas.microsoft.com/office/drawing/2014/main" val="279976623"/>
                    </a:ext>
                  </a:extLst>
                </a:gridCol>
              </a:tblGrid>
              <a:tr h="355883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two words can be joined to form a compound word.	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900122"/>
                  </a:ext>
                </a:extLst>
              </a:tr>
              <a:tr h="355883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some compound</a:t>
                      </a:r>
                      <a:r>
                        <a:rPr lang="en-GB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 need a hyphen.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915908"/>
                  </a:ext>
                </a:extLst>
              </a:tr>
              <a:tr h="355883">
                <a:tc>
                  <a:txBody>
                    <a:bodyPr/>
                    <a:lstStyle/>
                    <a:p>
                      <a:r>
                        <a:rPr lang="en-GB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difference between a hyphen and a dash.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110718"/>
                  </a:ext>
                </a:extLst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compound adjectives are formed with a hyphen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- rose-coloured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024855"/>
                  </a:ext>
                </a:extLst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compound adjectives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183594"/>
                  </a:ext>
                </a:extLst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compound nouns can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be formed with a verb, a hyphen and a preposition – break-in, play-off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693534"/>
                  </a:ext>
                </a:extLst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compound nouns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12157"/>
                  </a:ext>
                </a:extLst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some prefixes need a hyphen – non, co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ex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33855"/>
                  </a:ext>
                </a:extLst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952623"/>
                  </a:ext>
                </a:extLst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a hyphen can clarify meaning.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For example – A car chasing dog/A car-chasing dog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67339"/>
                  </a:ext>
                </a:extLst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Clarify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meaning by adding hyphens.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433928"/>
                  </a:ext>
                </a:extLst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hyphenated words in writing as appropriate – to clarify meaning.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101708"/>
                  </a:ext>
                </a:extLst>
              </a:tr>
            </a:tbl>
          </a:graphicData>
        </a:graphic>
      </p:graphicFrame>
      <p:graphicFrame>
        <p:nvGraphicFramePr>
          <p:cNvPr id="6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65894294"/>
              </p:ext>
            </p:extLst>
          </p:nvPr>
        </p:nvGraphicFramePr>
        <p:xfrm>
          <a:off x="5616609" y="195386"/>
          <a:ext cx="4860245" cy="52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9253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understanding of grammatical features – Punctuate bullets consistently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729469"/>
              </p:ext>
            </p:extLst>
          </p:nvPr>
        </p:nvGraphicFramePr>
        <p:xfrm>
          <a:off x="5616608" y="990385"/>
          <a:ext cx="4860245" cy="2601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245">
                  <a:extLst>
                    <a:ext uri="{9D8B030D-6E8A-4147-A177-3AD203B41FA5}">
                      <a16:colId xmlns:a16="http://schemas.microsoft.com/office/drawing/2014/main" val="1235776520"/>
                    </a:ext>
                  </a:extLst>
                </a:gridCol>
              </a:tblGrid>
              <a:tr h="310486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bullet points start with an introductory clause.	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15759"/>
                  </a:ext>
                </a:extLst>
              </a:tr>
              <a:tr h="45823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 introductory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clause is marked off by a colon.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219727"/>
                  </a:ext>
                </a:extLst>
              </a:tr>
              <a:tr h="45823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each bullet starts with a capital letter.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383441"/>
                  </a:ext>
                </a:extLst>
              </a:tr>
              <a:tr h="458234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each point can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end with no punctuation.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161438"/>
                  </a:ext>
                </a:extLst>
              </a:tr>
              <a:tr h="458234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 final point ends with a full stop.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292190"/>
                  </a:ext>
                </a:extLst>
              </a:tr>
              <a:tr h="458234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bullet points correctly and appropriately in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233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84191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67719778"/>
              </p:ext>
            </p:extLst>
          </p:nvPr>
        </p:nvGraphicFramePr>
        <p:xfrm>
          <a:off x="269693" y="242705"/>
          <a:ext cx="10036680" cy="314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6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9128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understanding of grammatical features – Use semi-colons, colons and dashes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785289"/>
              </p:ext>
            </p:extLst>
          </p:nvPr>
        </p:nvGraphicFramePr>
        <p:xfrm>
          <a:off x="269693" y="863026"/>
          <a:ext cx="5015229" cy="3486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5229">
                  <a:extLst>
                    <a:ext uri="{9D8B030D-6E8A-4147-A177-3AD203B41FA5}">
                      <a16:colId xmlns:a16="http://schemas.microsoft.com/office/drawing/2014/main" val="1999430874"/>
                    </a:ext>
                  </a:extLst>
                </a:gridCol>
              </a:tblGrid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the punctuation mark colon.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936497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416443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it can be used to introduce a list.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739297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a colon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can be used to link 2 main clauses.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818925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examples of colons used to link two main clauses in reading.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1464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second main clause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explains or gives a reason for the first main clause.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663885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sentences with colons use to link 2 main clauses.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671320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when it is appropriate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to use a colon to link two main clauses.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47729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sentences with colons appropriately in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213879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the punctuation mark semi-colon.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81407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4306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956455"/>
              </p:ext>
            </p:extLst>
          </p:nvPr>
        </p:nvGraphicFramePr>
        <p:xfrm>
          <a:off x="5610386" y="904641"/>
          <a:ext cx="4695987" cy="3549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5987">
                  <a:extLst>
                    <a:ext uri="{9D8B030D-6E8A-4147-A177-3AD203B41FA5}">
                      <a16:colId xmlns:a16="http://schemas.microsoft.com/office/drawing/2014/main" val="3341820408"/>
                    </a:ext>
                  </a:extLst>
                </a:gridCol>
              </a:tblGrid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a semi-colon can be used to separate items that are longer than one word in a list.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680703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sentences using a semi-colon to separate items in a list.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525707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sentences with semi-colons in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 list appropriately in writing.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167180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that a semi-colon can be used to link two closely related main clauses.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282998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second clause gives more detail about the information in the first clause.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635074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Write sentences using a semi-colon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to link two closely related main clauses.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834503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it is appropriate to use a semi-colon in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38817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sentences with semi-colons appropriately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 writing.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51917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364026"/>
              </p:ext>
            </p:extLst>
          </p:nvPr>
        </p:nvGraphicFramePr>
        <p:xfrm>
          <a:off x="5610386" y="4802283"/>
          <a:ext cx="4695988" cy="1601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5988">
                  <a:extLst>
                    <a:ext uri="{9D8B030D-6E8A-4147-A177-3AD203B41FA5}">
                      <a16:colId xmlns:a16="http://schemas.microsoft.com/office/drawing/2014/main" val="2226357042"/>
                    </a:ext>
                  </a:extLst>
                </a:gridCol>
              </a:tblGrid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 the punctuation mark dash.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872158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it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is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different from a hyphen.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773671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dashes in reading.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839297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dash can be used instead of a colon or a semi-colon.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895078"/>
                  </a:ext>
                </a:extLst>
              </a:tr>
              <a:tr h="20912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dash is used in more informal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32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48423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6 Steps -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08988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534989" y="389370"/>
          <a:ext cx="4827426" cy="558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7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6363">
                <a:tc>
                  <a:txBody>
                    <a:bodyPr/>
                    <a:lstStyle/>
                    <a:p>
                      <a:pPr marL="0" marR="0" lvl="0" indent="0" algn="l" defTabSz="10422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Word</a:t>
                      </a:r>
                      <a:r>
                        <a:rPr lang="en-GB" sz="15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reading - </a:t>
                      </a:r>
                      <a:r>
                        <a:rPr kumimoji="0" lang="en-GB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Apply phonic knowledge and skills  to read unfamiliar words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4988" y="1439836"/>
          <a:ext cx="4827426" cy="1930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7426">
                  <a:extLst>
                    <a:ext uri="{9D8B030D-6E8A-4147-A177-3AD203B41FA5}">
                      <a16:colId xmlns:a16="http://schemas.microsoft.com/office/drawing/2014/main" val="1900585779"/>
                    </a:ext>
                  </a:extLst>
                </a:gridCol>
              </a:tblGrid>
              <a:tr h="398306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Apply knowledge of root words, prefixes and suffixes to read aloud and to understand the meaning of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unfamiliar words.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35536"/>
                  </a:ext>
                </a:extLst>
              </a:tr>
              <a:tr h="5544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 further exception words, noting the unusual correspondences between spelling and sound, and where these occur in the word.</a:t>
                      </a:r>
                    </a:p>
                    <a:p>
                      <a:pPr lvl="0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997835"/>
                  </a:ext>
                </a:extLst>
              </a:tr>
              <a:tr h="631708"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Attempt pronunciation of unfamiliar words drawing on prior knowledge of similar looking words.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400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7748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34676"/>
              </p:ext>
            </p:extLst>
          </p:nvPr>
        </p:nvGraphicFramePr>
        <p:xfrm>
          <a:off x="242574" y="191426"/>
          <a:ext cx="5054640" cy="518160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179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Maintain positive attitudes to reading and understanding of what they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4220937"/>
              </p:ext>
            </p:extLst>
          </p:nvPr>
        </p:nvGraphicFramePr>
        <p:xfrm>
          <a:off x="5410340" y="191426"/>
          <a:ext cx="5133686" cy="518160"/>
        </p:xfrm>
        <a:graphic>
          <a:graphicData uri="http://schemas.openxmlformats.org/drawingml/2006/table">
            <a:tbl>
              <a:tblPr firstRow="1" bandRow="1"/>
              <a:tblGrid>
                <a:gridCol w="5133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10422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 and evaluate how authors use language, including figurative language, considering the impact 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401260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048753"/>
              </p:ext>
            </p:extLst>
          </p:nvPr>
        </p:nvGraphicFramePr>
        <p:xfrm>
          <a:off x="242574" y="990385"/>
          <a:ext cx="5054640" cy="3267816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2863124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Be familiar with a range of narrative genres which includes classic and traditional stories, myths and legends, poems and play scripts.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973757"/>
                  </a:ext>
                </a:extLst>
              </a:tr>
              <a:tr h="191536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that texts can have elements of more than one text type.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555944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 elements included in a text type.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105668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non-fiction texts may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include a creative, fictional element.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553660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how the choices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 writer has made about the structure of a text support its purpose.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2331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style and vocabulary are linked to the purpose of the text.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466155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how the style and vocabulary are linked to the purpose of the text, using evidence.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995049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Make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predictions using knowledge of the conventions different genres and text types.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440327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why they enjoyed a book or poem and who might also enjoy it.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1394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48604"/>
              </p:ext>
            </p:extLst>
          </p:nvPr>
        </p:nvGraphicFramePr>
        <p:xfrm>
          <a:off x="242574" y="4539000"/>
          <a:ext cx="5054640" cy="1524000"/>
        </p:xfrm>
        <a:graphic>
          <a:graphicData uri="http://schemas.openxmlformats.org/drawingml/2006/table">
            <a:tbl>
              <a:tblPr firstRow="1" bandRow="1"/>
              <a:tblGrid>
                <a:gridCol w="5054640">
                  <a:extLst>
                    <a:ext uri="{9D8B030D-6E8A-4147-A177-3AD203B41FA5}">
                      <a16:colId xmlns:a16="http://schemas.microsoft.com/office/drawing/2014/main" val="973445774"/>
                    </a:ext>
                  </a:extLst>
                </a:gridCol>
              </a:tblGrid>
              <a:tr h="325464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Evaluate the usefulness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of a non-fiction book to research questions raised.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880519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Understand that non-fiction texts may present the same information with</a:t>
                      </a: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different view points.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25217"/>
                  </a:ext>
                </a:extLst>
              </a:tr>
              <a:tr h="325464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Evaluate the</a:t>
                      </a: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usefulness of different non-fiction texts by comparing how different writer’s present the same information.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5498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606157"/>
              </p:ext>
            </p:extLst>
          </p:nvPr>
        </p:nvGraphicFramePr>
        <p:xfrm>
          <a:off x="5474923" y="990385"/>
          <a:ext cx="5004519" cy="3805936"/>
        </p:xfrm>
        <a:graphic>
          <a:graphicData uri="http://schemas.openxmlformats.org/drawingml/2006/table">
            <a:tbl>
              <a:tblPr firstRow="1" bandRow="1"/>
              <a:tblGrid>
                <a:gridCol w="5004519">
                  <a:extLst>
                    <a:ext uri="{9D8B030D-6E8A-4147-A177-3AD203B41FA5}">
                      <a16:colId xmlns:a16="http://schemas.microsoft.com/office/drawing/2014/main" val="23188223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characteristics of a writer’s style.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019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the characteristics of a writer’s style, using evidence.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29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that the word and language choices support the writer’s purpose.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4857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how the word and language choices support the writer’s purpose, using evidence.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1685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Record examples of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words and language from reading to use in own writing.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344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the techniques and structures used support the writer’s purpose.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027662"/>
                  </a:ext>
                </a:extLst>
              </a:tr>
              <a:tr h="466141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how the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techniques and structures used support the writer’s purpose, using evidence.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4206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Record examples of techniques and structures from reading to use in own writing.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4351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Comment on the effectiveness of the writer’s use of language structures and techniques.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953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656856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7145601"/>
              </p:ext>
            </p:extLst>
          </p:nvPr>
        </p:nvGraphicFramePr>
        <p:xfrm>
          <a:off x="373664" y="123987"/>
          <a:ext cx="4982409" cy="701040"/>
        </p:xfrm>
        <a:graphic>
          <a:graphicData uri="http://schemas.openxmlformats.org/drawingml/2006/table">
            <a:tbl>
              <a:tblPr firstRow="1" bandRow="1"/>
              <a:tblGrid>
                <a:gridCol w="498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1444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books read independently</a:t>
                      </a:r>
                    </a:p>
                    <a:p>
                      <a:pPr lvl="0"/>
                      <a:endParaRPr lang="en-GB" sz="12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691105"/>
              </p:ext>
            </p:extLst>
          </p:nvPr>
        </p:nvGraphicFramePr>
        <p:xfrm>
          <a:off x="373663" y="3399515"/>
          <a:ext cx="4982409" cy="1632454"/>
        </p:xfrm>
        <a:graphic>
          <a:graphicData uri="http://schemas.openxmlformats.org/drawingml/2006/table">
            <a:tbl>
              <a:tblPr firstRow="1" bandRow="1"/>
              <a:tblGrid>
                <a:gridCol w="4982409">
                  <a:extLst>
                    <a:ext uri="{9D8B030D-6E8A-4147-A177-3AD203B41FA5}">
                      <a16:colId xmlns:a16="http://schemas.microsoft.com/office/drawing/2014/main" val="3086971966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a text may need to be read slowly or re-read to deepen understanding.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80375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texts have different layers of meaning. – between the lines and beyond the lines.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98829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Find the different layers of meaning in a text.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73755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 how they contribute to the reader’s understanding of the overall meaning,</a:t>
                      </a: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characters, themes.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1539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045425"/>
              </p:ext>
            </p:extLst>
          </p:nvPr>
        </p:nvGraphicFramePr>
        <p:xfrm>
          <a:off x="373664" y="1084085"/>
          <a:ext cx="4982409" cy="2056372"/>
        </p:xfrm>
        <a:graphic>
          <a:graphicData uri="http://schemas.openxmlformats.org/drawingml/2006/table">
            <a:tbl>
              <a:tblPr firstRow="1" bandRow="1"/>
              <a:tblGrid>
                <a:gridCol w="4982409">
                  <a:extLst>
                    <a:ext uri="{9D8B030D-6E8A-4147-A177-3AD203B41FA5}">
                      <a16:colId xmlns:a16="http://schemas.microsoft.com/office/drawing/2014/main" val="20934897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there will be unfamiliar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words in texts read.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454101"/>
                  </a:ext>
                </a:extLst>
              </a:tr>
              <a:tr h="288032">
                <a:tc>
                  <a:txBody>
                    <a:bodyPr/>
                    <a:lstStyle>
                      <a:lvl1pPr marL="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143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286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431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574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5717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2860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005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148" algn="l" defTabSz="91428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dictionaries to check or find the meaning of unfamiliar words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0011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meaning-seeking strategies to explore the meaning of words in context.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54152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meaning – seeking strategies to explore the meaning of idiomatic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and figurative language.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5435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Ask questions to improve and deepen understanding.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83544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Re-read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to check that text is meaningful.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22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924989"/>
              </p:ext>
            </p:extLst>
          </p:nvPr>
        </p:nvGraphicFramePr>
        <p:xfrm>
          <a:off x="373662" y="5291234"/>
          <a:ext cx="4982409" cy="1673344"/>
        </p:xfrm>
        <a:graphic>
          <a:graphicData uri="http://schemas.openxmlformats.org/drawingml/2006/table">
            <a:tbl>
              <a:tblPr firstRow="1" bandRow="1"/>
              <a:tblGrid>
                <a:gridCol w="4982409">
                  <a:extLst>
                    <a:ext uri="{9D8B030D-6E8A-4147-A177-3AD203B41FA5}">
                      <a16:colId xmlns:a16="http://schemas.microsoft.com/office/drawing/2014/main" val="1116769667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78740" marR="11176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3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Make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redictions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from evidence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found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and implied information.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16987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Summarise the main ideas drawn from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a text.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796208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the context in which it was written can affect a text. For example, a classic text reflects how an audience of that time will react.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99858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</a:t>
                      </a: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how the context of a text reflects the reaction of the audience it was written for.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483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016764"/>
              </p:ext>
            </p:extLst>
          </p:nvPr>
        </p:nvGraphicFramePr>
        <p:xfrm>
          <a:off x="5567205" y="1067943"/>
          <a:ext cx="5032217" cy="52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3617381291"/>
                    </a:ext>
                  </a:extLst>
                </a:gridCol>
              </a:tblGrid>
              <a:tr h="304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Retrieve, record and present information from non-fiction. Collate.</a:t>
                      </a:r>
                      <a:endParaRPr lang="en-GB" sz="140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39535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520628"/>
              </p:ext>
            </p:extLst>
          </p:nvPr>
        </p:nvGraphicFramePr>
        <p:xfrm>
          <a:off x="5567204" y="1926292"/>
          <a:ext cx="5032217" cy="608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116988147"/>
                    </a:ext>
                  </a:extLst>
                </a:gridCol>
              </a:tblGrid>
              <a:tr h="304105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identified key information in longer and more complex texts.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759695"/>
                  </a:ext>
                </a:extLst>
              </a:tr>
              <a:tr h="304105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Collate key information and evaluate its relevance.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166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43308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6979165"/>
              </p:ext>
            </p:extLst>
          </p:nvPr>
        </p:nvGraphicFramePr>
        <p:xfrm>
          <a:off x="110852" y="217077"/>
          <a:ext cx="10175289" cy="481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5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03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Participate in discussions about books that </a:t>
                      </a:r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are read to them and those they can read for themselves, building on their own and others’ ideas and challenging views courteously.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2567761"/>
              </p:ext>
            </p:extLst>
          </p:nvPr>
        </p:nvGraphicFramePr>
        <p:xfrm>
          <a:off x="5198496" y="830150"/>
          <a:ext cx="5032217" cy="95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90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Explain and discuss their understanding of what they have read, including through formal presentations and debates, maintaining a focus on the topic and using notes where necessary</a:t>
                      </a:r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714873"/>
              </p:ext>
            </p:extLst>
          </p:nvPr>
        </p:nvGraphicFramePr>
        <p:xfrm>
          <a:off x="110852" y="843849"/>
          <a:ext cx="4680488" cy="52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488">
                  <a:extLst>
                    <a:ext uri="{9D8B030D-6E8A-4147-A177-3AD203B41FA5}">
                      <a16:colId xmlns:a16="http://schemas.microsoft.com/office/drawing/2014/main" val="1528805679"/>
                    </a:ext>
                  </a:extLst>
                </a:gridCol>
              </a:tblGrid>
              <a:tr h="3719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Provide reasoned justifications for their views.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7935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103731"/>
              </p:ext>
            </p:extLst>
          </p:nvPr>
        </p:nvGraphicFramePr>
        <p:xfrm>
          <a:off x="110852" y="1670635"/>
          <a:ext cx="4680488" cy="4598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488">
                  <a:extLst>
                    <a:ext uri="{9D8B030D-6E8A-4147-A177-3AD203B41FA5}">
                      <a16:colId xmlns:a16="http://schemas.microsoft.com/office/drawing/2014/main" val="3229741214"/>
                    </a:ext>
                  </a:extLst>
                </a:gridCol>
              </a:tblGrid>
              <a:tr h="317318">
                <a:tc>
                  <a:txBody>
                    <a:bodyPr/>
                    <a:lstStyle/>
                    <a:p>
                      <a:r>
                        <a:rPr lang="en-GB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Give a personal point of view about a text.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157907"/>
                  </a:ext>
                </a:extLst>
              </a:tr>
              <a:tr h="317318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the reasons for a viewpoint,</a:t>
                      </a:r>
                      <a:r>
                        <a:rPr lang="en-GB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using evidence from the text.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58645"/>
                  </a:ext>
                </a:extLst>
              </a:tr>
              <a:tr h="4065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Listen to others’ ideas and opinions about a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699146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Build on others’ ideas and opinions about a text in discussion.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796078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Question others’ ideas about a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655365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Make connections between texts</a:t>
                      </a:r>
                      <a:r>
                        <a:rPr lang="en-GB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which may not initially seem similar.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663528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why there are connections, using evidence.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067464"/>
                  </a:ext>
                </a:extLst>
              </a:tr>
              <a:tr h="505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the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similarities and differences between different versions of texts.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094177"/>
                  </a:ext>
                </a:extLst>
              </a:tr>
              <a:tr h="3000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themes in books which have different cultural, social or historical contexts.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690333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Compare and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contrast themes in a range of books.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97846"/>
                  </a:ext>
                </a:extLst>
              </a:tr>
              <a:tr h="3453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Explain how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there are common themes in different books, using evidence from reading.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24705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85206"/>
              </p:ext>
            </p:extLst>
          </p:nvPr>
        </p:nvGraphicFramePr>
        <p:xfrm>
          <a:off x="5198495" y="1915663"/>
          <a:ext cx="5032217" cy="157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1198672864"/>
                    </a:ext>
                  </a:extLst>
                </a:gridCol>
              </a:tblGrid>
              <a:tr h="314492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key information from a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344869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Summarise key information in sentences.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462378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key information from different parts of the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949580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Summarise key information from different parts of the text.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52077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Present an oral</a:t>
                      </a:r>
                      <a:r>
                        <a:rPr lang="en-GB" sz="12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overview  or summary of a text.</a:t>
                      </a:r>
                      <a:endParaRPr lang="en-GB" sz="120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13767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520292"/>
              </p:ext>
            </p:extLst>
          </p:nvPr>
        </p:nvGraphicFramePr>
        <p:xfrm>
          <a:off x="5198494" y="3818884"/>
          <a:ext cx="5032217" cy="885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3086662456"/>
                    </a:ext>
                  </a:extLst>
                </a:gridCol>
              </a:tblGrid>
              <a:tr h="2953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the difference between fact and opinion.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841235"/>
                  </a:ext>
                </a:extLst>
              </a:tr>
              <a:tr h="2953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Find examples of fact and opinion in texts.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83749"/>
                  </a:ext>
                </a:extLst>
              </a:tr>
              <a:tr h="2953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why one example is fact and another is opinion.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272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65306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13"/>
          <p:cNvGraphicFramePr>
            <a:graphicFrameLocks/>
          </p:cNvGraphicFramePr>
          <p:nvPr>
            <p:extLst/>
          </p:nvPr>
        </p:nvGraphicFramePr>
        <p:xfrm>
          <a:off x="110852" y="217077"/>
          <a:ext cx="10175289" cy="481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5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03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Participate in discussions about books that </a:t>
                      </a:r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are read to them and those they can read for themselves, building on their own and others’ ideas and challenging views courteously.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0932305"/>
              </p:ext>
            </p:extLst>
          </p:nvPr>
        </p:nvGraphicFramePr>
        <p:xfrm>
          <a:off x="166277" y="874522"/>
          <a:ext cx="5032217" cy="95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90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Explain and discuss their understanding of what they have read, including through formal presentations and debates, maintaining a focus on the topic and using notes where necessary</a:t>
                      </a:r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6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023805"/>
              </p:ext>
            </p:extLst>
          </p:nvPr>
        </p:nvGraphicFramePr>
        <p:xfrm>
          <a:off x="166277" y="2033897"/>
          <a:ext cx="5032217" cy="3540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217">
                  <a:extLst>
                    <a:ext uri="{9D8B030D-6E8A-4147-A177-3AD203B41FA5}">
                      <a16:colId xmlns:a16="http://schemas.microsoft.com/office/drawing/2014/main" val="1983259242"/>
                    </a:ext>
                  </a:extLst>
                </a:gridCol>
              </a:tblGrid>
              <a:tr h="361325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a narrative can be told from different points of view</a:t>
                      </a:r>
                      <a:r>
                        <a:rPr lang="en-GB" sz="11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– narrator, character.</a:t>
                      </a:r>
                      <a:endParaRPr lang="en-GB" sz="1100" b="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321597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</a:t>
                      </a:r>
                      <a:r>
                        <a:rPr lang="en-GB" sz="1100" b="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point of view in a narrative.</a:t>
                      </a:r>
                      <a:endParaRPr lang="en-GB" sz="1100" b="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336106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Explore how events are 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viewed from another perspective.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189575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that points</a:t>
                      </a: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of view can also be implied.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231291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Identify implied points of view.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781254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 implied points of view, using evidence.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746108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the writer may have a viewpoint.</a:t>
                      </a: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612464"/>
                  </a:ext>
                </a:extLst>
              </a:tr>
              <a:tr h="421869">
                <a:tc>
                  <a:txBody>
                    <a:bodyPr/>
                    <a:lstStyle/>
                    <a:p>
                      <a:r>
                        <a:rPr lang="en-GB" sz="110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the writer’s viewpoint. For example, how different</a:t>
                      </a:r>
                      <a:r>
                        <a:rPr lang="en-GB" sz="11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characters are presented.</a:t>
                      </a:r>
                      <a:endParaRPr lang="en-GB" sz="110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457598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</a:t>
                      </a:r>
                      <a:r>
                        <a:rPr lang="en-GB" sz="1200" i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writer’s viewpoint with evidence from the text.</a:t>
                      </a:r>
                      <a:endParaRPr lang="en-GB" sz="120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517382"/>
                  </a:ext>
                </a:extLst>
              </a:tr>
              <a:tr h="314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 the effect of the writer’s viewpoint on the reader.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6886" marR="106886" marT="50419" marB="504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629130"/>
                  </a:ext>
                </a:extLst>
              </a:tr>
            </a:tbl>
          </a:graphicData>
        </a:graphic>
      </p:graphicFrame>
      <p:graphicFrame>
        <p:nvGraphicFramePr>
          <p:cNvPr id="11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5316803"/>
              </p:ext>
            </p:extLst>
          </p:nvPr>
        </p:nvGraphicFramePr>
        <p:xfrm>
          <a:off x="5494446" y="2670659"/>
          <a:ext cx="4791695" cy="438912"/>
        </p:xfrm>
        <a:graphic>
          <a:graphicData uri="http://schemas.openxmlformats.org/drawingml/2006/table">
            <a:tbl>
              <a:tblPr firstRow="1" bandRow="1"/>
              <a:tblGrid>
                <a:gridCol w="4791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Use point, evidence and explanation to respond to questions about texts.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940570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048944"/>
              </p:ext>
            </p:extLst>
          </p:nvPr>
        </p:nvGraphicFramePr>
        <p:xfrm>
          <a:off x="166277" y="5934344"/>
          <a:ext cx="5032217" cy="877824"/>
        </p:xfrm>
        <a:graphic>
          <a:graphicData uri="http://schemas.openxmlformats.org/drawingml/2006/table">
            <a:tbl>
              <a:tblPr firstRow="1" bandRow="1"/>
              <a:tblGrid>
                <a:gridCol w="5032217">
                  <a:extLst>
                    <a:ext uri="{9D8B030D-6E8A-4147-A177-3AD203B41FA5}">
                      <a16:colId xmlns:a16="http://schemas.microsoft.com/office/drawing/2014/main" val="3948673054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Identify the techniques used to create feelings, atmosphere, mood or messages.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24469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Explain how the techniques used create feelings, atmosphere, mood or messages.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561729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310182"/>
              </p:ext>
            </p:extLst>
          </p:nvPr>
        </p:nvGraphicFramePr>
        <p:xfrm>
          <a:off x="5494446" y="2064894"/>
          <a:ext cx="4791695" cy="288032"/>
        </p:xfrm>
        <a:graphic>
          <a:graphicData uri="http://schemas.openxmlformats.org/drawingml/2006/table">
            <a:tbl>
              <a:tblPr firstRow="1" bandRow="1"/>
              <a:tblGrid>
                <a:gridCol w="4791695">
                  <a:extLst>
                    <a:ext uri="{9D8B030D-6E8A-4147-A177-3AD203B41FA5}">
                      <a16:colId xmlns:a16="http://schemas.microsoft.com/office/drawing/2014/main" val="1620097784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78740" marR="321310">
                        <a:lnSpc>
                          <a:spcPct val="12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Comment on how the writer’s intent affects the reader.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007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22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243202"/>
              </p:ext>
            </p:extLst>
          </p:nvPr>
        </p:nvGraphicFramePr>
        <p:xfrm>
          <a:off x="447527" y="976316"/>
          <a:ext cx="4586179" cy="1174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6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84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that there are different kinds of  books.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4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Know the difference between</a:t>
                      </a: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a story book and an information book.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4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Find the title, author and the illustrator</a:t>
                      </a:r>
                      <a:r>
                        <a:rPr lang="en-GB" sz="1200" baseline="0" dirty="0"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of a book.</a:t>
                      </a:r>
                      <a:endParaRPr lang="en-GB" sz="1200" dirty="0"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6667041"/>
              </p:ext>
            </p:extLst>
          </p:nvPr>
        </p:nvGraphicFramePr>
        <p:xfrm>
          <a:off x="447527" y="2661100"/>
          <a:ext cx="4586178" cy="1904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6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4835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Say what they like or dislike  about a book.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6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Say</a:t>
                      </a:r>
                      <a:r>
                        <a:rPr lang="en-GB" sz="1200" spc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if it reminds them of another story or something that  they have experienced.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667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Listen to others’ ideas about a book.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304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Say whether</a:t>
                      </a:r>
                      <a:r>
                        <a:rPr lang="en-GB" sz="1200" b="0" kern="1200" baseline="0" dirty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they agree or disagree with other’s ideas.</a:t>
                      </a:r>
                      <a:endParaRPr lang="en-GB" sz="1200" b="0" kern="1200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053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Say why they agree or disagree with other’s ideas.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1718842"/>
              </p:ext>
            </p:extLst>
          </p:nvPr>
        </p:nvGraphicFramePr>
        <p:xfrm>
          <a:off x="447527" y="5075859"/>
          <a:ext cx="4667812" cy="1884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7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5623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 some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key stories.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Recognise key story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language.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Find key story language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in stories read aloud or read independently.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Retell key stories orally using narrative language.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789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Recognise repeated or patterned language.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8629015"/>
              </p:ext>
            </p:extLst>
          </p:nvPr>
        </p:nvGraphicFramePr>
        <p:xfrm>
          <a:off x="5542975" y="976316"/>
          <a:ext cx="4667812" cy="1349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7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95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Recognise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poems and rhymes.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4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Recognise rhyming language.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4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latin typeface="Century Gothic" pitchFamily="34" charset="0"/>
                        </a:rPr>
                        <a:t>Recognise patterned language in poems and rhymes.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4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latin typeface="Century Gothic" pitchFamily="34" charset="0"/>
                        </a:rPr>
                        <a:t>Know some poems and rhymes by heart.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8295695"/>
              </p:ext>
            </p:extLst>
          </p:nvPr>
        </p:nvGraphicFramePr>
        <p:xfrm>
          <a:off x="447527" y="233504"/>
          <a:ext cx="9547811" cy="431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7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626">
                <a:tc>
                  <a:txBody>
                    <a:bodyPr/>
                    <a:lstStyle/>
                    <a:p>
                      <a:pPr lvl="0"/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Develop pleasure in reading, motivation to read, vocabulary and understanding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007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0480049"/>
              </p:ext>
            </p:extLst>
          </p:nvPr>
        </p:nvGraphicFramePr>
        <p:xfrm>
          <a:off x="343673" y="1118478"/>
          <a:ext cx="4553791" cy="10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3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4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prior knowledge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to understand texts.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picture clues to support understanding.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picture clues to deepen understanding.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1729652"/>
              </p:ext>
            </p:extLst>
          </p:nvPr>
        </p:nvGraphicFramePr>
        <p:xfrm>
          <a:off x="330883" y="2672682"/>
          <a:ext cx="4553792" cy="11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3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4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unfamiliar words and ask  about meaning.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the context to make informed guesses about the meaning of unfamiliar words.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Discuss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meaning of unfamiliar words.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539195"/>
              </p:ext>
            </p:extLst>
          </p:nvPr>
        </p:nvGraphicFramePr>
        <p:xfrm>
          <a:off x="356460" y="4395323"/>
          <a:ext cx="4541004" cy="1519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1004">
                  <a:extLst>
                    <a:ext uri="{9D8B030D-6E8A-4147-A177-3AD203B41FA5}">
                      <a16:colId xmlns:a16="http://schemas.microsoft.com/office/drawing/2014/main" val="4276019573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Identify the key events in a story.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896487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predictions based on the events in the story.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07005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stories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can have  similar patterns of events.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916070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links to other stories.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83887"/>
                  </a:ext>
                </a:extLst>
              </a:tr>
            </a:tbl>
          </a:graphicData>
        </a:graphic>
      </p:graphicFrame>
      <p:graphicFrame>
        <p:nvGraphicFramePr>
          <p:cNvPr id="11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1497527"/>
              </p:ext>
            </p:extLst>
          </p:nvPr>
        </p:nvGraphicFramePr>
        <p:xfrm>
          <a:off x="343671" y="278969"/>
          <a:ext cx="9903417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3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Comprehension - Understand both the books they can already read accurately and fluently and those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they listen to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521805"/>
              </p:ext>
            </p:extLst>
          </p:nvPr>
        </p:nvGraphicFramePr>
        <p:xfrm>
          <a:off x="5693295" y="1139109"/>
          <a:ext cx="4553793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3793">
                  <a:extLst>
                    <a:ext uri="{9D8B030D-6E8A-4147-A177-3AD203B41FA5}">
                      <a16:colId xmlns:a16="http://schemas.microsoft.com/office/drawing/2014/main" val="381531474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Identify  the characters in a story.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50943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Recognise a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character’s feelings.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97153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Say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why a character has a feeling.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52887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Give an opinion about a character.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15200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Know that stories can have similar characters.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32737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Make links with characters in other stories.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645329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946915"/>
              </p:ext>
            </p:extLst>
          </p:nvPr>
        </p:nvGraphicFramePr>
        <p:xfrm>
          <a:off x="5693295" y="4378272"/>
          <a:ext cx="4373230" cy="16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3230">
                  <a:extLst>
                    <a:ext uri="{9D8B030D-6E8A-4147-A177-3AD203B41FA5}">
                      <a16:colId xmlns:a16="http://schemas.microsoft.com/office/drawing/2014/main" val="1583632582"/>
                    </a:ext>
                  </a:extLst>
                </a:gridCol>
              </a:tblGrid>
              <a:tr h="36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Answer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retrieval questions about the book.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736059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Use information from the story to support opinion.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877560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Understand that a writer can leave gaps for the reader to fill.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4575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Answer questions  which fill the gaps in a story. (Inference)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721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968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2 Steps -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72945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17426</TotalTime>
  <Words>13666</Words>
  <Application>Microsoft Office PowerPoint</Application>
  <PresentationFormat>Custom</PresentationFormat>
  <Paragraphs>1239</Paragraphs>
  <Slides>69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69</vt:i4>
      </vt:variant>
    </vt:vector>
  </HeadingPairs>
  <TitlesOfParts>
    <vt:vector size="85" baseType="lpstr">
      <vt:lpstr>MS PGothic</vt:lpstr>
      <vt:lpstr>Arial</vt:lpstr>
      <vt:lpstr>Calibri</vt:lpstr>
      <vt:lpstr>Century Gothic</vt:lpstr>
      <vt:lpstr>Times New Roman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6_Custom Design</vt:lpstr>
      <vt:lpstr>Office Theme</vt:lpstr>
      <vt:lpstr>1_Office Theme</vt:lpstr>
      <vt:lpstr>2_Office Theme</vt:lpstr>
      <vt:lpstr>3_Office Theme</vt:lpstr>
      <vt:lpstr>Year 1 Steps - Writing</vt:lpstr>
      <vt:lpstr>PowerPoint Presentation</vt:lpstr>
      <vt:lpstr>PowerPoint Presentation</vt:lpstr>
      <vt:lpstr>PowerPoint Presentation</vt:lpstr>
      <vt:lpstr>Year 1 Steps - Reading</vt:lpstr>
      <vt:lpstr>PowerPoint Presentation</vt:lpstr>
      <vt:lpstr>PowerPoint Presentation</vt:lpstr>
      <vt:lpstr>PowerPoint Presentation</vt:lpstr>
      <vt:lpstr>Year 2 Steps - Writing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Year 2 Steps - Reading</vt:lpstr>
      <vt:lpstr>PowerPoint Presentation</vt:lpstr>
      <vt:lpstr>PowerPoint Presentation</vt:lpstr>
      <vt:lpstr>PowerPoint Presentation</vt:lpstr>
      <vt:lpstr>Year 3 Steps - Writing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Year 3 Steps - Reading</vt:lpstr>
      <vt:lpstr>PowerPoint Presentation</vt:lpstr>
      <vt:lpstr>PowerPoint Presentation</vt:lpstr>
      <vt:lpstr>PowerPoint Presentation</vt:lpstr>
      <vt:lpstr>Year 4 Steps - Writing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Year 4 Steps - Reading</vt:lpstr>
      <vt:lpstr>PowerPoint Presentation</vt:lpstr>
      <vt:lpstr>PowerPoint Presentation</vt:lpstr>
      <vt:lpstr>PowerPoint Presentation</vt:lpstr>
      <vt:lpstr>PowerPoint Presentation</vt:lpstr>
      <vt:lpstr>Year 5 Steps - Writing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Year 5 Steps - Reading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Year 6 Steps - Writing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Year 6 Steps - Reading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 admin</dc:creator>
  <cp:lastModifiedBy>Claire Austin (Wisewood Staff)</cp:lastModifiedBy>
  <cp:revision>514</cp:revision>
  <cp:lastPrinted>2016-06-22T11:57:08Z</cp:lastPrinted>
  <dcterms:created xsi:type="dcterms:W3CDTF">2012-07-03T14:57:39Z</dcterms:created>
  <dcterms:modified xsi:type="dcterms:W3CDTF">2020-06-04T10:40:34Z</dcterms:modified>
</cp:coreProperties>
</file>