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4"/>
    <p:sldMasterId id="2147483777" r:id="rId5"/>
  </p:sldMasterIdLst>
  <p:notesMasterIdLst>
    <p:notesMasterId r:id="rId18"/>
  </p:notesMasterIdLst>
  <p:sldIdLst>
    <p:sldId id="256" r:id="rId6"/>
    <p:sldId id="257" r:id="rId7"/>
    <p:sldId id="278" r:id="rId8"/>
    <p:sldId id="258" r:id="rId9"/>
    <p:sldId id="259" r:id="rId10"/>
    <p:sldId id="260" r:id="rId11"/>
    <p:sldId id="276" r:id="rId12"/>
    <p:sldId id="279" r:id="rId13"/>
    <p:sldId id="262" r:id="rId14"/>
    <p:sldId id="263" r:id="rId15"/>
    <p:sldId id="268" r:id="rId16"/>
    <p:sldId id="273" r:id="rId17"/>
  </p:sldIdLst>
  <p:sldSz cx="9144000" cy="5143500" type="screen16x9"/>
  <p:notesSz cx="6735763" cy="9866313"/>
  <p:embeddedFontLst>
    <p:embeddedFont>
      <p:font typeface="Calibri" panose="020F0502020204030204" pitchFamily="34" charset="0"/>
      <p:regular r:id="rId19"/>
      <p:bold r:id="rId20"/>
      <p:italic r:id="rId21"/>
      <p:boldItalic r:id="rId22"/>
    </p:embeddedFont>
    <p:embeddedFont>
      <p:font typeface="Calibri Light" panose="020F0302020204030204" pitchFamily="34" charset="0"/>
      <p:regular r:id="rId23"/>
      <p:italic r:id="rId24"/>
    </p:embeddedFont>
    <p:embeddedFont>
      <p:font typeface="Corsiva" panose="020B0604020202020204" charset="0"/>
      <p:regular r:id="rId25"/>
      <p:bold r:id="rId26"/>
      <p:italic r:id="rId27"/>
      <p:boldItalic r:id="rId28"/>
    </p:embeddedFont>
    <p:embeddedFont>
      <p:font typeface="Didact Gothic" panose="020B0604020202020204" charset="0"/>
      <p:regular r:id="rId29"/>
    </p:embeddedFont>
    <p:embeddedFont>
      <p:font typeface="Garamond" panose="02020404030301010803" pitchFamily="18" charset="0"/>
      <p:regular r:id="rId30"/>
      <p:bold r:id="rId31"/>
      <p:italic r:id="rId32"/>
    </p:embeddedFont>
    <p:embeddedFont>
      <p:font typeface="Gill Sans MT" panose="020B0502020104020203" pitchFamily="34" charset="0"/>
      <p:regular r:id="rId33"/>
      <p:bold r:id="rId34"/>
      <p:italic r:id="rId35"/>
      <p:boldItalic r:id="rId36"/>
    </p:embeddedFont>
    <p:embeddedFont>
      <p:font typeface="Overlock" panose="020B0604020202020204" charset="0"/>
      <p:regular r:id="rId37"/>
      <p:bold r:id="rId38"/>
      <p:italic r:id="rId39"/>
      <p:boldItalic r:id="rId40"/>
    </p:embeddedFont>
    <p:embeddedFont>
      <p:font typeface="Wingdings 2" panose="05020102010507070707" pitchFamily="18" charset="2"/>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D3522-6DBE-6260-2081-1BB6D93B46DE}" v="58" dt="2026-09-04T15:26:21.7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5.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microsoft.com/office/2016/11/relationships/changesInfo" Target="changesInfos/changesInfo1.xml"/><Relationship Id="rId20" Type="http://schemas.openxmlformats.org/officeDocument/2006/relationships/font" Target="fonts/font2.fntdata"/><Relationship Id="rId41" Type="http://schemas.openxmlformats.org/officeDocument/2006/relationships/font" Target="fonts/font2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Lawrie" userId="S::slawrie@wistaston.cheshire.sch.uk::367c338a-2013-40e5-bf70-ff9a70223ed1" providerId="AD" clId="Web-{425D3522-6DBE-6260-2081-1BB6D93B46DE}"/>
    <pc:docChg chg="modSld">
      <pc:chgData name="Sam Lawrie" userId="S::slawrie@wistaston.cheshire.sch.uk::367c338a-2013-40e5-bf70-ff9a70223ed1" providerId="AD" clId="Web-{425D3522-6DBE-6260-2081-1BB6D93B46DE}" dt="2026-09-04T15:26:21.758" v="43" actId="1076"/>
      <pc:docMkLst>
        <pc:docMk/>
      </pc:docMkLst>
      <pc:sldChg chg="modSp">
        <pc:chgData name="Sam Lawrie" userId="S::slawrie@wistaston.cheshire.sch.uk::367c338a-2013-40e5-bf70-ff9a70223ed1" providerId="AD" clId="Web-{425D3522-6DBE-6260-2081-1BB6D93B46DE}" dt="2026-09-04T15:20:30.101" v="4" actId="20577"/>
        <pc:sldMkLst>
          <pc:docMk/>
          <pc:sldMk cId="0" sldId="256"/>
        </pc:sldMkLst>
        <pc:spChg chg="mod">
          <ac:chgData name="Sam Lawrie" userId="S::slawrie@wistaston.cheshire.sch.uk::367c338a-2013-40e5-bf70-ff9a70223ed1" providerId="AD" clId="Web-{425D3522-6DBE-6260-2081-1BB6D93B46DE}" dt="2026-09-04T15:20:23.741" v="2" actId="20577"/>
          <ac:spMkLst>
            <pc:docMk/>
            <pc:sldMk cId="0" sldId="256"/>
            <ac:spMk id="125" creationId="{00000000-0000-0000-0000-000000000000}"/>
          </ac:spMkLst>
        </pc:spChg>
        <pc:spChg chg="mod">
          <ac:chgData name="Sam Lawrie" userId="S::slawrie@wistaston.cheshire.sch.uk::367c338a-2013-40e5-bf70-ff9a70223ed1" providerId="AD" clId="Web-{425D3522-6DBE-6260-2081-1BB6D93B46DE}" dt="2026-09-04T15:20:30.101" v="4" actId="20577"/>
          <ac:spMkLst>
            <pc:docMk/>
            <pc:sldMk cId="0" sldId="256"/>
            <ac:spMk id="126" creationId="{00000000-0000-0000-0000-000000000000}"/>
          </ac:spMkLst>
        </pc:spChg>
      </pc:sldChg>
      <pc:sldChg chg="addSp delSp modSp">
        <pc:chgData name="Sam Lawrie" userId="S::slawrie@wistaston.cheshire.sch.uk::367c338a-2013-40e5-bf70-ff9a70223ed1" providerId="AD" clId="Web-{425D3522-6DBE-6260-2081-1BB6D93B46DE}" dt="2026-09-04T15:26:21.758" v="43" actId="1076"/>
        <pc:sldMkLst>
          <pc:docMk/>
          <pc:sldMk cId="0" sldId="257"/>
        </pc:sldMkLst>
        <pc:spChg chg="mod">
          <ac:chgData name="Sam Lawrie" userId="S::slawrie@wistaston.cheshire.sch.uk::367c338a-2013-40e5-bf70-ff9a70223ed1" providerId="AD" clId="Web-{425D3522-6DBE-6260-2081-1BB6D93B46DE}" dt="2026-09-04T15:20:41.649" v="9" actId="20577"/>
          <ac:spMkLst>
            <pc:docMk/>
            <pc:sldMk cId="0" sldId="257"/>
            <ac:spMk id="133" creationId="{00000000-0000-0000-0000-000000000000}"/>
          </ac:spMkLst>
        </pc:spChg>
        <pc:picChg chg="mod">
          <ac:chgData name="Sam Lawrie" userId="S::slawrie@wistaston.cheshire.sch.uk::367c338a-2013-40e5-bf70-ff9a70223ed1" providerId="AD" clId="Web-{425D3522-6DBE-6260-2081-1BB6D93B46DE}" dt="2026-09-04T15:26:21.758" v="41" actId="1076"/>
          <ac:picMkLst>
            <pc:docMk/>
            <pc:sldMk cId="0" sldId="257"/>
            <ac:picMk id="2" creationId="{376E8ED2-7A64-B4A5-0E21-3A5D85F73787}"/>
          </ac:picMkLst>
        </pc:picChg>
        <pc:picChg chg="del">
          <ac:chgData name="Sam Lawrie" userId="S::slawrie@wistaston.cheshire.sch.uk::367c338a-2013-40e5-bf70-ff9a70223ed1" providerId="AD" clId="Web-{425D3522-6DBE-6260-2081-1BB6D93B46DE}" dt="2026-09-04T15:20:43.196" v="10"/>
          <ac:picMkLst>
            <pc:docMk/>
            <pc:sldMk cId="0" sldId="257"/>
            <ac:picMk id="3" creationId="{577C1EA1-A86E-1E19-50D8-583AD2DB47F7}"/>
          </ac:picMkLst>
        </pc:picChg>
        <pc:picChg chg="del">
          <ac:chgData name="Sam Lawrie" userId="S::slawrie@wistaston.cheshire.sch.uk::367c338a-2013-40e5-bf70-ff9a70223ed1" providerId="AD" clId="Web-{425D3522-6DBE-6260-2081-1BB6D93B46DE}" dt="2026-09-04T15:20:43.821" v="11"/>
          <ac:picMkLst>
            <pc:docMk/>
            <pc:sldMk cId="0" sldId="257"/>
            <ac:picMk id="4" creationId="{2CFDC388-370C-29F7-BBFE-90293FA3DAB7}"/>
          </ac:picMkLst>
        </pc:picChg>
        <pc:picChg chg="del">
          <ac:chgData name="Sam Lawrie" userId="S::slawrie@wistaston.cheshire.sch.uk::367c338a-2013-40e5-bf70-ff9a70223ed1" providerId="AD" clId="Web-{425D3522-6DBE-6260-2081-1BB6D93B46DE}" dt="2026-09-04T15:20:44.493" v="12"/>
          <ac:picMkLst>
            <pc:docMk/>
            <pc:sldMk cId="0" sldId="257"/>
            <ac:picMk id="5" creationId="{FC715BAD-49B1-6380-E98F-ADD9F97E65EC}"/>
          </ac:picMkLst>
        </pc:picChg>
        <pc:picChg chg="add mod">
          <ac:chgData name="Sam Lawrie" userId="S::slawrie@wistaston.cheshire.sch.uk::367c338a-2013-40e5-bf70-ff9a70223ed1" providerId="AD" clId="Web-{425D3522-6DBE-6260-2081-1BB6D93B46DE}" dt="2026-09-04T15:26:21.758" v="42" actId="1076"/>
          <ac:picMkLst>
            <pc:docMk/>
            <pc:sldMk cId="0" sldId="257"/>
            <ac:picMk id="6" creationId="{754AA172-D31D-07C1-D66F-C6599C0A5785}"/>
          </ac:picMkLst>
        </pc:picChg>
        <pc:picChg chg="add mod">
          <ac:chgData name="Sam Lawrie" userId="S::slawrie@wistaston.cheshire.sch.uk::367c338a-2013-40e5-bf70-ff9a70223ed1" providerId="AD" clId="Web-{425D3522-6DBE-6260-2081-1BB6D93B46DE}" dt="2026-09-04T15:26:21.758" v="43" actId="1076"/>
          <ac:picMkLst>
            <pc:docMk/>
            <pc:sldMk cId="0" sldId="257"/>
            <ac:picMk id="7" creationId="{2C8BBAF3-8F61-6AA4-944C-1185093C6847}"/>
          </ac:picMkLst>
        </pc:picChg>
      </pc:sldChg>
      <pc:sldChg chg="modSp">
        <pc:chgData name="Sam Lawrie" userId="S::slawrie@wistaston.cheshire.sch.uk::367c338a-2013-40e5-bf70-ff9a70223ed1" providerId="AD" clId="Web-{425D3522-6DBE-6260-2081-1BB6D93B46DE}" dt="2026-09-04T15:22:36.906" v="24" actId="20577"/>
        <pc:sldMkLst>
          <pc:docMk/>
          <pc:sldMk cId="0" sldId="262"/>
        </pc:sldMkLst>
        <pc:spChg chg="mod">
          <ac:chgData name="Sam Lawrie" userId="S::slawrie@wistaston.cheshire.sch.uk::367c338a-2013-40e5-bf70-ff9a70223ed1" providerId="AD" clId="Web-{425D3522-6DBE-6260-2081-1BB6D93B46DE}" dt="2026-09-04T15:22:36.906" v="24" actId="20577"/>
          <ac:spMkLst>
            <pc:docMk/>
            <pc:sldMk cId="0" sldId="262"/>
            <ac:spMk id="175" creationId="{00000000-0000-0000-0000-000000000000}"/>
          </ac:spMkLst>
        </pc:spChg>
      </pc:sldChg>
      <pc:sldChg chg="addSp delSp modSp">
        <pc:chgData name="Sam Lawrie" userId="S::slawrie@wistaston.cheshire.sch.uk::367c338a-2013-40e5-bf70-ff9a70223ed1" providerId="AD" clId="Web-{425D3522-6DBE-6260-2081-1BB6D93B46DE}" dt="2026-09-04T15:25:37.819" v="30" actId="1076"/>
        <pc:sldMkLst>
          <pc:docMk/>
          <pc:sldMk cId="0" sldId="263"/>
        </pc:sldMkLst>
        <pc:spChg chg="del mod">
          <ac:chgData name="Sam Lawrie" userId="S::slawrie@wistaston.cheshire.sch.uk::367c338a-2013-40e5-bf70-ff9a70223ed1" providerId="AD" clId="Web-{425D3522-6DBE-6260-2081-1BB6D93B46DE}" dt="2026-09-04T15:25:31.506" v="27"/>
          <ac:spMkLst>
            <pc:docMk/>
            <pc:sldMk cId="0" sldId="263"/>
            <ac:spMk id="4" creationId="{FC721F79-4CF4-4B78-8E55-14BFBFA00E74}"/>
          </ac:spMkLst>
        </pc:spChg>
        <pc:spChg chg="del">
          <ac:chgData name="Sam Lawrie" userId="S::slawrie@wistaston.cheshire.sch.uk::367c338a-2013-40e5-bf70-ff9a70223ed1" providerId="AD" clId="Web-{425D3522-6DBE-6260-2081-1BB6D93B46DE}" dt="2026-09-04T15:25:35.663" v="29"/>
          <ac:spMkLst>
            <pc:docMk/>
            <pc:sldMk cId="0" sldId="263"/>
            <ac:spMk id="5" creationId="{EB72696C-2D05-A1E5-CDB5-CFCF2FB19779}"/>
          </ac:spMkLst>
        </pc:spChg>
        <pc:picChg chg="del">
          <ac:chgData name="Sam Lawrie" userId="S::slawrie@wistaston.cheshire.sch.uk::367c338a-2013-40e5-bf70-ff9a70223ed1" providerId="AD" clId="Web-{425D3522-6DBE-6260-2081-1BB6D93B46DE}" dt="2026-09-04T15:22:41.578" v="25"/>
          <ac:picMkLst>
            <pc:docMk/>
            <pc:sldMk cId="0" sldId="263"/>
            <ac:picMk id="2" creationId="{C97F0A45-C849-CAF8-F231-D81BB5D58903}"/>
          </ac:picMkLst>
        </pc:picChg>
        <pc:picChg chg="add mod ord">
          <ac:chgData name="Sam Lawrie" userId="S::slawrie@wistaston.cheshire.sch.uk::367c338a-2013-40e5-bf70-ff9a70223ed1" providerId="AD" clId="Web-{425D3522-6DBE-6260-2081-1BB6D93B46DE}" dt="2026-09-04T15:25:37.819" v="30" actId="1076"/>
          <ac:picMkLst>
            <pc:docMk/>
            <pc:sldMk cId="0" sldId="263"/>
            <ac:picMk id="3" creationId="{23579B41-51E3-E879-886D-F3EF51BA9DA6}"/>
          </ac:picMkLst>
        </pc:picChg>
      </pc:sldChg>
      <pc:sldChg chg="modSp">
        <pc:chgData name="Sam Lawrie" userId="S::slawrie@wistaston.cheshire.sch.uk::367c338a-2013-40e5-bf70-ff9a70223ed1" providerId="AD" clId="Web-{425D3522-6DBE-6260-2081-1BB6D93B46DE}" dt="2026-09-04T15:26:09.335" v="40" actId="20577"/>
        <pc:sldMkLst>
          <pc:docMk/>
          <pc:sldMk cId="0" sldId="268"/>
        </pc:sldMkLst>
        <pc:spChg chg="mod">
          <ac:chgData name="Sam Lawrie" userId="S::slawrie@wistaston.cheshire.sch.uk::367c338a-2013-40e5-bf70-ff9a70223ed1" providerId="AD" clId="Web-{425D3522-6DBE-6260-2081-1BB6D93B46DE}" dt="2026-09-04T15:26:09.335" v="40" actId="20577"/>
          <ac:spMkLst>
            <pc:docMk/>
            <pc:sldMk cId="0" sldId="268"/>
            <ac:spMk id="2" creationId="{4647E336-0E8F-4A8C-9EBD-40E62C3B65D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79375" y="739775"/>
            <a:ext cx="6578600"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3577" y="4686499"/>
            <a:ext cx="5388610" cy="4439841"/>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439844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bbedf9b8a_2_18:notes"/>
          <p:cNvSpPr txBox="1">
            <a:spLocks noGrp="1"/>
          </p:cNvSpPr>
          <p:nvPr>
            <p:ph type="body" idx="1"/>
          </p:nvPr>
        </p:nvSpPr>
        <p:spPr>
          <a:xfrm>
            <a:off x="673577" y="4748163"/>
            <a:ext cx="5388610" cy="388486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gebbedf9b8a_2_1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4469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ebbedf9b8a_2_116: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17" name="Google Shape;217;gebbedf9b8a_2_116: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218" name="Google Shape;218;gebbedf9b8a_2_116: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11</a:t>
            </a:fld>
            <a:endParaRPr/>
          </a:p>
        </p:txBody>
      </p:sp>
    </p:spTree>
    <p:extLst>
      <p:ext uri="{BB962C8B-B14F-4D97-AF65-F5344CB8AC3E}">
        <p14:creationId xmlns:p14="http://schemas.microsoft.com/office/powerpoint/2010/main" val="3631602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bbedf9b8a_2_175: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2" name="Google Shape;252;gebbedf9b8a_2_175: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253" name="Google Shape;253;gebbedf9b8a_2_175: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12</a:t>
            </a:fld>
            <a:endParaRPr/>
          </a:p>
        </p:txBody>
      </p:sp>
    </p:spTree>
    <p:extLst>
      <p:ext uri="{BB962C8B-B14F-4D97-AF65-F5344CB8AC3E}">
        <p14:creationId xmlns:p14="http://schemas.microsoft.com/office/powerpoint/2010/main" val="909443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ebbedf9b8a_2_4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29" name="Google Shape;129;gebbedf9b8a_2_42: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30" name="Google Shape;130;gebbedf9b8a_2_42: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strike="noStrike" cap="none">
                <a:solidFill>
                  <a:srgbClr val="000000"/>
                </a:solidFill>
                <a:latin typeface="Arial"/>
                <a:ea typeface="Arial"/>
                <a:cs typeface="Arial"/>
                <a:sym typeface="Arial"/>
              </a:rPr>
              <a:t>2</a:t>
            </a:fld>
            <a:endParaRPr/>
          </a:p>
        </p:txBody>
      </p:sp>
    </p:spTree>
    <p:extLst>
      <p:ext uri="{BB962C8B-B14F-4D97-AF65-F5344CB8AC3E}">
        <p14:creationId xmlns:p14="http://schemas.microsoft.com/office/powerpoint/2010/main" val="2211211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bbedf9b8a_2_4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36" name="Google Shape;136;gebbedf9b8a_2_48: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37" name="Google Shape;137;gebbedf9b8a_2_48: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strike="noStrike" cap="none">
                <a:solidFill>
                  <a:srgbClr val="000000"/>
                </a:solidFill>
                <a:latin typeface="Arial"/>
                <a:ea typeface="Arial"/>
                <a:cs typeface="Arial"/>
                <a:sym typeface="Arial"/>
              </a:rPr>
              <a:t>4</a:t>
            </a:fld>
            <a:endParaRPr/>
          </a:p>
        </p:txBody>
      </p:sp>
    </p:spTree>
    <p:extLst>
      <p:ext uri="{BB962C8B-B14F-4D97-AF65-F5344CB8AC3E}">
        <p14:creationId xmlns:p14="http://schemas.microsoft.com/office/powerpoint/2010/main" val="3372598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bbedf9b8a_2_54: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43" name="Google Shape;143;gebbedf9b8a_2_54: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44" name="Google Shape;144;gebbedf9b8a_2_54: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5</a:t>
            </a:fld>
            <a:endParaRPr/>
          </a:p>
        </p:txBody>
      </p:sp>
    </p:spTree>
    <p:extLst>
      <p:ext uri="{BB962C8B-B14F-4D97-AF65-F5344CB8AC3E}">
        <p14:creationId xmlns:p14="http://schemas.microsoft.com/office/powerpoint/2010/main" val="901104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ebbedf9b8a_2_61: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51" name="Google Shape;151;gebbedf9b8a_2_61: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52" name="Google Shape;152;gebbedf9b8a_2_61: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6</a:t>
            </a:fld>
            <a:endParaRPr/>
          </a:p>
        </p:txBody>
      </p:sp>
    </p:spTree>
    <p:extLst>
      <p:ext uri="{BB962C8B-B14F-4D97-AF65-F5344CB8AC3E}">
        <p14:creationId xmlns:p14="http://schemas.microsoft.com/office/powerpoint/2010/main" val="296716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bbedf9b8a_2_6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63" name="Google Shape;163;gebbedf9b8a_2_68: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64" name="Google Shape;164;gebbedf9b8a_2_68: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7</a:t>
            </a:fld>
            <a:endParaRPr/>
          </a:p>
        </p:txBody>
      </p:sp>
    </p:spTree>
    <p:extLst>
      <p:ext uri="{BB962C8B-B14F-4D97-AF65-F5344CB8AC3E}">
        <p14:creationId xmlns:p14="http://schemas.microsoft.com/office/powerpoint/2010/main" val="1294341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bbedf9b8a_2_6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63" name="Google Shape;163;gebbedf9b8a_2_68: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64" name="Google Shape;164;gebbedf9b8a_2_68: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8</a:t>
            </a:fld>
            <a:endParaRPr/>
          </a:p>
        </p:txBody>
      </p:sp>
    </p:spTree>
    <p:extLst>
      <p:ext uri="{BB962C8B-B14F-4D97-AF65-F5344CB8AC3E}">
        <p14:creationId xmlns:p14="http://schemas.microsoft.com/office/powerpoint/2010/main" val="777886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ebbedf9b8a_2_75: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71" name="Google Shape;171;gebbedf9b8a_2_75: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72" name="Google Shape;172;gebbedf9b8a_2_75: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9</a:t>
            </a:fld>
            <a:endParaRPr/>
          </a:p>
        </p:txBody>
      </p:sp>
    </p:spTree>
    <p:extLst>
      <p:ext uri="{BB962C8B-B14F-4D97-AF65-F5344CB8AC3E}">
        <p14:creationId xmlns:p14="http://schemas.microsoft.com/office/powerpoint/2010/main" val="2476206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ebbedf9b8a_2_82: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79" name="Google Shape;179;gebbedf9b8a_2_82:notes"/>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180" name="Google Shape;180;gebbedf9b8a_2_82:notes"/>
          <p:cNvSpPr txBox="1"/>
          <p:nvPr/>
        </p:nvSpPr>
        <p:spPr>
          <a:xfrm>
            <a:off x="3815372" y="9371284"/>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10</a:t>
            </a:fld>
            <a:endParaRPr/>
          </a:p>
        </p:txBody>
      </p:sp>
    </p:spTree>
    <p:extLst>
      <p:ext uri="{BB962C8B-B14F-4D97-AF65-F5344CB8AC3E}">
        <p14:creationId xmlns:p14="http://schemas.microsoft.com/office/powerpoint/2010/main" val="2449377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765324"/>
            <a:ext cx="8245162" cy="1106260"/>
          </a:xfrm>
          <a:effectLst/>
        </p:spPr>
        <p:txBody>
          <a:bodyPr anchor="b">
            <a:normAutofit/>
          </a:bodyPr>
          <a:lstStyle>
            <a:lvl1pPr>
              <a:defRPr sz="27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50205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a:t>Click to edit Master title style</a:t>
            </a:r>
          </a:p>
        </p:txBody>
      </p:sp>
      <p:sp>
        <p:nvSpPr>
          <p:cNvPr id="3" name="Content Placeholder 2"/>
          <p:cNvSpPr>
            <a:spLocks noGrp="1"/>
          </p:cNvSpPr>
          <p:nvPr>
            <p:ph idx="1"/>
          </p:nvPr>
        </p:nvSpPr>
        <p:spPr>
          <a:xfrm>
            <a:off x="435895" y="1635373"/>
            <a:ext cx="8272211" cy="2758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918725" y="4467103"/>
            <a:ext cx="789381" cy="273844"/>
          </a:xfrm>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90193463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2010215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a:t>Click to edit Master title style</a:t>
            </a:r>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2621834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a:t>Click to edit Master title style</a:t>
            </a:r>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08640296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77110420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3662518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8909657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3361881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205468719"/>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581193" y="4463859"/>
            <a:ext cx="5922209" cy="273844"/>
          </a:xfrm>
        </p:spPr>
        <p:txBody>
          <a:bodyPr/>
          <a:lstStyle/>
          <a:p>
            <a:endParaRPr lang="en-GB"/>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110400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B61BEF0D-F0BB-DE4B-95CE-6DB70DBA9567}" type="datetimeFigureOut">
              <a:rPr lang="en-US" dirty="0"/>
              <a:pPr/>
              <a:t>9/8/2026</a:t>
            </a:fld>
            <a:endParaRPr lang="en-US"/>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pPr marL="0" lvl="0" indent="0" algn="r" rtl="0">
              <a:spcBef>
                <a:spcPts val="0"/>
              </a:spcBef>
              <a:spcAft>
                <a:spcPts val="0"/>
              </a:spcAft>
              <a:buNone/>
            </a:pPr>
            <a:fld id="{00000000-1234-1234-1234-123412341234}" type="slidenum">
              <a:rPr lang="en" smtClean="0"/>
              <a:t>‹#›</a:t>
            </a:fld>
            <a:endParaRPr lang="en"/>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7772082"/>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ctrTitle"/>
          </p:nvPr>
        </p:nvSpPr>
        <p:spPr>
          <a:xfrm>
            <a:off x="1003545" y="449942"/>
            <a:ext cx="7654679" cy="1274819"/>
          </a:xfrm>
          <a:prstGeom prst="rect">
            <a:avLst/>
          </a:prstGeom>
          <a:noFill/>
          <a:ln>
            <a:noFill/>
          </a:ln>
        </p:spPr>
        <p:txBody>
          <a:bodyPr spcFirstLastPara="1" wrap="square" lIns="91425" tIns="45700" rIns="91425" bIns="45700" anchor="b" anchorCtr="0">
            <a:noAutofit/>
          </a:bodyPr>
          <a:lstStyle/>
          <a:p>
            <a:pPr algn="ctr">
              <a:spcBef>
                <a:spcPts val="0"/>
              </a:spcBef>
              <a:buClr>
                <a:srgbClr val="D47F77"/>
              </a:buClr>
              <a:buSzPts val="8000"/>
            </a:pPr>
            <a:r>
              <a:rPr lang="en" sz="4800" b="0" i="0" u="none" dirty="0">
                <a:solidFill>
                  <a:schemeClr val="tx2">
                    <a:lumMod val="50000"/>
                  </a:schemeClr>
                </a:solidFill>
                <a:latin typeface="Calibri Light"/>
                <a:ea typeface="Overlock"/>
                <a:cs typeface="Calibri Light"/>
                <a:sym typeface="Overlock"/>
              </a:rPr>
              <a:t>Welcome to </a:t>
            </a:r>
            <a:r>
              <a:rPr lang="en" sz="4800" dirty="0">
                <a:solidFill>
                  <a:schemeClr val="tx2">
                    <a:lumMod val="50000"/>
                  </a:schemeClr>
                </a:solidFill>
                <a:latin typeface="Calibri Light"/>
                <a:ea typeface="Overlock"/>
                <a:cs typeface="Calibri Light"/>
                <a:sym typeface="Overlock"/>
              </a:rPr>
              <a:t>Cygnets</a:t>
            </a:r>
            <a:br>
              <a:rPr lang="en" sz="6000" dirty="0">
                <a:latin typeface="Calibri Light"/>
                <a:ea typeface="Overlock"/>
                <a:cs typeface="Calibri Light"/>
              </a:rPr>
            </a:br>
            <a:r>
              <a:rPr lang="en" sz="1800" dirty="0">
                <a:solidFill>
                  <a:schemeClr val="tx2">
                    <a:lumMod val="50000"/>
                  </a:schemeClr>
                </a:solidFill>
                <a:latin typeface="Calibri Light"/>
                <a:ea typeface="Overlock"/>
                <a:cs typeface="Calibri Light"/>
                <a:sym typeface="Overlock"/>
              </a:rPr>
              <a:t>Paris – Mrs Rimmer </a:t>
            </a:r>
            <a:endParaRPr sz="1800" dirty="0">
              <a:solidFill>
                <a:srgbClr val="00B050"/>
              </a:solidFill>
              <a:latin typeface="Calibri Light" panose="020F0302020204030204" pitchFamily="34" charset="0"/>
              <a:cs typeface="Calibri Light" panose="020F0302020204030204" pitchFamily="34" charset="0"/>
            </a:endParaRPr>
          </a:p>
        </p:txBody>
      </p:sp>
      <p:sp>
        <p:nvSpPr>
          <p:cNvPr id="126" name="Google Shape;126;p22"/>
          <p:cNvSpPr txBox="1">
            <a:spLocks noGrp="1"/>
          </p:cNvSpPr>
          <p:nvPr>
            <p:ph type="subTitle" idx="1"/>
          </p:nvPr>
        </p:nvSpPr>
        <p:spPr>
          <a:xfrm>
            <a:off x="3537709" y="1780837"/>
            <a:ext cx="2068582" cy="1080000"/>
          </a:xfrm>
          <a:prstGeom prst="rect">
            <a:avLst/>
          </a:prstGeom>
          <a:noFill/>
          <a:ln>
            <a:noFill/>
          </a:ln>
        </p:spPr>
        <p:txBody>
          <a:bodyPr spcFirstLastPara="1" wrap="square" lIns="91425" tIns="45700" rIns="91425" bIns="45700" anchor="t" anchorCtr="0">
            <a:normAutofit/>
          </a:bodyPr>
          <a:lstStyle/>
          <a:p>
            <a:pPr algn="ctr">
              <a:spcBef>
                <a:spcPts val="0"/>
              </a:spcBef>
              <a:spcAft>
                <a:spcPts val="0"/>
              </a:spcAft>
              <a:buSzPts val="2300"/>
            </a:pPr>
            <a:r>
              <a:rPr lang="en" sz="2400" dirty="0">
                <a:solidFill>
                  <a:schemeClr val="tx1"/>
                </a:solidFill>
                <a:latin typeface="Calibri Light"/>
                <a:cs typeface="Calibri Light"/>
                <a:sym typeface="Garamond"/>
              </a:rPr>
              <a:t>2026- 2027</a:t>
            </a:r>
            <a:endParaRPr sz="1400" dirty="0">
              <a:solidFill>
                <a:schemeClr val="tx1"/>
              </a:solidFill>
              <a:latin typeface="Calibri Light" panose="020F0302020204030204" pitchFamily="34" charset="0"/>
              <a:cs typeface="Calibri Light" panose="020F0302020204030204" pitchFamily="34" charset="0"/>
            </a:endParaRPr>
          </a:p>
        </p:txBody>
      </p:sp>
      <p:pic>
        <p:nvPicPr>
          <p:cNvPr id="1026" name="Picture 2" descr="Behaviour — Stanton Road Primary School">
            <a:extLst>
              <a:ext uri="{FF2B5EF4-FFF2-40B4-BE49-F238E27FC236}">
                <a16:creationId xmlns:a16="http://schemas.microsoft.com/office/drawing/2014/main" id="{9450252D-D408-4408-882C-9137881E2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7587" y="2571750"/>
            <a:ext cx="5068826"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A5F31E4-2290-41F6-95A8-437541FAB418}"/>
              </a:ext>
            </a:extLst>
          </p:cNvPr>
          <p:cNvPicPr>
            <a:picLocks noChangeAspect="1"/>
          </p:cNvPicPr>
          <p:nvPr/>
        </p:nvPicPr>
        <p:blipFill>
          <a:blip r:embed="rId4"/>
          <a:stretch>
            <a:fillRect/>
          </a:stretch>
        </p:blipFill>
        <p:spPr>
          <a:xfrm>
            <a:off x="540289" y="446952"/>
            <a:ext cx="923914" cy="97187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Our Week</a:t>
            </a:r>
            <a:endParaRPr lang="en-GB" cap="none">
              <a:solidFill>
                <a:schemeClr val="tx1"/>
              </a:solidFill>
              <a:latin typeface="Calibri Light" panose="020F0302020204030204" pitchFamily="34" charset="0"/>
              <a:cs typeface="Calibri Light" panose="020F0302020204030204" pitchFamily="34" charset="0"/>
            </a:endParaRPr>
          </a:p>
        </p:txBody>
      </p:sp>
      <p:pic>
        <p:nvPicPr>
          <p:cNvPr id="5" name="Content Placeholder 4">
            <a:extLst>
              <a:ext uri="{FF2B5EF4-FFF2-40B4-BE49-F238E27FC236}">
                <a16:creationId xmlns:a16="http://schemas.microsoft.com/office/drawing/2014/main" id="{E2577FF2-216A-4FA8-9BCD-BB53CF832129}"/>
              </a:ext>
            </a:extLst>
          </p:cNvPr>
          <p:cNvPicPr>
            <a:picLocks noGrp="1" noChangeAspect="1"/>
          </p:cNvPicPr>
          <p:nvPr>
            <p:ph idx="1"/>
          </p:nvPr>
        </p:nvPicPr>
        <p:blipFill>
          <a:blip r:embed="rId3"/>
          <a:stretch>
            <a:fillRect/>
          </a:stretch>
        </p:blipFill>
        <p:spPr>
          <a:xfrm>
            <a:off x="628650" y="1685212"/>
            <a:ext cx="7415213" cy="305823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4"/>
          <p:cNvSpPr txBox="1">
            <a:spLocks noGrp="1"/>
          </p:cNvSpPr>
          <p:nvPr>
            <p:ph type="title"/>
          </p:nvPr>
        </p:nvSpPr>
        <p:spPr>
          <a:xfrm>
            <a:off x="1172369" y="349480"/>
            <a:ext cx="6799262" cy="97869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US" sz="4000" cap="none" dirty="0">
                <a:solidFill>
                  <a:schemeClr val="tx1"/>
                </a:solidFill>
                <a:latin typeface="Calibri Light" panose="020F0302020204030204" pitchFamily="34" charset="0"/>
                <a:cs typeface="Calibri Light" panose="020F0302020204030204" pitchFamily="34" charset="0"/>
              </a:rPr>
              <a:t>During the week </a:t>
            </a:r>
            <a:endParaRPr lang="en-GB" sz="4000" cap="none" dirty="0">
              <a:solidFill>
                <a:schemeClr val="tx1"/>
              </a:solidFill>
              <a:latin typeface="Calibri Light" panose="020F0302020204030204" pitchFamily="34" charset="0"/>
              <a:cs typeface="Calibri Light" panose="020F0302020204030204" pitchFamily="34" charset="0"/>
            </a:endParaRPr>
          </a:p>
        </p:txBody>
      </p:sp>
      <p:sp>
        <p:nvSpPr>
          <p:cNvPr id="221" name="Google Shape;221;p34"/>
          <p:cNvSpPr txBox="1">
            <a:spLocks noGrp="1"/>
          </p:cNvSpPr>
          <p:nvPr>
            <p:ph idx="1"/>
          </p:nvPr>
        </p:nvSpPr>
        <p:spPr>
          <a:xfrm>
            <a:off x="827087" y="1869281"/>
            <a:ext cx="4584885" cy="4030265"/>
          </a:xfrm>
          <a:prstGeom prst="rect">
            <a:avLst/>
          </a:prstGeom>
          <a:noFill/>
          <a:ln>
            <a:noFill/>
          </a:ln>
        </p:spPr>
        <p:txBody>
          <a:bodyPr spcFirstLastPara="1" wrap="square" lIns="91425" tIns="45700" rIns="91425" bIns="45700" anchor="t" anchorCtr="0">
            <a:noAutofit/>
          </a:bodyPr>
          <a:lstStyle/>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a:p>
            <a:pPr marL="285750" marR="0" lvl="0" indent="-139700" algn="l" rtl="0">
              <a:spcBef>
                <a:spcPts val="1000"/>
              </a:spcBef>
              <a:spcAft>
                <a:spcPts val="0"/>
              </a:spcAft>
              <a:buClr>
                <a:schemeClr val="accent1"/>
              </a:buClr>
              <a:buSzPts val="2300"/>
              <a:buFont typeface="Arial"/>
              <a:buNone/>
            </a:pPr>
            <a:endParaRPr sz="2000" b="0" i="0" u="none" dirty="0">
              <a:solidFill>
                <a:srgbClr val="0000FF"/>
              </a:solidFill>
              <a:latin typeface="Corsiva"/>
              <a:ea typeface="Corsiva"/>
              <a:cs typeface="Corsiva"/>
              <a:sym typeface="Corsiva"/>
            </a:endParaRPr>
          </a:p>
        </p:txBody>
      </p:sp>
      <p:sp>
        <p:nvSpPr>
          <p:cNvPr id="2" name="TextBox 1">
            <a:extLst>
              <a:ext uri="{FF2B5EF4-FFF2-40B4-BE49-F238E27FC236}">
                <a16:creationId xmlns:a16="http://schemas.microsoft.com/office/drawing/2014/main" id="{4647E336-0E8F-4A8C-9EBD-40E62C3B65DD}"/>
              </a:ext>
            </a:extLst>
          </p:cNvPr>
          <p:cNvSpPr txBox="1"/>
          <p:nvPr/>
        </p:nvSpPr>
        <p:spPr>
          <a:xfrm>
            <a:off x="1028812" y="1816209"/>
            <a:ext cx="6386400" cy="2031325"/>
          </a:xfrm>
          <a:prstGeom prst="rect">
            <a:avLst/>
          </a:prstGeom>
          <a:noFill/>
        </p:spPr>
        <p:txBody>
          <a:bodyPr wrap="square" lIns="91440" tIns="45720" rIns="91440" bIns="45720" rtlCol="0" anchor="t">
            <a:spAutoFit/>
          </a:bodyPr>
          <a:lstStyle/>
          <a:p>
            <a:r>
              <a:rPr lang="en-US" sz="1600" b="1" dirty="0">
                <a:latin typeface="Calibri" panose="020F0502020204030204" pitchFamily="34" charset="0"/>
                <a:ea typeface="Calibri" panose="020F0502020204030204" pitchFamily="34" charset="0"/>
                <a:cs typeface="Calibri" panose="020F0502020204030204" pitchFamily="34" charset="0"/>
              </a:rPr>
              <a:t>Physical activities are on Friday – </a:t>
            </a:r>
            <a:r>
              <a:rPr lang="en-US" sz="1600" dirty="0">
                <a:latin typeface="Calibri" panose="020F0502020204030204" pitchFamily="34" charset="0"/>
                <a:ea typeface="Calibri" panose="020F0502020204030204" pitchFamily="34" charset="0"/>
                <a:cs typeface="Calibri" panose="020F0502020204030204" pitchFamily="34" charset="0"/>
              </a:rPr>
              <a:t>please wear jogging bottoms and trainers – full pe kit is not required</a:t>
            </a:r>
            <a:endParaRPr lang="en-GB" sz="1600" dirty="0">
              <a:latin typeface="Calibri" panose="020F0502020204030204" pitchFamily="34" charset="0"/>
              <a:ea typeface="Calibri" panose="020F0502020204030204" pitchFamily="34" charset="0"/>
              <a:cs typeface="Calibri" panose="020F0502020204030204" pitchFamily="34" charset="0"/>
            </a:endParaRPr>
          </a:p>
          <a:p>
            <a:endParaRPr lang="en-GB" sz="1600" dirty="0">
              <a:latin typeface="Calibri" panose="020F0502020204030204" pitchFamily="34" charset="0"/>
              <a:ea typeface="Calibri" panose="020F0502020204030204" pitchFamily="34" charset="0"/>
              <a:cs typeface="Calibri" panose="020F0502020204030204" pitchFamily="34" charset="0"/>
            </a:endParaRPr>
          </a:p>
          <a:p>
            <a:r>
              <a:rPr lang="en-US" sz="1600" b="1" dirty="0">
                <a:latin typeface="Calibri" panose="020F0502020204030204" pitchFamily="34" charset="0"/>
                <a:ea typeface="Calibri" panose="020F0502020204030204" pitchFamily="34" charset="0"/>
                <a:cs typeface="Calibri" panose="020F0502020204030204" pitchFamily="34" charset="0"/>
              </a:rPr>
              <a:t>PPA- </a:t>
            </a:r>
            <a:r>
              <a:rPr lang="en-US" sz="1600" b="1" dirty="0" err="1">
                <a:latin typeface="Calibri" panose="020F0502020204030204" pitchFamily="34" charset="0"/>
                <a:ea typeface="Calibri" panose="020F0502020204030204" pitchFamily="34" charset="0"/>
                <a:cs typeface="Calibri" panose="020F0502020204030204" pitchFamily="34" charset="0"/>
              </a:rPr>
              <a:t>Mrs</a:t>
            </a:r>
            <a:r>
              <a:rPr lang="en-US" sz="1600" b="1" dirty="0">
                <a:latin typeface="Calibri" panose="020F0502020204030204" pitchFamily="34" charset="0"/>
                <a:ea typeface="Calibri" panose="020F0502020204030204" pitchFamily="34" charset="0"/>
                <a:cs typeface="Calibri" panose="020F0502020204030204" pitchFamily="34" charset="0"/>
              </a:rPr>
              <a:t> Rimmer planning time is on Friday afternoon-  </a:t>
            </a:r>
            <a:r>
              <a:rPr lang="en-US" sz="1600" dirty="0" err="1">
                <a:latin typeface="Calibri" panose="020F0502020204030204" pitchFamily="34" charset="0"/>
                <a:ea typeface="Calibri" panose="020F0502020204030204" pitchFamily="34" charset="0"/>
                <a:cs typeface="Calibri" panose="020F0502020204030204" pitchFamily="34" charset="0"/>
              </a:rPr>
              <a:t>Mr</a:t>
            </a:r>
            <a:r>
              <a:rPr lang="en-US" sz="1600" dirty="0">
                <a:latin typeface="Calibri" panose="020F0502020204030204" pitchFamily="34" charset="0"/>
                <a:ea typeface="Calibri" panose="020F0502020204030204" pitchFamily="34" charset="0"/>
                <a:cs typeface="Calibri" panose="020F0502020204030204" pitchFamily="34" charset="0"/>
              </a:rPr>
              <a:t> Farrell will be teaching then.</a:t>
            </a:r>
          </a:p>
          <a:p>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n-US" sz="1600" b="1" dirty="0">
                <a:latin typeface="Calibri" panose="020F0502020204030204" pitchFamily="34" charset="0"/>
                <a:ea typeface="Calibri" panose="020F0502020204030204" pitchFamily="34" charset="0"/>
                <a:cs typeface="Calibri" panose="020F0502020204030204" pitchFamily="34" charset="0"/>
              </a:rPr>
              <a:t>Welly walks are on Friday -</a:t>
            </a:r>
            <a:r>
              <a:rPr lang="en-US" sz="1600" dirty="0">
                <a:latin typeface="Calibri" panose="020F0502020204030204" pitchFamily="34" charset="0"/>
                <a:ea typeface="Calibri" panose="020F0502020204030204" pitchFamily="34" charset="0"/>
                <a:cs typeface="Calibri" panose="020F0502020204030204" pitchFamily="34" charset="0"/>
              </a:rPr>
              <a:t> please provide welly boots and coat</a:t>
            </a:r>
            <a:endParaRPr lang="en-GB" sz="1600"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3" name="AutoShape 8" descr="Nantwich Swimming Pool">
            <a:extLst>
              <a:ext uri="{FF2B5EF4-FFF2-40B4-BE49-F238E27FC236}">
                <a16:creationId xmlns:a16="http://schemas.microsoft.com/office/drawing/2014/main" id="{9B755468-A05F-4C5B-9BC6-40910F6497D2}"/>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p:nvPr/>
        </p:nvSpPr>
        <p:spPr>
          <a:xfrm>
            <a:off x="937420" y="2088464"/>
            <a:ext cx="7650162" cy="1283386"/>
          </a:xfrm>
          <a:prstGeom prst="rect">
            <a:avLst/>
          </a:prstGeom>
          <a:noFill/>
          <a:ln>
            <a:noFill/>
          </a:ln>
        </p:spPr>
        <p:txBody>
          <a:bodyPr spcFirstLastPara="1" wrap="square" lIns="91425" tIns="45700" rIns="91425" bIns="45700" anchor="t" anchorCtr="0">
            <a:noAutofit/>
          </a:bodyPr>
          <a:lstStyle/>
          <a:p>
            <a:r>
              <a:rPr lang="en-GB" dirty="0"/>
              <a:t>We are delighted to welcome you to our Nursery and look forward to meeting all of the children.</a:t>
            </a:r>
          </a:p>
          <a:p>
            <a:r>
              <a:rPr lang="en-GB" dirty="0"/>
              <a:t>We can't wait to meet you all and begin a fun-filled year together!</a:t>
            </a:r>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Meet the Team</a:t>
            </a:r>
            <a:endParaRPr lang="en-GB" cap="none">
              <a:solidFill>
                <a:schemeClr val="tx1"/>
              </a:solidFill>
              <a:latin typeface="Calibri Light" panose="020F0302020204030204" pitchFamily="34" charset="0"/>
              <a:cs typeface="Calibri Light" panose="020F0302020204030204" pitchFamily="34" charset="0"/>
            </a:endParaRPr>
          </a:p>
        </p:txBody>
      </p:sp>
      <p:sp>
        <p:nvSpPr>
          <p:cNvPr id="133" name="Google Shape;133;p23"/>
          <p:cNvSpPr txBox="1">
            <a:spLocks noGrp="1"/>
          </p:cNvSpPr>
          <p:nvPr>
            <p:ph idx="1"/>
          </p:nvPr>
        </p:nvSpPr>
        <p:spPr>
          <a:xfrm>
            <a:off x="120985" y="1598069"/>
            <a:ext cx="9214400" cy="2213698"/>
          </a:xfrm>
          <a:prstGeom prst="rect">
            <a:avLst/>
          </a:prstGeom>
          <a:noFill/>
          <a:ln>
            <a:noFill/>
          </a:ln>
        </p:spPr>
        <p:txBody>
          <a:bodyPr spcFirstLastPara="1" wrap="square" lIns="91425" tIns="45700" rIns="91425" bIns="45700" anchor="t" anchorCtr="0">
            <a:noAutofit/>
          </a:bodyPr>
          <a:lstStyle/>
          <a:p>
            <a:pPr marL="0" indent="0">
              <a:spcBef>
                <a:spcPts val="0"/>
              </a:spcBef>
              <a:spcAft>
                <a:spcPts val="0"/>
              </a:spcAft>
              <a:buClr>
                <a:schemeClr val="accent1"/>
              </a:buClr>
              <a:buSzPts val="2760"/>
              <a:buNone/>
            </a:pPr>
            <a:r>
              <a:rPr lang="en" sz="3200" i="0" u="none" strike="noStrike" cap="none" dirty="0">
                <a:solidFill>
                  <a:srgbClr val="262626"/>
                </a:solidFill>
                <a:latin typeface="Calibri Light"/>
                <a:ea typeface="Garamond"/>
                <a:cs typeface="Calibri Light"/>
                <a:sym typeface="Garamond"/>
              </a:rPr>
              <a:t>Class </a:t>
            </a:r>
            <a:r>
              <a:rPr lang="en" sz="3200" dirty="0">
                <a:solidFill>
                  <a:srgbClr val="262626"/>
                </a:solidFill>
                <a:latin typeface="Calibri Light"/>
                <a:ea typeface="Garamond"/>
                <a:cs typeface="Calibri Light"/>
                <a:sym typeface="Garamond"/>
              </a:rPr>
              <a:t>teacher</a:t>
            </a:r>
            <a:r>
              <a:rPr lang="en" sz="3200" i="0" u="none" strike="noStrike" cap="none" dirty="0">
                <a:solidFill>
                  <a:srgbClr val="262626"/>
                </a:solidFill>
                <a:latin typeface="Calibri Light"/>
                <a:ea typeface="Garamond"/>
                <a:cs typeface="Calibri Light"/>
                <a:sym typeface="Garamond"/>
              </a:rPr>
              <a:t>: </a:t>
            </a:r>
            <a:r>
              <a:rPr lang="en-GB" sz="3200" i="0" u="none" strike="noStrike" cap="none" dirty="0">
                <a:solidFill>
                  <a:srgbClr val="262626"/>
                </a:solidFill>
                <a:latin typeface="Calibri Light"/>
                <a:ea typeface="Garamond"/>
                <a:cs typeface="Calibri Light"/>
                <a:sym typeface="Garamond"/>
              </a:rPr>
              <a:t>Mrs Rimmer</a:t>
            </a:r>
          </a:p>
          <a:p>
            <a:pPr marL="0" indent="0">
              <a:spcBef>
                <a:spcPts val="0"/>
              </a:spcBef>
              <a:spcAft>
                <a:spcPts val="0"/>
              </a:spcAft>
              <a:buClr>
                <a:schemeClr val="accent1"/>
              </a:buClr>
              <a:buSzPts val="2760"/>
              <a:buNone/>
            </a:pPr>
            <a:r>
              <a:rPr lang="en" sz="3200" i="0" u="none" strike="noStrike" cap="none" dirty="0">
                <a:solidFill>
                  <a:srgbClr val="262626"/>
                </a:solidFill>
                <a:latin typeface="Calibri Light"/>
                <a:ea typeface="Garamond"/>
                <a:cs typeface="Calibri Light"/>
                <a:sym typeface="Garamond"/>
              </a:rPr>
              <a:t>Class </a:t>
            </a:r>
            <a:r>
              <a:rPr lang="en-GB" sz="3200" i="0" u="none" strike="noStrike" cap="none" dirty="0">
                <a:solidFill>
                  <a:srgbClr val="262626"/>
                </a:solidFill>
                <a:latin typeface="Calibri Light"/>
                <a:ea typeface="Garamond"/>
                <a:cs typeface="Calibri Light"/>
                <a:sym typeface="Garamond"/>
              </a:rPr>
              <a:t>support staff</a:t>
            </a:r>
            <a:r>
              <a:rPr lang="en" sz="3200" i="0" u="none" strike="noStrike" cap="none" dirty="0">
                <a:solidFill>
                  <a:srgbClr val="262626"/>
                </a:solidFill>
                <a:latin typeface="Calibri Light"/>
                <a:ea typeface="Garamond"/>
                <a:cs typeface="Calibri Light"/>
                <a:sym typeface="Garamond"/>
              </a:rPr>
              <a:t>: </a:t>
            </a:r>
            <a:r>
              <a:rPr lang="en" sz="3200" dirty="0">
                <a:solidFill>
                  <a:srgbClr val="262626"/>
                </a:solidFill>
                <a:latin typeface="Calibri Light"/>
                <a:ea typeface="Garamond"/>
                <a:cs typeface="Calibri Light"/>
                <a:sym typeface="Garamond"/>
              </a:rPr>
              <a:t>M</a:t>
            </a:r>
            <a:r>
              <a:rPr lang="en-GB" sz="3200" dirty="0" err="1">
                <a:solidFill>
                  <a:srgbClr val="262626"/>
                </a:solidFill>
                <a:latin typeface="Calibri Light"/>
                <a:ea typeface="Garamond"/>
                <a:cs typeface="Calibri Light"/>
                <a:sym typeface="Garamond"/>
              </a:rPr>
              <a:t>rs</a:t>
            </a:r>
            <a:r>
              <a:rPr lang="en-GB" sz="3200" dirty="0">
                <a:solidFill>
                  <a:srgbClr val="262626"/>
                </a:solidFill>
                <a:latin typeface="Calibri Light"/>
                <a:ea typeface="Garamond"/>
                <a:cs typeface="Calibri Light"/>
                <a:sym typeface="Garamond"/>
              </a:rPr>
              <a:t> Plant (am), Ms </a:t>
            </a:r>
            <a:r>
              <a:rPr lang="en-GB" sz="3200" dirty="0" err="1">
                <a:solidFill>
                  <a:srgbClr val="262626"/>
                </a:solidFill>
                <a:latin typeface="Calibri Light"/>
                <a:ea typeface="Garamond"/>
                <a:cs typeface="Calibri Light"/>
                <a:sym typeface="Garamond"/>
              </a:rPr>
              <a:t>Boschi</a:t>
            </a:r>
            <a:r>
              <a:rPr lang="en-GB" sz="3200" dirty="0">
                <a:solidFill>
                  <a:srgbClr val="262626"/>
                </a:solidFill>
                <a:latin typeface="Calibri Light"/>
                <a:ea typeface="Garamond"/>
                <a:cs typeface="Calibri Light"/>
                <a:sym typeface="Garamond"/>
              </a:rPr>
              <a:t> , Mrs </a:t>
            </a:r>
            <a:r>
              <a:rPr lang="en-GB" sz="3200" dirty="0" err="1">
                <a:solidFill>
                  <a:srgbClr val="262626"/>
                </a:solidFill>
                <a:latin typeface="Calibri Light"/>
                <a:ea typeface="Garamond"/>
                <a:cs typeface="Calibri Light"/>
                <a:sym typeface="Garamond"/>
              </a:rPr>
              <a:t>Ladley</a:t>
            </a:r>
            <a:r>
              <a:rPr lang="en" sz="3200" dirty="0">
                <a:solidFill>
                  <a:srgbClr val="262626"/>
                </a:solidFill>
                <a:latin typeface="Calibri Light"/>
                <a:ea typeface="Garamond"/>
                <a:cs typeface="Calibri Light"/>
                <a:sym typeface="Garamond"/>
              </a:rPr>
              <a:t>(pm)</a:t>
            </a:r>
            <a:endParaRPr lang="en-GB" sz="3200" dirty="0">
              <a:solidFill>
                <a:srgbClr val="262626"/>
              </a:solidFill>
              <a:latin typeface="Calibri Light"/>
              <a:cs typeface="Calibri Light"/>
            </a:endParaRPr>
          </a:p>
        </p:txBody>
      </p:sp>
      <p:pic>
        <p:nvPicPr>
          <p:cNvPr id="3" name="Picture 2">
            <a:extLst>
              <a:ext uri="{FF2B5EF4-FFF2-40B4-BE49-F238E27FC236}">
                <a16:creationId xmlns:a16="http://schemas.microsoft.com/office/drawing/2014/main" id="{2BDFDCDA-2988-4EB1-BC0E-F3508970CAB4}"/>
              </a:ext>
            </a:extLst>
          </p:cNvPr>
          <p:cNvPicPr>
            <a:picLocks noChangeAspect="1"/>
          </p:cNvPicPr>
          <p:nvPr/>
        </p:nvPicPr>
        <p:blipFill>
          <a:blip r:embed="rId3"/>
          <a:stretch>
            <a:fillRect/>
          </a:stretch>
        </p:blipFill>
        <p:spPr>
          <a:xfrm>
            <a:off x="3533775" y="3105150"/>
            <a:ext cx="1905000" cy="1905000"/>
          </a:xfrm>
          <a:prstGeom prst="rect">
            <a:avLst/>
          </a:prstGeom>
        </p:spPr>
      </p:pic>
      <p:pic>
        <p:nvPicPr>
          <p:cNvPr id="4" name="Picture 3">
            <a:extLst>
              <a:ext uri="{FF2B5EF4-FFF2-40B4-BE49-F238E27FC236}">
                <a16:creationId xmlns:a16="http://schemas.microsoft.com/office/drawing/2014/main" id="{37135548-0555-42DE-8D54-DDB9E5502620}"/>
              </a:ext>
            </a:extLst>
          </p:cNvPr>
          <p:cNvPicPr>
            <a:picLocks noChangeAspect="1"/>
          </p:cNvPicPr>
          <p:nvPr/>
        </p:nvPicPr>
        <p:blipFill>
          <a:blip r:embed="rId4"/>
          <a:stretch>
            <a:fillRect/>
          </a:stretch>
        </p:blipFill>
        <p:spPr>
          <a:xfrm>
            <a:off x="5765006" y="3344200"/>
            <a:ext cx="1557337" cy="1557337"/>
          </a:xfrm>
          <a:prstGeom prst="rect">
            <a:avLst/>
          </a:prstGeom>
        </p:spPr>
      </p:pic>
      <p:pic>
        <p:nvPicPr>
          <p:cNvPr id="5" name="Picture 4">
            <a:extLst>
              <a:ext uri="{FF2B5EF4-FFF2-40B4-BE49-F238E27FC236}">
                <a16:creationId xmlns:a16="http://schemas.microsoft.com/office/drawing/2014/main" id="{0C1E9CB0-B815-46D0-8D24-40413BBF1A5F}"/>
              </a:ext>
            </a:extLst>
          </p:cNvPr>
          <p:cNvPicPr>
            <a:picLocks noChangeAspect="1"/>
          </p:cNvPicPr>
          <p:nvPr/>
        </p:nvPicPr>
        <p:blipFill>
          <a:blip r:embed="rId5"/>
          <a:stretch>
            <a:fillRect/>
          </a:stretch>
        </p:blipFill>
        <p:spPr>
          <a:xfrm>
            <a:off x="1520732" y="3214725"/>
            <a:ext cx="1686811" cy="16868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DCE68-52EB-1978-F63F-492ADB7C9826}"/>
              </a:ext>
            </a:extLst>
          </p:cNvPr>
          <p:cNvSpPr>
            <a:spLocks noGrp="1"/>
          </p:cNvSpPr>
          <p:nvPr>
            <p:ph type="title"/>
          </p:nvPr>
        </p:nvSpPr>
        <p:spPr>
          <a:xfrm>
            <a:off x="435894" y="289391"/>
            <a:ext cx="8272212" cy="760350"/>
          </a:xfrm>
        </p:spPr>
        <p:txBody>
          <a:bodyPr/>
          <a:lstStyle/>
          <a:p>
            <a:r>
              <a:rPr lang="en-US" dirty="0"/>
              <a:t>Cygnets nursery</a:t>
            </a:r>
          </a:p>
        </p:txBody>
      </p:sp>
      <p:pic>
        <p:nvPicPr>
          <p:cNvPr id="11" name="Content Placeholder 10">
            <a:extLst>
              <a:ext uri="{FF2B5EF4-FFF2-40B4-BE49-F238E27FC236}">
                <a16:creationId xmlns:a16="http://schemas.microsoft.com/office/drawing/2014/main" id="{B4AE6317-3134-4963-A2A6-DD09D6190F1A}"/>
              </a:ext>
            </a:extLst>
          </p:cNvPr>
          <p:cNvPicPr>
            <a:picLocks noGrp="1" noChangeAspect="1"/>
          </p:cNvPicPr>
          <p:nvPr>
            <p:ph idx="1"/>
          </p:nvPr>
        </p:nvPicPr>
        <p:blipFill>
          <a:blip r:embed="rId2"/>
          <a:stretch>
            <a:fillRect/>
          </a:stretch>
        </p:blipFill>
        <p:spPr>
          <a:xfrm>
            <a:off x="2391940" y="1049741"/>
            <a:ext cx="3108748" cy="2510067"/>
          </a:xfrm>
          <a:prstGeom prst="rect">
            <a:avLst/>
          </a:prstGeom>
        </p:spPr>
      </p:pic>
      <p:pic>
        <p:nvPicPr>
          <p:cNvPr id="12" name="Picture 11">
            <a:extLst>
              <a:ext uri="{FF2B5EF4-FFF2-40B4-BE49-F238E27FC236}">
                <a16:creationId xmlns:a16="http://schemas.microsoft.com/office/drawing/2014/main" id="{440DF512-E68D-4D9C-8D4C-D40760579B9D}"/>
              </a:ext>
            </a:extLst>
          </p:cNvPr>
          <p:cNvPicPr>
            <a:picLocks noChangeAspect="1"/>
          </p:cNvPicPr>
          <p:nvPr/>
        </p:nvPicPr>
        <p:blipFill>
          <a:blip r:embed="rId3"/>
          <a:stretch>
            <a:fillRect/>
          </a:stretch>
        </p:blipFill>
        <p:spPr>
          <a:xfrm>
            <a:off x="5559611" y="669566"/>
            <a:ext cx="3464161" cy="2479366"/>
          </a:xfrm>
          <a:prstGeom prst="rect">
            <a:avLst/>
          </a:prstGeom>
        </p:spPr>
      </p:pic>
      <p:pic>
        <p:nvPicPr>
          <p:cNvPr id="13" name="Picture 12">
            <a:extLst>
              <a:ext uri="{FF2B5EF4-FFF2-40B4-BE49-F238E27FC236}">
                <a16:creationId xmlns:a16="http://schemas.microsoft.com/office/drawing/2014/main" id="{A95695FE-369B-42D3-87E8-9BB37A0FF5F9}"/>
              </a:ext>
            </a:extLst>
          </p:cNvPr>
          <p:cNvPicPr>
            <a:picLocks noChangeAspect="1"/>
          </p:cNvPicPr>
          <p:nvPr/>
        </p:nvPicPr>
        <p:blipFill>
          <a:blip r:embed="rId4"/>
          <a:stretch>
            <a:fillRect/>
          </a:stretch>
        </p:blipFill>
        <p:spPr>
          <a:xfrm>
            <a:off x="0" y="3089319"/>
            <a:ext cx="2996195" cy="2045575"/>
          </a:xfrm>
          <a:prstGeom prst="rect">
            <a:avLst/>
          </a:prstGeom>
        </p:spPr>
      </p:pic>
      <p:pic>
        <p:nvPicPr>
          <p:cNvPr id="14" name="Picture 13">
            <a:extLst>
              <a:ext uri="{FF2B5EF4-FFF2-40B4-BE49-F238E27FC236}">
                <a16:creationId xmlns:a16="http://schemas.microsoft.com/office/drawing/2014/main" id="{1120033D-0C00-48B8-88F1-229D6A119A41}"/>
              </a:ext>
            </a:extLst>
          </p:cNvPr>
          <p:cNvPicPr>
            <a:picLocks noChangeAspect="1"/>
          </p:cNvPicPr>
          <p:nvPr/>
        </p:nvPicPr>
        <p:blipFill>
          <a:blip r:embed="rId5"/>
          <a:stretch>
            <a:fillRect/>
          </a:stretch>
        </p:blipFill>
        <p:spPr>
          <a:xfrm>
            <a:off x="4667384" y="3058676"/>
            <a:ext cx="2412072" cy="2070166"/>
          </a:xfrm>
          <a:prstGeom prst="rect">
            <a:avLst/>
          </a:prstGeom>
        </p:spPr>
      </p:pic>
    </p:spTree>
    <p:extLst>
      <p:ext uri="{BB962C8B-B14F-4D97-AF65-F5344CB8AC3E}">
        <p14:creationId xmlns:p14="http://schemas.microsoft.com/office/powerpoint/2010/main" val="4263500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394603" y="519960"/>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 sz="4000" i="0" u="sng" cap="none">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Overlock"/>
                <a:cs typeface="Calibri Light" panose="020F0302020204030204" pitchFamily="34" charset="0"/>
                <a:sym typeface="Overlock"/>
              </a:rPr>
              <a:t>Procedures for Contacting Staff</a:t>
            </a:r>
            <a:r>
              <a:rPr lang="en" sz="4000" i="0" u="none" cap="none">
                <a:ln w="0"/>
                <a:solidFill>
                  <a:schemeClr val="tx1"/>
                </a:solidFill>
                <a:effectLst>
                  <a:outerShdw blurRad="38100" dist="19050" dir="2700000" algn="tl" rotWithShape="0">
                    <a:schemeClr val="dk1">
                      <a:alpha val="40000"/>
                    </a:schemeClr>
                  </a:outerShdw>
                </a:effectLst>
                <a:latin typeface="Calibri Light" panose="020F0302020204030204" pitchFamily="34" charset="0"/>
                <a:ea typeface="Overlock"/>
                <a:cs typeface="Calibri Light" panose="020F0302020204030204" pitchFamily="34" charset="0"/>
                <a:sym typeface="Overlock"/>
              </a:rPr>
              <a:t> </a:t>
            </a:r>
            <a:endParaRPr cap="none">
              <a:ln w="0"/>
              <a:solidFill>
                <a:schemeClr val="tx1"/>
              </a:solidFill>
              <a:effectLst>
                <a:outerShdw blurRad="38100" dist="19050" dir="2700000" algn="tl" rotWithShape="0">
                  <a:schemeClr val="dk1">
                    <a:alpha val="40000"/>
                  </a:schemeClr>
                </a:outerShdw>
              </a:effectLst>
              <a:latin typeface="Calibri Light" panose="020F0302020204030204" pitchFamily="34" charset="0"/>
              <a:cs typeface="Calibri Light" panose="020F0302020204030204" pitchFamily="34" charset="0"/>
            </a:endParaRPr>
          </a:p>
        </p:txBody>
      </p:sp>
      <p:sp>
        <p:nvSpPr>
          <p:cNvPr id="140" name="Google Shape;140;p24"/>
          <p:cNvSpPr txBox="1">
            <a:spLocks noGrp="1"/>
          </p:cNvSpPr>
          <p:nvPr>
            <p:ph idx="1"/>
          </p:nvPr>
        </p:nvSpPr>
        <p:spPr>
          <a:xfrm>
            <a:off x="394603" y="1583790"/>
            <a:ext cx="8509927" cy="2542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2300"/>
              <a:buNone/>
            </a:pPr>
            <a:r>
              <a:rPr lang="en" sz="20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First point of call: </a:t>
            </a:r>
            <a:r>
              <a:rPr lang="en-GB" sz="200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Please speak to Mrs Rimmer or staff during drop off and pick up times.</a:t>
            </a:r>
            <a:endParaRPr lang="en" sz="200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endParaRPr>
          </a:p>
          <a:p>
            <a:pPr marL="0" marR="0" lvl="0" indent="0" algn="l" rtl="0">
              <a:lnSpc>
                <a:spcPct val="100000"/>
              </a:lnSpc>
              <a:spcBef>
                <a:spcPts val="0"/>
              </a:spcBef>
              <a:spcAft>
                <a:spcPts val="0"/>
              </a:spcAft>
              <a:buClr>
                <a:schemeClr val="accent1"/>
              </a:buClr>
              <a:buSzPts val="2300"/>
              <a:buNone/>
            </a:pPr>
            <a:r>
              <a:rPr lang="en-GB" sz="20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Important messages</a:t>
            </a:r>
            <a:r>
              <a:rPr lang="en" sz="20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 </a:t>
            </a:r>
            <a:r>
              <a:rPr lang="en-GB" sz="2000" dirty="0">
                <a:solidFill>
                  <a:schemeClr val="tx1"/>
                </a:solidFill>
                <a:latin typeface="Calibri" panose="020F0502020204030204" pitchFamily="34" charset="0"/>
                <a:ea typeface="Calibri" panose="020F0502020204030204" pitchFamily="34" charset="0"/>
                <a:cs typeface="Calibri" panose="020F0502020204030204" pitchFamily="34" charset="0"/>
                <a:sym typeface="Garamond"/>
              </a:rPr>
              <a:t>i</a:t>
            </a:r>
            <a:r>
              <a:rPr lang="en-GB" alt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f you wish to speak confidentially to Mrs Rimmer over a concern relating to your child, please email the school office.  All enquiries will be passed on to the appropriate member of staff and you will be contacted within two days to discuss the issue or arrange a meeting if necessary.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1116010" y="377028"/>
            <a:ext cx="6797675" cy="97750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Communication </a:t>
            </a:r>
            <a:endParaRPr lang="en-GB" cap="none">
              <a:solidFill>
                <a:schemeClr val="tx1"/>
              </a:solidFill>
              <a:latin typeface="Calibri Light" panose="020F0302020204030204" pitchFamily="34" charset="0"/>
              <a:cs typeface="Calibri Light" panose="020F0302020204030204" pitchFamily="34" charset="0"/>
            </a:endParaRPr>
          </a:p>
        </p:txBody>
      </p:sp>
      <p:sp>
        <p:nvSpPr>
          <p:cNvPr id="148" name="Google Shape;148;p25"/>
          <p:cNvSpPr txBox="1"/>
          <p:nvPr/>
        </p:nvSpPr>
        <p:spPr>
          <a:xfrm>
            <a:off x="426746" y="1431727"/>
            <a:ext cx="8176205" cy="1331119"/>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accent1"/>
              </a:buClr>
              <a:buSzPts val="1280"/>
              <a:buFont typeface="Noto Sans Symbols"/>
              <a:buChar char="►"/>
            </a:pPr>
            <a:r>
              <a:rPr lang="en" sz="16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School Website: </a:t>
            </a:r>
            <a:r>
              <a:rPr lang="en" sz="16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The website will be updated with: events, dates, clubs, curriculum, forms and class information. </a:t>
            </a:r>
            <a:endParaRPr dirty="0">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1000"/>
              </a:spcBef>
              <a:buClr>
                <a:schemeClr val="accent1"/>
              </a:buClr>
              <a:buSzPts val="1280"/>
              <a:buFont typeface="Noto Sans Symbols"/>
              <a:buChar char="►"/>
            </a:pPr>
            <a:r>
              <a:rPr lang="en-GB" sz="1600" b="1"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Newsletter: </a:t>
            </a:r>
            <a:r>
              <a:rPr lang="en-GB" sz="1600"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Newsletters will be updated every week with information of the children’s learning and important dates </a:t>
            </a:r>
            <a:endParaRPr lang="en-GB" sz="1600" dirty="0">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1000"/>
              </a:spcBef>
              <a:buClr>
                <a:schemeClr val="accent1"/>
              </a:buClr>
              <a:buSzPts val="1280"/>
              <a:buFont typeface="Noto Sans Symbols"/>
              <a:buChar char="►"/>
            </a:pPr>
            <a:r>
              <a:rPr lang="en-GB" sz="1600" b="1"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Text Messages: </a:t>
            </a:r>
            <a:r>
              <a:rPr lang="en-GB" sz="1600"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These are sent as reminders and to inform you of important information.</a:t>
            </a:r>
          </a:p>
          <a:p>
            <a:pPr marL="285750" marR="0" lvl="0" indent="-285750" algn="l" rtl="0">
              <a:lnSpc>
                <a:spcPct val="100000"/>
              </a:lnSpc>
              <a:spcBef>
                <a:spcPts val="1000"/>
              </a:spcBef>
              <a:spcAft>
                <a:spcPts val="0"/>
              </a:spcAft>
              <a:buClr>
                <a:schemeClr val="accent1"/>
              </a:buClr>
              <a:buSzPts val="1280"/>
              <a:buFont typeface="Noto Sans Symbols"/>
              <a:buChar char="►"/>
            </a:pPr>
            <a:r>
              <a:rPr lang="en" sz="16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Parents Evenings: </a:t>
            </a:r>
            <a:r>
              <a:rPr lang="en" sz="16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Take place in the Autumn and Spring term </a:t>
            </a:r>
          </a:p>
          <a:p>
            <a:pPr marL="285750" marR="0" lvl="0" indent="-285750" algn="l" rtl="0">
              <a:lnSpc>
                <a:spcPct val="100000"/>
              </a:lnSpc>
              <a:spcBef>
                <a:spcPts val="1000"/>
              </a:spcBef>
              <a:spcAft>
                <a:spcPts val="0"/>
              </a:spcAft>
              <a:buClr>
                <a:schemeClr val="accent1"/>
              </a:buClr>
              <a:buSzPts val="1280"/>
              <a:buFont typeface="Noto Sans Symbols"/>
              <a:buChar char="►"/>
            </a:pPr>
            <a:r>
              <a:rPr lang="en" sz="16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Reports: </a:t>
            </a:r>
            <a:r>
              <a:rPr lang="en" sz="16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Garamond"/>
              </a:rPr>
              <a:t>Report at end of Summer term. </a:t>
            </a:r>
            <a:endParaRPr dirty="0">
              <a:latin typeface="Calibri" panose="020F0502020204030204" pitchFamily="34" charset="0"/>
              <a:ea typeface="Calibri" panose="020F0502020204030204" pitchFamily="34" charset="0"/>
              <a:cs typeface="Calibri" panose="020F0502020204030204" pitchFamily="34" charset="0"/>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0" marR="0" lvl="0" indent="0" algn="l" rtl="0">
              <a:lnSpc>
                <a:spcPct val="100000"/>
              </a:lnSpc>
              <a:spcBef>
                <a:spcPts val="0"/>
              </a:spcBef>
              <a:spcAft>
                <a:spcPts val="0"/>
              </a:spcAft>
              <a:buNone/>
            </a:pPr>
            <a:endParaRPr sz="1600" b="0" i="0" u="none" dirty="0">
              <a:solidFill>
                <a:schemeClr val="dk1"/>
              </a:solidFill>
              <a:latin typeface="Calibri Light" panose="020F0302020204030204" pitchFamily="34" charset="0"/>
              <a:ea typeface="Garamond"/>
              <a:cs typeface="Calibri Light" panose="020F0302020204030204" pitchFamily="34" charset="0"/>
              <a:sym typeface="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982663" y="453875"/>
            <a:ext cx="7200897" cy="71412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ct val="100000"/>
              <a:buFont typeface="Overlock"/>
              <a:buNone/>
            </a:pPr>
            <a:r>
              <a:rPr lang="en-GB" sz="3600" b="0" i="0" u="sng" cap="none">
                <a:solidFill>
                  <a:schemeClr val="tx1"/>
                </a:solidFill>
                <a:latin typeface="Calibri Light" panose="020F0302020204030204" pitchFamily="34" charset="0"/>
                <a:ea typeface="Overlock"/>
                <a:cs typeface="Calibri Light" panose="020F0302020204030204" pitchFamily="34" charset="0"/>
                <a:sym typeface="Overlock"/>
              </a:rPr>
              <a:t>Our Golden Rules</a:t>
            </a:r>
            <a:endParaRPr lang="en-GB" cap="none">
              <a:solidFill>
                <a:schemeClr val="tx1"/>
              </a:solidFill>
              <a:latin typeface="Calibri Light" panose="020F0302020204030204" pitchFamily="34" charset="0"/>
              <a:cs typeface="Calibri Light" panose="020F0302020204030204" pitchFamily="34" charset="0"/>
            </a:endParaRPr>
          </a:p>
        </p:txBody>
      </p:sp>
      <p:sp>
        <p:nvSpPr>
          <p:cNvPr id="155" name="Google Shape;155;p26"/>
          <p:cNvSpPr txBox="1">
            <a:spLocks noGrp="1"/>
          </p:cNvSpPr>
          <p:nvPr>
            <p:ph idx="1"/>
          </p:nvPr>
        </p:nvSpPr>
        <p:spPr>
          <a:xfrm>
            <a:off x="468312" y="1168003"/>
            <a:ext cx="8229600" cy="3888581"/>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1610"/>
              <a:buFont typeface="Arial"/>
              <a:buNone/>
            </a:pPr>
            <a:r>
              <a:rPr lang="en" sz="1400" b="0" i="0" u="none" strike="noStrike" cap="none">
                <a:solidFill>
                  <a:srgbClr val="0000FF"/>
                </a:solidFill>
                <a:latin typeface="Garamond"/>
                <a:ea typeface="Garamond"/>
                <a:cs typeface="Garamond"/>
                <a:sym typeface="Garamond"/>
              </a:rPr>
              <a:t>				</a:t>
            </a:r>
            <a:endParaRPr/>
          </a:p>
          <a:p>
            <a:pPr marL="0" marR="0" lvl="0" indent="0" algn="l" rtl="0">
              <a:lnSpc>
                <a:spcPct val="100000"/>
              </a:lnSpc>
              <a:spcBef>
                <a:spcPts val="280"/>
              </a:spcBef>
              <a:spcAft>
                <a:spcPts val="0"/>
              </a:spcAft>
              <a:buClr>
                <a:schemeClr val="accent1"/>
              </a:buClr>
              <a:buSzPts val="1610"/>
              <a:buFont typeface="Arial"/>
              <a:buNone/>
            </a:pPr>
            <a:r>
              <a:rPr lang="en" sz="1400" b="0" i="0" u="none" strike="noStrike" cap="none">
                <a:solidFill>
                  <a:srgbClr val="0000FF"/>
                </a:solidFill>
                <a:latin typeface="Garamond"/>
                <a:ea typeface="Garamond"/>
                <a:cs typeface="Garamond"/>
                <a:sym typeface="Garamond"/>
              </a:rPr>
              <a:t>															</a:t>
            </a:r>
            <a:endParaRPr/>
          </a:p>
        </p:txBody>
      </p:sp>
      <p:pic>
        <p:nvPicPr>
          <p:cNvPr id="5" name="Picture 2" descr="Behaviour — Stanton Road Primary School">
            <a:extLst>
              <a:ext uri="{FF2B5EF4-FFF2-40B4-BE49-F238E27FC236}">
                <a16:creationId xmlns:a16="http://schemas.microsoft.com/office/drawing/2014/main" id="{BE5332B1-E721-4575-B7A1-006AC2D23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649" y="1736472"/>
            <a:ext cx="6972924" cy="2751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545800" y="496885"/>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u="sng" cap="none" dirty="0">
                <a:solidFill>
                  <a:schemeClr val="tx1"/>
                </a:solidFill>
                <a:latin typeface="Calibri Light" panose="020F0302020204030204" pitchFamily="34" charset="0"/>
                <a:ea typeface="Overlock"/>
                <a:cs typeface="Calibri Light" panose="020F0302020204030204" pitchFamily="34" charset="0"/>
                <a:sym typeface="Overlock"/>
              </a:rPr>
              <a:t>What to bring </a:t>
            </a:r>
            <a:r>
              <a:rPr lang="en-GB" sz="4000" b="0" i="0" u="none" cap="none" dirty="0">
                <a:solidFill>
                  <a:schemeClr val="tx1"/>
                </a:solidFill>
                <a:latin typeface="Calibri Light" panose="020F0302020204030204" pitchFamily="34" charset="0"/>
                <a:ea typeface="Overlock"/>
                <a:cs typeface="Calibri Light" panose="020F0302020204030204" pitchFamily="34" charset="0"/>
                <a:sym typeface="Overlock"/>
              </a:rPr>
              <a:t> </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67" name="Google Shape;167;p27"/>
          <p:cNvSpPr txBox="1">
            <a:spLocks noGrp="1"/>
          </p:cNvSpPr>
          <p:nvPr>
            <p:ph idx="1"/>
          </p:nvPr>
        </p:nvSpPr>
        <p:spPr>
          <a:xfrm>
            <a:off x="934807" y="1457951"/>
            <a:ext cx="7437300" cy="3131514"/>
          </a:xfrm>
          <a:prstGeom prst="rect">
            <a:avLst/>
          </a:prstGeom>
          <a:noFill/>
          <a:ln>
            <a:noFill/>
          </a:ln>
        </p:spPr>
        <p:txBody>
          <a:bodyPr spcFirstLastPara="1" wrap="square" lIns="91425" tIns="45700" rIns="91425" bIns="45700" anchor="t" anchorCtr="0">
            <a:normAutofit/>
          </a:bodyPr>
          <a:lstStyle/>
          <a:p>
            <a:pPr marL="285750" indent="-161290">
              <a:spcBef>
                <a:spcPts val="940"/>
              </a:spcBef>
              <a:spcAft>
                <a:spcPts val="0"/>
              </a:spcAft>
              <a:buClr>
                <a:schemeClr val="accent1"/>
              </a:buClr>
              <a:buSzPct val="115000"/>
              <a:buNone/>
            </a:pPr>
            <a:endParaRPr lang="en-GB" sz="5400" dirty="0">
              <a:latin typeface="Calibri Light" panose="020F0302020204030204" pitchFamily="34" charset="0"/>
              <a:ea typeface="Didact Gothic"/>
              <a:cs typeface="Calibri Light" panose="020F0302020204030204" pitchFamily="34" charset="0"/>
            </a:endParaRPr>
          </a:p>
          <a:p>
            <a:pPr marL="285750" marR="0" lvl="0" indent="-161290" algn="l" rtl="0">
              <a:spcBef>
                <a:spcPts val="940"/>
              </a:spcBef>
              <a:spcAft>
                <a:spcPts val="0"/>
              </a:spcAft>
              <a:buClr>
                <a:schemeClr val="accent1"/>
              </a:buClr>
              <a:buSzPct val="115000"/>
              <a:buFont typeface="Arial"/>
              <a:buNone/>
            </a:pPr>
            <a:endParaRPr lang="en-US" sz="1700" b="0" i="0" u="none" dirty="0">
              <a:solidFill>
                <a:schemeClr val="dk1"/>
              </a:solidFill>
              <a:latin typeface="Garamond"/>
              <a:ea typeface="Garamond"/>
              <a:cs typeface="Garamond"/>
            </a:endParaRPr>
          </a:p>
        </p:txBody>
      </p:sp>
      <p:sp>
        <p:nvSpPr>
          <p:cNvPr id="2" name="Rectangle 1">
            <a:extLst>
              <a:ext uri="{FF2B5EF4-FFF2-40B4-BE49-F238E27FC236}">
                <a16:creationId xmlns:a16="http://schemas.microsoft.com/office/drawing/2014/main" id="{DB16C79E-AD78-4498-89ED-05C60EFFDF05}"/>
              </a:ext>
            </a:extLst>
          </p:cNvPr>
          <p:cNvSpPr/>
          <p:nvPr/>
        </p:nvSpPr>
        <p:spPr>
          <a:xfrm>
            <a:off x="1414463" y="1890795"/>
            <a:ext cx="6400800" cy="2631490"/>
          </a:xfrm>
          <a:prstGeom prst="rect">
            <a:avLst/>
          </a:prstGeom>
        </p:spPr>
        <p:txBody>
          <a:bodyPr wrap="square">
            <a:spAutoFit/>
          </a:bodyPr>
          <a:lstStyle/>
          <a:p>
            <a:pPr>
              <a:lnSpc>
                <a:spcPts val="1500"/>
              </a:lnSpc>
              <a:spcAft>
                <a:spcPts val="800"/>
              </a:spcAft>
            </a:pPr>
            <a:r>
              <a:rPr lang="en-GB" sz="1600" dirty="0">
                <a:latin typeface="Calibri" panose="020F0502020204030204" pitchFamily="34" charset="0"/>
                <a:ea typeface="Times New Roman" panose="02020603050405020304" pitchFamily="18" charset="0"/>
                <a:cs typeface="Calibri" panose="020F0502020204030204" pitchFamily="34" charset="0"/>
              </a:rPr>
              <a:t>Nursery starts at 8:45am each day. Please make sure your child brings:</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en-GB" sz="1600" dirty="0">
                <a:latin typeface="Calibri" panose="020F0502020204030204" pitchFamily="34" charset="0"/>
                <a:ea typeface="Times New Roman" panose="02020603050405020304" pitchFamily="18" charset="0"/>
                <a:cs typeface="Calibri" panose="020F0502020204030204" pitchFamily="34" charset="0"/>
              </a:rPr>
              <a:t>A named water bottle</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en-GB" sz="1600" dirty="0">
                <a:latin typeface="Calibri" panose="020F0502020204030204" pitchFamily="34" charset="0"/>
                <a:ea typeface="Times New Roman" panose="02020603050405020304" pitchFamily="18" charset="0"/>
                <a:cs typeface="Calibri" panose="020F0502020204030204" pitchFamily="34" charset="0"/>
              </a:rPr>
              <a:t>A coat</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500"/>
              </a:lnSpc>
              <a:spcAft>
                <a:spcPts val="800"/>
              </a:spcAft>
              <a:buSzPts val="1000"/>
              <a:buFont typeface="Symbol" panose="05050102010706020507" pitchFamily="18" charset="2"/>
              <a:buChar char=""/>
              <a:tabLst>
                <a:tab pos="457200" algn="l"/>
              </a:tabLst>
            </a:pPr>
            <a:r>
              <a:rPr lang="en-GB" sz="1600" dirty="0">
                <a:latin typeface="Calibri" panose="020F0502020204030204" pitchFamily="34" charset="0"/>
                <a:ea typeface="Times New Roman" panose="02020603050405020304" pitchFamily="18" charset="0"/>
                <a:cs typeface="Calibri" panose="020F0502020204030204" pitchFamily="34" charset="0"/>
              </a:rPr>
              <a:t>Spare clothes in a named bag and welly boots to keep in school for muddy play</a:t>
            </a:r>
          </a:p>
          <a:p>
            <a:pPr marL="342900" lvl="0" indent="-342900">
              <a:lnSpc>
                <a:spcPts val="1500"/>
              </a:lnSpc>
              <a:spcAft>
                <a:spcPts val="800"/>
              </a:spcAft>
              <a:buSzPts val="1000"/>
              <a:buFont typeface="Symbol" panose="05050102010706020507" pitchFamily="18" charset="2"/>
              <a:buChar char=""/>
              <a:tabLst>
                <a:tab pos="457200" algn="l"/>
              </a:tabLst>
            </a:pPr>
            <a:r>
              <a:rPr lang="en-US" sz="1600" dirty="0">
                <a:effectLst/>
                <a:latin typeface="Calibri" panose="020F0502020204030204" pitchFamily="34" charset="0"/>
                <a:ea typeface="Calibri" panose="020F0502020204030204" pitchFamily="34" charset="0"/>
                <a:cs typeface="Calibri" panose="020F0502020204030204" pitchFamily="34" charset="0"/>
              </a:rPr>
              <a:t>Lunch bag /I</a:t>
            </a:r>
            <a:r>
              <a:rPr lang="en-GB" sz="1600" dirty="0">
                <a:effectLst/>
                <a:latin typeface="Calibri" panose="020F0502020204030204" pitchFamily="34" charset="0"/>
                <a:ea typeface="Calibri" panose="020F0502020204030204" pitchFamily="34" charset="0"/>
                <a:cs typeface="Calibri" panose="020F0502020204030204" pitchFamily="34" charset="0"/>
              </a:rPr>
              <a:t>f child requires school lunch please order or Arbor or tell the staff the lunch choice during drop off</a:t>
            </a:r>
          </a:p>
          <a:p>
            <a:pPr marL="342900" lvl="0" indent="-342900">
              <a:lnSpc>
                <a:spcPts val="1500"/>
              </a:lnSpc>
              <a:spcAft>
                <a:spcPts val="800"/>
              </a:spcAft>
              <a:buSzPts val="1000"/>
              <a:buFont typeface="Symbol" panose="05050102010706020507" pitchFamily="18" charset="2"/>
              <a:buChar char=""/>
              <a:tabLst>
                <a:tab pos="457200" algn="l"/>
              </a:tabLst>
            </a:pPr>
            <a:r>
              <a:rPr lang="en-US" sz="1600" dirty="0">
                <a:latin typeface="Calibri" panose="020F0502020204030204" pitchFamily="34" charset="0"/>
                <a:ea typeface="Calibri" panose="020F0502020204030204" pitchFamily="34" charset="0"/>
                <a:cs typeface="Calibri" panose="020F0502020204030204" pitchFamily="34" charset="0"/>
              </a:rPr>
              <a:t>I</a:t>
            </a:r>
            <a:r>
              <a:rPr lang="en-GB" sz="1600" dirty="0">
                <a:latin typeface="Calibri" panose="020F0502020204030204" pitchFamily="34" charset="0"/>
                <a:ea typeface="Calibri" panose="020F0502020204030204" pitchFamily="34" charset="0"/>
                <a:cs typeface="Calibri" panose="020F0502020204030204" pitchFamily="34" charset="0"/>
              </a:rPr>
              <a:t>f you are running late please note you need to sign in at the office first then come to nursery</a:t>
            </a:r>
          </a:p>
          <a:p>
            <a:pPr marL="342900" lvl="0" indent="-342900">
              <a:lnSpc>
                <a:spcPts val="1500"/>
              </a:lnSpc>
              <a:spcAft>
                <a:spcPts val="800"/>
              </a:spcAft>
              <a:buSzPts val="1000"/>
              <a:buFont typeface="Symbol" panose="05050102010706020507" pitchFamily="18" charset="2"/>
              <a:buChar char=""/>
              <a:tabLst>
                <a:tab pos="457200" algn="l"/>
              </a:tabLs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6926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545800" y="496885"/>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Tapestry</a:t>
            </a:r>
            <a:r>
              <a:rPr lang="en-GB" sz="4000" b="0" i="0" u="none" cap="none" dirty="0">
                <a:solidFill>
                  <a:schemeClr val="tx1"/>
                </a:solidFill>
                <a:latin typeface="Calibri Light" panose="020F0302020204030204" pitchFamily="34" charset="0"/>
                <a:ea typeface="Overlock"/>
                <a:cs typeface="Calibri Light" panose="020F0302020204030204" pitchFamily="34" charset="0"/>
                <a:sym typeface="Overlock"/>
              </a:rPr>
              <a:t> </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67" name="Google Shape;167;p27"/>
          <p:cNvSpPr txBox="1">
            <a:spLocks noGrp="1"/>
          </p:cNvSpPr>
          <p:nvPr>
            <p:ph idx="1"/>
          </p:nvPr>
        </p:nvSpPr>
        <p:spPr>
          <a:xfrm>
            <a:off x="941950" y="1515101"/>
            <a:ext cx="7437300" cy="3131514"/>
          </a:xfrm>
          <a:prstGeom prst="rect">
            <a:avLst/>
          </a:prstGeom>
          <a:noFill/>
          <a:ln>
            <a:noFill/>
          </a:ln>
        </p:spPr>
        <p:txBody>
          <a:bodyPr spcFirstLastPara="1" wrap="square" lIns="91425" tIns="45700" rIns="91425" bIns="45700" anchor="t" anchorCtr="0">
            <a:normAutofit/>
          </a:bodyPr>
          <a:lstStyle/>
          <a:p>
            <a:pPr marL="581660" indent="-457200">
              <a:spcBef>
                <a:spcPts val="940"/>
              </a:spcBef>
              <a:spcAft>
                <a:spcPts val="0"/>
              </a:spcAft>
              <a:buClr>
                <a:schemeClr val="accent1"/>
              </a:buClr>
              <a:buSzPct val="115000"/>
            </a:pPr>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Please ask for activation link in the office and fill the permission forms.</a:t>
            </a:r>
          </a:p>
          <a:p>
            <a:pPr marL="581660" indent="-457200">
              <a:spcBef>
                <a:spcPts val="940"/>
              </a:spcBef>
              <a:spcAft>
                <a:spcPts val="0"/>
              </a:spcAft>
              <a:buClr>
                <a:schemeClr val="accent1"/>
              </a:buClr>
              <a:buSzPct val="115000"/>
            </a:pPr>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We post adventures weekly , some will be group posts , some individual.</a:t>
            </a:r>
          </a:p>
          <a:p>
            <a:pPr marL="581660" indent="-457200">
              <a:spcBef>
                <a:spcPts val="940"/>
              </a:spcBef>
              <a:spcAft>
                <a:spcPts val="0"/>
              </a:spcAft>
              <a:buClr>
                <a:schemeClr val="accent1"/>
              </a:buClr>
              <a:buSzPct val="115000"/>
            </a:pPr>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Please contribute on too as we use tapestry and children’s experiences with families in activities</a:t>
            </a:r>
          </a:p>
          <a:p>
            <a:pPr marL="285750" indent="-161290">
              <a:spcBef>
                <a:spcPts val="940"/>
              </a:spcBef>
              <a:spcAft>
                <a:spcPts val="0"/>
              </a:spcAft>
              <a:buClr>
                <a:schemeClr val="accent1"/>
              </a:buClr>
              <a:buSzPct val="115000"/>
              <a:buNone/>
            </a:pPr>
            <a:endParaRPr lang="en-GB" sz="2800" dirty="0">
              <a:latin typeface="Calibri Light" panose="020F0302020204030204" pitchFamily="34" charset="0"/>
              <a:ea typeface="Didact Gothic"/>
              <a:cs typeface="Calibri Light" panose="020F0302020204030204" pitchFamily="34" charset="0"/>
            </a:endParaRPr>
          </a:p>
          <a:p>
            <a:pPr marL="285750" marR="0" lvl="0" indent="-161290" algn="l" rtl="0">
              <a:spcBef>
                <a:spcPts val="940"/>
              </a:spcBef>
              <a:spcAft>
                <a:spcPts val="0"/>
              </a:spcAft>
              <a:buClr>
                <a:schemeClr val="accent1"/>
              </a:buClr>
              <a:buSzPct val="115000"/>
              <a:buFont typeface="Arial"/>
              <a:buNone/>
            </a:pPr>
            <a:endParaRPr lang="en-US" sz="1700" b="0" i="0" u="none" dirty="0">
              <a:solidFill>
                <a:schemeClr val="dk1"/>
              </a:solidFill>
              <a:latin typeface="Garamond"/>
              <a:ea typeface="Garamond"/>
              <a:cs typeface="Garamond"/>
            </a:endParaRPr>
          </a:p>
        </p:txBody>
      </p:sp>
      <p:sp>
        <p:nvSpPr>
          <p:cNvPr id="2" name="Rectangle 1">
            <a:extLst>
              <a:ext uri="{FF2B5EF4-FFF2-40B4-BE49-F238E27FC236}">
                <a16:creationId xmlns:a16="http://schemas.microsoft.com/office/drawing/2014/main" id="{DB16C79E-AD78-4498-89ED-05C60EFFDF05}"/>
              </a:ext>
            </a:extLst>
          </p:cNvPr>
          <p:cNvSpPr/>
          <p:nvPr/>
        </p:nvSpPr>
        <p:spPr>
          <a:xfrm>
            <a:off x="1414463" y="1890795"/>
            <a:ext cx="6400800" cy="284693"/>
          </a:xfrm>
          <a:prstGeom prst="rect">
            <a:avLst/>
          </a:prstGeom>
        </p:spPr>
        <p:txBody>
          <a:bodyPr wrap="square">
            <a:spAutoFit/>
          </a:bodyPr>
          <a:lstStyle/>
          <a:p>
            <a:pPr marL="342900" lvl="0" indent="-342900">
              <a:lnSpc>
                <a:spcPts val="1500"/>
              </a:lnSpc>
              <a:spcAft>
                <a:spcPts val="800"/>
              </a:spcAft>
              <a:buSzPts val="1000"/>
              <a:buFont typeface="Symbol" panose="05050102010706020507" pitchFamily="18" charset="2"/>
              <a:buChar char=""/>
              <a:tabLst>
                <a:tab pos="457200" algn="l"/>
              </a:tabLs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2832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95287" y="573881"/>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US" sz="4000" cap="none" dirty="0">
                <a:solidFill>
                  <a:schemeClr val="tx1"/>
                </a:solidFill>
                <a:latin typeface="Calibri Light" panose="020F0302020204030204" pitchFamily="34" charset="0"/>
                <a:cs typeface="Calibri Light" panose="020F0302020204030204" pitchFamily="34" charset="0"/>
              </a:rPr>
              <a:t>Pick up times </a:t>
            </a:r>
            <a:endParaRPr lang="en-GB" sz="4000" cap="none" dirty="0">
              <a:solidFill>
                <a:schemeClr val="tx1"/>
              </a:solidFill>
              <a:latin typeface="Calibri Light" panose="020F0302020204030204" pitchFamily="34" charset="0"/>
              <a:cs typeface="Calibri Light" panose="020F0302020204030204" pitchFamily="34" charset="0"/>
            </a:endParaRPr>
          </a:p>
        </p:txBody>
      </p:sp>
      <p:sp>
        <p:nvSpPr>
          <p:cNvPr id="175" name="Google Shape;175;p28"/>
          <p:cNvSpPr txBox="1">
            <a:spLocks noGrp="1"/>
          </p:cNvSpPr>
          <p:nvPr>
            <p:ph idx="1"/>
          </p:nvPr>
        </p:nvSpPr>
        <p:spPr>
          <a:xfrm>
            <a:off x="342306" y="1751325"/>
            <a:ext cx="8335562" cy="2149163"/>
          </a:xfrm>
          <a:prstGeom prst="rect">
            <a:avLst/>
          </a:prstGeom>
          <a:noFill/>
          <a:ln>
            <a:noFill/>
          </a:ln>
        </p:spPr>
        <p:txBody>
          <a:bodyPr spcFirstLastPara="1" wrap="square" lIns="91425" tIns="45700" rIns="91425" bIns="45700" anchor="t" anchorCtr="0">
            <a:normAutofit/>
          </a:bodyPr>
          <a:lstStyle/>
          <a:p>
            <a:pPr marL="285750" marR="0" lvl="0" indent="-139700" algn="l" rtl="0">
              <a:spcBef>
                <a:spcPts val="1000"/>
              </a:spcBef>
              <a:spcAft>
                <a:spcPts val="0"/>
              </a:spcAft>
              <a:buClr>
                <a:schemeClr val="accent1"/>
              </a:buClr>
              <a:buSzPts val="2300"/>
              <a:buFont typeface="Arial"/>
              <a:buNone/>
            </a:pPr>
            <a:r>
              <a:rPr lang="en-US" sz="2000" dirty="0">
                <a:solidFill>
                  <a:schemeClr val="dk1"/>
                </a:solidFill>
                <a:latin typeface="Calibri Light" panose="020F0302020204030204" pitchFamily="34" charset="0"/>
                <a:ea typeface="Garamond"/>
                <a:cs typeface="Calibri Light" panose="020F0302020204030204" pitchFamily="34" charset="0"/>
                <a:sym typeface="Garamond"/>
              </a:rPr>
              <a:t>Full day sessions – 3.15pm from the garden door</a:t>
            </a:r>
          </a:p>
          <a:p>
            <a:pPr marL="285750" marR="0" lvl="0" indent="-139700" algn="l" rtl="0">
              <a:spcBef>
                <a:spcPts val="1000"/>
              </a:spcBef>
              <a:spcAft>
                <a:spcPts val="0"/>
              </a:spcAft>
              <a:buClr>
                <a:schemeClr val="accent1"/>
              </a:buClr>
              <a:buSzPts val="2300"/>
              <a:buFont typeface="Arial"/>
              <a:buNone/>
            </a:pPr>
            <a:r>
              <a:rPr lang="en-US" sz="2000" b="0" i="0" u="none" dirty="0">
                <a:solidFill>
                  <a:schemeClr val="dk1"/>
                </a:solidFill>
                <a:latin typeface="Calibri Light" panose="020F0302020204030204" pitchFamily="34" charset="0"/>
                <a:ea typeface="Garamond"/>
                <a:cs typeface="Calibri Light" panose="020F0302020204030204" pitchFamily="34" charset="0"/>
                <a:sym typeface="Garamond"/>
              </a:rPr>
              <a:t>Morning session- 11.45am from garden door </a:t>
            </a:r>
          </a:p>
          <a:p>
            <a:pPr marL="285750" marR="0" lvl="0" indent="-139700" algn="l" rtl="0">
              <a:spcBef>
                <a:spcPts val="1000"/>
              </a:spcBef>
              <a:spcAft>
                <a:spcPts val="0"/>
              </a:spcAft>
              <a:buClr>
                <a:schemeClr val="accent1"/>
              </a:buClr>
              <a:buSzPts val="2300"/>
              <a:buFont typeface="Arial"/>
              <a:buNone/>
            </a:pPr>
            <a:r>
              <a:rPr lang="en-US" sz="2000" dirty="0">
                <a:solidFill>
                  <a:schemeClr val="dk1"/>
                </a:solidFill>
                <a:latin typeface="Calibri Light" panose="020F0302020204030204" pitchFamily="34" charset="0"/>
                <a:ea typeface="Garamond"/>
                <a:cs typeface="Calibri Light" panose="020F0302020204030204" pitchFamily="34" charset="0"/>
                <a:sym typeface="Garamond"/>
              </a:rPr>
              <a:t>Monday session – 12.45pm  from double doors</a:t>
            </a:r>
            <a:endParaRPr sz="2000" b="0" i="0" u="none" dirty="0">
              <a:solidFill>
                <a:schemeClr val="dk1"/>
              </a:solidFill>
              <a:latin typeface="Calibri Light" panose="020F0302020204030204" pitchFamily="34" charset="0"/>
              <a:ea typeface="Garamond"/>
              <a:cs typeface="Calibri Light" panose="020F0302020204030204" pitchFamily="34" charset="0"/>
              <a:sym typeface="Garamond"/>
            </a:endParaRPr>
          </a:p>
        </p:txBody>
      </p:sp>
      <p:pic>
        <p:nvPicPr>
          <p:cNvPr id="2" name="Picture 1">
            <a:extLst>
              <a:ext uri="{FF2B5EF4-FFF2-40B4-BE49-F238E27FC236}">
                <a16:creationId xmlns:a16="http://schemas.microsoft.com/office/drawing/2014/main" id="{C87BD5EF-DF40-4E4E-A5F2-F9C4E59F3CC0}"/>
              </a:ext>
            </a:extLst>
          </p:cNvPr>
          <p:cNvPicPr>
            <a:picLocks noChangeAspect="1"/>
          </p:cNvPicPr>
          <p:nvPr/>
        </p:nvPicPr>
        <p:blipFill>
          <a:blip r:embed="rId3"/>
          <a:stretch>
            <a:fillRect/>
          </a:stretch>
        </p:blipFill>
        <p:spPr>
          <a:xfrm>
            <a:off x="1724800" y="3208108"/>
            <a:ext cx="2042337" cy="1539373"/>
          </a:xfrm>
          <a:prstGeom prst="rect">
            <a:avLst/>
          </a:prstGeom>
        </p:spPr>
      </p:pic>
      <p:pic>
        <p:nvPicPr>
          <p:cNvPr id="3" name="Picture 2">
            <a:extLst>
              <a:ext uri="{FF2B5EF4-FFF2-40B4-BE49-F238E27FC236}">
                <a16:creationId xmlns:a16="http://schemas.microsoft.com/office/drawing/2014/main" id="{19B9FC3A-B10E-48AE-BC14-A8B4BD7665F6}"/>
              </a:ext>
            </a:extLst>
          </p:cNvPr>
          <p:cNvPicPr>
            <a:picLocks noChangeAspect="1"/>
          </p:cNvPicPr>
          <p:nvPr/>
        </p:nvPicPr>
        <p:blipFill>
          <a:blip r:embed="rId4"/>
          <a:stretch>
            <a:fillRect/>
          </a:stretch>
        </p:blipFill>
        <p:spPr>
          <a:xfrm>
            <a:off x="6960332" y="1431131"/>
            <a:ext cx="1409822" cy="1874682"/>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n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57AB648576CD41B2201987AA434732" ma:contentTypeVersion="19" ma:contentTypeDescription="Create a new document." ma:contentTypeScope="" ma:versionID="f54d6205fe461c62bef977f7c6b7871d">
  <xsd:schema xmlns:xsd="http://www.w3.org/2001/XMLSchema" xmlns:xs="http://www.w3.org/2001/XMLSchema" xmlns:p="http://schemas.microsoft.com/office/2006/metadata/properties" xmlns:ns3="27a0ff87-feae-48b7-b0ed-c9cfd561e7a4" xmlns:ns4="77a4a221-f773-49e9-bcc6-6addcf0c5fb8" targetNamespace="http://schemas.microsoft.com/office/2006/metadata/properties" ma:root="true" ma:fieldsID="e3f71b8a77b7456b866a6d30fe5859c9" ns3:_="" ns4:_="">
    <xsd:import namespace="27a0ff87-feae-48b7-b0ed-c9cfd561e7a4"/>
    <xsd:import namespace="77a4a221-f773-49e9-bcc6-6addcf0c5fb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AutoKeyPoints" minOccurs="0"/>
                <xsd:element ref="ns4:MediaServiceKeyPoints" minOccurs="0"/>
                <xsd:element ref="ns4:MediaServiceOCR" minOccurs="0"/>
                <xsd:element ref="ns4:MediaServiceGenerationTime" minOccurs="0"/>
                <xsd:element ref="ns4:MediaServiceEventHashCode" minOccurs="0"/>
                <xsd:element ref="ns4:MediaLengthInSeconds" minOccurs="0"/>
                <xsd:element ref="ns4:_activity" minOccurs="0"/>
                <xsd:element ref="ns4:MediaServiceObjectDetectorVersions" minOccurs="0"/>
                <xsd:element ref="ns4:MediaServiceSystemTags" minOccurs="0"/>
                <xsd:element ref="ns4:MediaServiceSearchPropertie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a0ff87-feae-48b7-b0ed-c9cfd561e7a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a4a221-f773-49e9-bcc6-6addcf0c5fb8"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7a4a221-f773-49e9-bcc6-6addcf0c5fb8" xsi:nil="true"/>
  </documentManagement>
</p:properties>
</file>

<file path=customXml/itemProps1.xml><?xml version="1.0" encoding="utf-8"?>
<ds:datastoreItem xmlns:ds="http://schemas.openxmlformats.org/officeDocument/2006/customXml" ds:itemID="{22B829FF-64AC-4E0D-B57A-55B2A80302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a0ff87-feae-48b7-b0ed-c9cfd561e7a4"/>
    <ds:schemaRef ds:uri="77a4a221-f773-49e9-bcc6-6addcf0c5f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FA1468-7F03-4D6C-9463-229FC63E1790}">
  <ds:schemaRefs>
    <ds:schemaRef ds:uri="http://schemas.microsoft.com/sharepoint/v3/contenttype/forms"/>
  </ds:schemaRefs>
</ds:datastoreItem>
</file>

<file path=customXml/itemProps3.xml><?xml version="1.0" encoding="utf-8"?>
<ds:datastoreItem xmlns:ds="http://schemas.openxmlformats.org/officeDocument/2006/customXml" ds:itemID="{C18F5687-A664-486B-BF80-0EB2537312A1}">
  <ds:schemaRefs>
    <ds:schemaRef ds:uri="http://schemas.microsoft.com/office/2006/documentManagement/types"/>
    <ds:schemaRef ds:uri="http://www.w3.org/XML/1998/namespace"/>
    <ds:schemaRef ds:uri="http://schemas.microsoft.com/office/2006/metadata/properties"/>
    <ds:schemaRef ds:uri="27a0ff87-feae-48b7-b0ed-c9cfd561e7a4"/>
    <ds:schemaRef ds:uri="http://purl.org/dc/elements/1.1/"/>
    <ds:schemaRef ds:uri="http://purl.org/dc/dcmitype/"/>
    <ds:schemaRef ds:uri="http://schemas.openxmlformats.org/package/2006/metadata/core-properties"/>
    <ds:schemaRef ds:uri="http://purl.org/dc/terms/"/>
    <ds:schemaRef ds:uri="http://schemas.microsoft.com/office/infopath/2007/PartnerControls"/>
    <ds:schemaRef ds:uri="77a4a221-f773-49e9-bcc6-6addcf0c5fb8"/>
  </ds:schemaRefs>
</ds:datastoreItem>
</file>

<file path=docProps/app.xml><?xml version="1.0" encoding="utf-8"?>
<Properties xmlns="http://schemas.openxmlformats.org/officeDocument/2006/extended-properties" xmlns:vt="http://schemas.openxmlformats.org/officeDocument/2006/docPropsVTypes">
  <TotalTime>58</TotalTime>
  <Words>451</Words>
  <Application>Microsoft Office PowerPoint</Application>
  <PresentationFormat>On-screen Show (16:9)</PresentationFormat>
  <Paragraphs>66</Paragraphs>
  <Slides>12</Slides>
  <Notes>11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12</vt:i4>
      </vt:variant>
    </vt:vector>
  </HeadingPairs>
  <TitlesOfParts>
    <vt:vector size="26" baseType="lpstr">
      <vt:lpstr>Overlock</vt:lpstr>
      <vt:lpstr>Wingdings 2</vt:lpstr>
      <vt:lpstr>Calibri Light</vt:lpstr>
      <vt:lpstr>Symbol</vt:lpstr>
      <vt:lpstr>Gill Sans MT</vt:lpstr>
      <vt:lpstr>Corsiva</vt:lpstr>
      <vt:lpstr>Noto Sans Symbols</vt:lpstr>
      <vt:lpstr>Calibri</vt:lpstr>
      <vt:lpstr>Arial</vt:lpstr>
      <vt:lpstr>Garamond</vt:lpstr>
      <vt:lpstr>Didact Gothic</vt:lpstr>
      <vt:lpstr>Times New Roman</vt:lpstr>
      <vt:lpstr>Simple Light</vt:lpstr>
      <vt:lpstr>Dividend</vt:lpstr>
      <vt:lpstr>Welcome to Cygnets Paris – Mrs Rimmer </vt:lpstr>
      <vt:lpstr>Meet the Team</vt:lpstr>
      <vt:lpstr>Cygnets nursery</vt:lpstr>
      <vt:lpstr>Procedures for Contacting Staff </vt:lpstr>
      <vt:lpstr>Communication </vt:lpstr>
      <vt:lpstr>Our Golden Rules</vt:lpstr>
      <vt:lpstr>What to bring  </vt:lpstr>
      <vt:lpstr>Tapestry </vt:lpstr>
      <vt:lpstr>Pick up times </vt:lpstr>
      <vt:lpstr>Our Week</vt:lpstr>
      <vt:lpstr>During the week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6</dc:title>
  <dc:creator>Daniel Savage</dc:creator>
  <cp:lastModifiedBy>Justyna Rimmer</cp:lastModifiedBy>
  <cp:revision>160</cp:revision>
  <cp:lastPrinted>2026-09-08T14:30:41Z</cp:lastPrinted>
  <dcterms:modified xsi:type="dcterms:W3CDTF">2026-09-08T19:58:43Z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0x010100A357AB648576CD41B2201987AA434732</vt:lpwstr>
  </property>
</Properties>
</file>