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65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FC1DB9-62AB-8B11-0704-28886B27EF6A}" v="8" dt="2025-01-09T15:43:48.070"/>
    <p1510:client id="{635F6FF1-D88A-8B07-8A0C-4EB5AC5C464A}" v="4" dt="2025-01-09T15:08:51.020"/>
    <p1510:client id="{48DAF8D7-7120-E142-444E-E6C6847C1F8D}" v="30" dt="2025-01-09T09:39:48.697"/>
    <p1510:client id="{D361BFDC-3394-AF08-1F57-14A96AFA7B01}" v="351" dt="2025-01-09T16:37:41.6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C7D9-117D-4CCD-A566-59AEE8B299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9A8BA5-CB51-4050-B872-F644CE6D83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5268AD-1C96-4AA0-9E1B-86B53382C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9030D0-F5A7-4B2E-80DE-F8B4636F0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74555-AE3A-46BB-A8AA-80926677C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21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7C3F6-1C3D-46CC-B519-4F8796CD4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3067EF-B5BE-4D89-B905-2966A38EE3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6F4E6-D379-4628-8DC9-F8438F67C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61C92-0742-4D80-9FD1-9473A657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4B9FD1-DB49-474A-8FA6-745AF291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65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BB281A-CBF7-4D20-B0B9-C2876716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E5D802-7F48-4471-8013-47AB6545F2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1E2C59-4AA0-491D-BBCB-A1623BEF9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A407EE-7515-4F21-B77C-C62811A2C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BDC57-21AD-4A3A-A19B-09E0C7D56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21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A9E21-905C-4ABF-85DD-787FDD787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521F9-4D61-484D-BCC4-C8C6F9269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59E96-3CAF-48D5-BA24-34EFE4509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1C646-CD75-49E9-B8DD-0C64E911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15E2A-C22D-4B97-9099-14920AED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2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CCB5D-B4A7-4193-B847-C8BA226B7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45AD01-3260-4718-8AA8-EF2C7EFB1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7A8FA-4ACC-436C-B39D-C1E4C9AF0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6593A-FC60-4D55-AE65-3CEB4716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F4030-9721-43A6-B9E9-4A1D2C784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174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274ED-1665-48AD-8B56-7155B8FE5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C4A57-09F0-4829-9AC4-A4F0E51C48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DC654-CD26-482F-9016-74A77440C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0A681B-F68F-4243-BDF2-BB4718EE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FA278-D4CA-4DC9-9AA9-D95FD4D8F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5DD47A-31AC-4BCA-8E43-E116ADFD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83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9255A-F711-4EE6-92F5-FBF40CF50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879CF-09E5-4362-8BFF-B8CFF1C36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0627A0-3617-49FC-ABDD-41150A795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455DA8-EB19-4324-8490-01CD32CA18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1A0AC6-62A9-4661-A531-050670D315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B88049-9383-44FA-8BC0-A63DEF16C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2F1379-ED90-44F8-B561-3408937CA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FC27D8-A22D-4DBC-AA5E-0828A402A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77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15E60-D6FB-4576-BDDF-B93F2D520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9FFD0-4C60-46AA-B526-88AD5CAB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5DC835-8018-4DE7-8B67-94A4B4846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3AC871-F09A-436D-AAF5-1BFA1F407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8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94612-04E8-4B04-95C9-E75F57D4F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7E2238-A761-4525-812E-558543BCB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163CC-2E72-4CF3-8CF7-6D71F16A2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465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A987E-A630-4374-A1D0-7DCA411ED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5FB6F-349C-48EE-8042-A2F8640933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72B712-311E-49D3-BEBA-97CBFCF319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C65ADA-FDD1-404E-83E6-29629B642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93E57B-6F20-4F44-9E8C-AE99B896B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465F44-DD0C-4478-A840-E5262CB54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5120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E86-79ED-4D93-B2F3-4ACDD1534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08D2B1-EBDD-46CC-9765-A5FC47DE1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FBDD66-AB12-4337-A0A2-8C5BF5AD9F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EFB884-5FC5-4966-BD10-7B7D089C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7C9125-53F1-4300-A4D0-7AEB17FF3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34F657-7F24-4627-ABB2-D08CE1738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184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FDE55C-38A1-4E96-8167-E5A5A3748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19C51-DDF4-4D88-A5C6-117F64E84C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D49F6-ECFF-4C2D-89A8-5DDC1E9CEE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62AE-1FF5-4EA8-ABD7-8AA577E07947}" type="datetimeFigureOut">
              <a:rPr lang="en-GB" smtClean="0"/>
              <a:t>10/01/2025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09604-C613-43D7-97FF-31180A6730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4C1B9-4B40-4F7D-AB2E-B441A496B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E1431-FAE8-49EC-BBE1-91F6ADCB6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60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jca-adventure.co.uk/wp-content/uploads/condover-hall-drone-video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s://www.jca-adventure.co.uk/activity-centres/condover-hal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2CDF78-94D4-4AAD-83E3-1D28268B8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957455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D4D4140-28BA-4599-ABFD-D1911BD6AF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4900" y="0"/>
            <a:ext cx="3467100" cy="47386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012017-5DA2-4A7C-9EE8-002BA6D045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55" y="4714874"/>
            <a:ext cx="6234545" cy="21431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B0035CF-AF37-40CF-980E-36946467A299}"/>
              </a:ext>
            </a:extLst>
          </p:cNvPr>
          <p:cNvSpPr txBox="1"/>
          <p:nvPr/>
        </p:nvSpPr>
        <p:spPr>
          <a:xfrm>
            <a:off x="488272" y="4447713"/>
            <a:ext cx="5051394" cy="54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C60449-7DC2-47BF-8D57-B9A3BDBDD0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20512"/>
            <a:ext cx="5857875" cy="66873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DC817A7-FEEB-4177-91F6-98510D3AA339}"/>
              </a:ext>
            </a:extLst>
          </p:cNvPr>
          <p:cNvSpPr txBox="1"/>
          <p:nvPr/>
        </p:nvSpPr>
        <p:spPr>
          <a:xfrm>
            <a:off x="1189608" y="4447713"/>
            <a:ext cx="367535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chemeClr val="bg1"/>
                </a:solidFill>
                <a:latin typeface="Nirmala UI Semilight" panose="020B0402040204020203" pitchFamily="34" charset="0"/>
                <a:ea typeface="Nirmala UI Semilight" panose="020B0402040204020203" pitchFamily="34" charset="0"/>
                <a:cs typeface="Nirmala UI Semilight" panose="020B0402040204020203" pitchFamily="34" charset="0"/>
              </a:rPr>
              <a:t>YEAR 6 PARENT/CARER</a:t>
            </a:r>
            <a:endParaRPr lang="en-GB" sz="2600" b="1">
              <a:solidFill>
                <a:schemeClr val="bg1"/>
              </a:solidFill>
              <a:latin typeface="Nirmala UI Semilight" panose="020B0402040204020203" pitchFamily="34" charset="0"/>
              <a:ea typeface="Nirmala UI Semilight" panose="020B0402040204020203" pitchFamily="34" charset="0"/>
              <a:cs typeface="Nirmala UI Semilight" panose="020B0402040204020203" pitchFamily="34" charset="0"/>
            </a:endParaRPr>
          </a:p>
        </p:txBody>
      </p:sp>
      <p:pic>
        <p:nvPicPr>
          <p:cNvPr id="2" name="Picture 1" descr="A young person and a child shooting a bow&#10;&#10;Description automatically generated">
            <a:extLst>
              <a:ext uri="{FF2B5EF4-FFF2-40B4-BE49-F238E27FC236}">
                <a16:creationId xmlns:a16="http://schemas.microsoft.com/office/drawing/2014/main" id="{8F00C988-8021-C618-176C-5152467531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5507" y="4762"/>
            <a:ext cx="3114674" cy="471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333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59AF0-4D42-498B-ADD8-B4FD11D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57749"/>
            <a:ext cx="12191999" cy="200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C1BF-BCDB-4DB5-9786-0CB94ED5FBBF}"/>
              </a:ext>
            </a:extLst>
          </p:cNvPr>
          <p:cNvSpPr txBox="1"/>
          <p:nvPr/>
        </p:nvSpPr>
        <p:spPr>
          <a:xfrm>
            <a:off x="121267" y="1788"/>
            <a:ext cx="12056758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Our Year 6 residential this year is to Condover Hall, which is located in the village of Condover, 4 miles south of Shrewsbury.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Dates: 24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March – 26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March</a:t>
            </a:r>
            <a:endParaRPr lang="en-US" sz="28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We will leave school on the 24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March. Children should come in at normal time on this day, in non-uniform. We will be leaving school at 12:30 so children can have packed lunch or school lunch as usual. </a:t>
            </a:r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800" dirty="0">
              <a:solidFill>
                <a:schemeClr val="bg1"/>
              </a:solidFill>
              <a:ea typeface="Calibri"/>
              <a:cs typeface="Calibri"/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We will return on the 26</a:t>
            </a:r>
            <a:r>
              <a:rPr lang="en-US" sz="2800" baseline="30000" dirty="0">
                <a:solidFill>
                  <a:schemeClr val="bg1"/>
                </a:solidFill>
              </a:rPr>
              <a:t>th</a:t>
            </a:r>
            <a:r>
              <a:rPr lang="en-US" sz="2800" dirty="0">
                <a:solidFill>
                  <a:schemeClr val="bg1"/>
                </a:solidFill>
              </a:rPr>
              <a:t> at 3.20pm (traffic dependent).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endParaRPr lang="en-US" sz="320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227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2A78F4-381C-4D73-B649-753171844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6174"/>
            <a:ext cx="12192000" cy="31718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F0CE0-1D84-40F6-B285-61ADF6A5A121}"/>
              </a:ext>
            </a:extLst>
          </p:cNvPr>
          <p:cNvSpPr txBox="1"/>
          <p:nvPr/>
        </p:nvSpPr>
        <p:spPr>
          <a:xfrm>
            <a:off x="834501" y="399495"/>
            <a:ext cx="1040462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err="1">
                <a:solidFill>
                  <a:schemeClr val="bg1"/>
                </a:solidFill>
              </a:rPr>
              <a:t>Condover</a:t>
            </a:r>
            <a:r>
              <a:rPr lang="en-US" sz="3200">
                <a:solidFill>
                  <a:schemeClr val="bg1"/>
                </a:solidFill>
              </a:rPr>
              <a:t> Hall is JCA Adventure’s flagship activity </a:t>
            </a:r>
            <a:r>
              <a:rPr lang="en-US" sz="3200" err="1">
                <a:solidFill>
                  <a:schemeClr val="bg1"/>
                </a:solidFill>
              </a:rPr>
              <a:t>centre</a:t>
            </a:r>
            <a:r>
              <a:rPr lang="en-US" sz="3200">
                <a:solidFill>
                  <a:schemeClr val="bg1"/>
                </a:solidFill>
              </a:rPr>
              <a:t> </a:t>
            </a:r>
            <a:r>
              <a:rPr lang="en-US" sz="3200" err="1">
                <a:solidFill>
                  <a:schemeClr val="bg1"/>
                </a:solidFill>
              </a:rPr>
              <a:t>centred</a:t>
            </a:r>
            <a:r>
              <a:rPr lang="en-US" sz="3200">
                <a:solidFill>
                  <a:schemeClr val="bg1"/>
                </a:solidFill>
              </a:rPr>
              <a:t> around an Elizabethan Manor house in the middle of a conservation area.</a:t>
            </a:r>
          </a:p>
          <a:p>
            <a:endParaRPr lang="en-US" sz="3200">
              <a:solidFill>
                <a:schemeClr val="bg1"/>
              </a:solidFill>
            </a:endParaRPr>
          </a:p>
          <a:p>
            <a:r>
              <a:rPr lang="en-US" sz="32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https://www.jca-adventure.co.uk/wp-content/uploads/condover-hall-drone-video.mp4</a:t>
            </a:r>
            <a:endParaRPr lang="en-US" sz="3200">
              <a:solidFill>
                <a:schemeClr val="bg1"/>
              </a:solidFill>
            </a:endParaRPr>
          </a:p>
          <a:p>
            <a:endParaRPr lang="en-US"/>
          </a:p>
          <a:p>
            <a:endParaRPr lang="en-US"/>
          </a:p>
          <a:p>
            <a:r>
              <a:rPr lang="en-US"/>
              <a:t> 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27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FF9330-5612-42D8-A16B-55FBAF1CAEA8}"/>
              </a:ext>
            </a:extLst>
          </p:cNvPr>
          <p:cNvSpPr txBox="1"/>
          <p:nvPr/>
        </p:nvSpPr>
        <p:spPr>
          <a:xfrm>
            <a:off x="188528" y="4461"/>
            <a:ext cx="11855861" cy="48167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During our time there the children will participate in a combination of outdoor and indoor activities which will be confirmed nearer to our departure date.</a:t>
            </a:r>
          </a:p>
          <a:p>
            <a:endParaRPr lang="en-US" sz="2300">
              <a:solidFill>
                <a:schemeClr val="bg1"/>
              </a:solidFill>
            </a:endParaRPr>
          </a:p>
          <a:p>
            <a:r>
              <a:rPr lang="en-US" sz="2300" dirty="0">
                <a:solidFill>
                  <a:schemeClr val="bg1"/>
                </a:solidFill>
              </a:rPr>
              <a:t>Examples of some of the 41 activities available that they could participate include:</a:t>
            </a:r>
            <a:endParaRPr lang="en-US" sz="23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3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chemeClr val="bg1"/>
                </a:solidFill>
                <a:ea typeface="Calibri"/>
                <a:cs typeface="Calibri"/>
              </a:rPr>
              <a:t>Robotics workshop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chemeClr val="bg1"/>
                </a:solidFill>
                <a:ea typeface="Calibri"/>
                <a:cs typeface="Calibri"/>
              </a:rPr>
              <a:t>Outdoor survival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chemeClr val="bg1"/>
                </a:solidFill>
                <a:ea typeface="Calibri"/>
                <a:cs typeface="Calibri"/>
              </a:rPr>
              <a:t>Lazer conquest</a:t>
            </a:r>
          </a:p>
          <a:p>
            <a:pPr marL="342900" indent="-342900">
              <a:buFont typeface="Arial"/>
              <a:buChar char="•"/>
            </a:pPr>
            <a:r>
              <a:rPr lang="en-US" sz="2300" dirty="0">
                <a:solidFill>
                  <a:schemeClr val="bg1"/>
                </a:solidFill>
                <a:ea typeface="Calibri"/>
                <a:cs typeface="Calibri"/>
              </a:rPr>
              <a:t>Buggy building</a:t>
            </a:r>
          </a:p>
          <a:p>
            <a:endParaRPr lang="en-US" sz="2300" dirty="0">
              <a:solidFill>
                <a:schemeClr val="bg1"/>
              </a:solidFill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endParaRPr lang="en-US">
              <a:solidFill>
                <a:srgbClr val="FFFFFF"/>
              </a:solidFill>
              <a:ea typeface="Calibri" panose="020F0502020204030204"/>
              <a:cs typeface="Calibri" panose="020F0502020204030204"/>
            </a:endParaRPr>
          </a:p>
          <a:p>
            <a:endParaRPr lang="en-GB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Picture 1" descr="A group of people in a park&#10;&#10;Description automatically generated">
            <a:extLst>
              <a:ext uri="{FF2B5EF4-FFF2-40B4-BE49-F238E27FC236}">
                <a16:creationId xmlns:a16="http://schemas.microsoft.com/office/drawing/2014/main" id="{E086E04E-2D94-7D48-B971-124EF49B143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" t="3460" r="948" b="346"/>
          <a:stretch/>
        </p:blipFill>
        <p:spPr>
          <a:xfrm>
            <a:off x="-1299" y="3430589"/>
            <a:ext cx="12189534" cy="342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64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57A16D-52C7-4DCA-8D29-DFDD9FAD0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058275" cy="29622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3EC68-5086-425E-B4FD-2593F3E9BAE1}"/>
              </a:ext>
            </a:extLst>
          </p:cNvPr>
          <p:cNvSpPr txBox="1"/>
          <p:nvPr/>
        </p:nvSpPr>
        <p:spPr>
          <a:xfrm>
            <a:off x="816746" y="2789808"/>
            <a:ext cx="10369118" cy="553997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/>
          </a:p>
          <a:p>
            <a:r>
              <a:rPr lang="en-US" sz="2400" dirty="0">
                <a:solidFill>
                  <a:schemeClr val="bg1"/>
                </a:solidFill>
              </a:rPr>
              <a:t>All activities will be led by JCA fully trained and qualified instructors, supported by school staff.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Children will be placed in groups (between 10 and 12) and will have a dedicated instructor for the entire duration of our trip, unless a specially qualified instructor is required.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This allows instructors to get to know the strengths, weaknesses and personality of each child, supporting children in getting the most out of their time on the residential.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 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D37846-07D2-409E-BC34-CA61BD41B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0"/>
            <a:ext cx="43434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4F3EC68-5086-425E-B4FD-2593F3E9BAE1}"/>
              </a:ext>
            </a:extLst>
          </p:cNvPr>
          <p:cNvSpPr txBox="1"/>
          <p:nvPr/>
        </p:nvSpPr>
        <p:spPr>
          <a:xfrm>
            <a:off x="816746" y="2789808"/>
            <a:ext cx="1036911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  <a:p>
            <a:r>
              <a:rPr lang="en-US" sz="2400">
                <a:solidFill>
                  <a:schemeClr val="bg1"/>
                </a:solidFill>
              </a:rPr>
              <a:t>This is an example of a typical timetable at the </a:t>
            </a:r>
            <a:r>
              <a:rPr lang="en-US" sz="2400" err="1">
                <a:solidFill>
                  <a:schemeClr val="bg1"/>
                </a:solidFill>
              </a:rPr>
              <a:t>centre</a:t>
            </a:r>
            <a:r>
              <a:rPr lang="en-US" sz="2400">
                <a:solidFill>
                  <a:schemeClr val="bg1"/>
                </a:solidFill>
              </a:rPr>
              <a:t>.</a:t>
            </a: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>
                <a:solidFill>
                  <a:schemeClr val="bg1"/>
                </a:solidFill>
              </a:rPr>
              <a:t> </a:t>
            </a:r>
            <a:endParaRPr lang="en-GB" sz="240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B147444-AF88-4089-9725-8B47FBC0A7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712" y="3581398"/>
            <a:ext cx="9934575" cy="26574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395334-6F26-4368-A5A0-094B858535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62450" cy="304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F9C96E-84CF-47AD-AD19-B1B15FDAD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5895" y="0"/>
            <a:ext cx="4020207" cy="304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E910A89-8A62-4999-A449-4D8A0DF9E7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9552" y="-19050"/>
            <a:ext cx="4352925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68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C1BF-BCDB-4DB5-9786-0CB94ED5FBBF}"/>
              </a:ext>
            </a:extLst>
          </p:cNvPr>
          <p:cNvSpPr txBox="1"/>
          <p:nvPr/>
        </p:nvSpPr>
        <p:spPr>
          <a:xfrm>
            <a:off x="470517" y="541538"/>
            <a:ext cx="111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873678-F87F-488A-B7FF-84854AAE9926}"/>
              </a:ext>
            </a:extLst>
          </p:cNvPr>
          <p:cNvSpPr txBox="1"/>
          <p:nvPr/>
        </p:nvSpPr>
        <p:spPr>
          <a:xfrm>
            <a:off x="606641" y="417250"/>
            <a:ext cx="1097871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Our accommodation will be in a dedicated wing, in dormitory style rooms (up to a maximum of 6 children).</a:t>
            </a:r>
          </a:p>
          <a:p>
            <a:endParaRPr lang="en-US" sz="2600"/>
          </a:p>
          <a:p>
            <a:r>
              <a:rPr lang="en-US" sz="2600">
                <a:solidFill>
                  <a:schemeClr val="bg1"/>
                </a:solidFill>
              </a:rPr>
              <a:t>Bedding is provided by the </a:t>
            </a:r>
            <a:r>
              <a:rPr lang="en-US" sz="2600" err="1">
                <a:solidFill>
                  <a:schemeClr val="bg1"/>
                </a:solidFill>
              </a:rPr>
              <a:t>centre</a:t>
            </a:r>
            <a:r>
              <a:rPr lang="en-US" sz="2600">
                <a:solidFill>
                  <a:schemeClr val="bg1"/>
                </a:solidFill>
              </a:rPr>
              <a:t>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6FE35-6622-4B64-9718-F377B75CE5A1}"/>
              </a:ext>
            </a:extLst>
          </p:cNvPr>
          <p:cNvSpPr txBox="1"/>
          <p:nvPr/>
        </p:nvSpPr>
        <p:spPr>
          <a:xfrm>
            <a:off x="547457" y="4642543"/>
            <a:ext cx="1110300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chemeClr val="bg1"/>
                </a:solidFill>
              </a:rPr>
              <a:t>All personal items must be named and packed in suitcase/bag that the child can carry to their accommodation by themselves.</a:t>
            </a:r>
          </a:p>
          <a:p>
            <a:endParaRPr lang="en-US" sz="2600">
              <a:solidFill>
                <a:schemeClr val="bg1"/>
              </a:solidFill>
            </a:endParaRPr>
          </a:p>
          <a:p>
            <a:r>
              <a:rPr lang="en-US" sz="2600">
                <a:solidFill>
                  <a:schemeClr val="bg1"/>
                </a:solidFill>
              </a:rPr>
              <a:t>A kit list will be sent out nearer the departure date once the activities have been confirmed.  NO ELECTRONICS (INCLUDING PHONES) OR JEWELLERY PLEASE.</a:t>
            </a:r>
            <a:endParaRPr lang="en-GB" sz="26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8D33EA-1951-44B5-912B-33985857D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65865"/>
            <a:ext cx="12191999" cy="2526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3923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C1BF-BCDB-4DB5-9786-0CB94ED5FBBF}"/>
              </a:ext>
            </a:extLst>
          </p:cNvPr>
          <p:cNvSpPr txBox="1"/>
          <p:nvPr/>
        </p:nvSpPr>
        <p:spPr>
          <a:xfrm>
            <a:off x="470517" y="541538"/>
            <a:ext cx="111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endParaRPr lang="en-US">
              <a:solidFill>
                <a:schemeClr val="bg1"/>
              </a:solidFill>
            </a:endParaRPr>
          </a:p>
          <a:p>
            <a:r>
              <a:rPr lang="en-US">
                <a:solidFill>
                  <a:schemeClr val="bg1"/>
                </a:solidFill>
              </a:rPr>
              <a:t> 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532D4-A02C-46A9-969F-6D73E19CEECA}"/>
              </a:ext>
            </a:extLst>
          </p:cNvPr>
          <p:cNvSpPr txBox="1"/>
          <p:nvPr/>
        </p:nvSpPr>
        <p:spPr>
          <a:xfrm>
            <a:off x="362505" y="179899"/>
            <a:ext cx="11330866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>
                <a:solidFill>
                  <a:schemeClr val="bg1"/>
                </a:solidFill>
              </a:rPr>
              <a:t>Here is a sample menu:</a:t>
            </a:r>
          </a:p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76D95B-4FBB-4A9A-81EC-62C258558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733" y="843379"/>
            <a:ext cx="8224219" cy="547308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594F6B-FFBE-4CB9-AE4A-7F6375077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91097"/>
            <a:ext cx="3085528" cy="18669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9153F2-E692-4813-8C21-F0C0E340B8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4181" y="4991096"/>
            <a:ext cx="2537819" cy="186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78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D209D-8361-4D35-B487-0130ABF06C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42"/>
            <a:ext cx="12202885" cy="68144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59AF0-4D42-498B-ADD8-B4FD11D01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857749"/>
            <a:ext cx="12191999" cy="20002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20C1BF-BCDB-4DB5-9786-0CB94ED5FBBF}"/>
              </a:ext>
            </a:extLst>
          </p:cNvPr>
          <p:cNvSpPr txBox="1"/>
          <p:nvPr/>
        </p:nvSpPr>
        <p:spPr>
          <a:xfrm>
            <a:off x="200469" y="40676"/>
            <a:ext cx="7468353" cy="7581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If you have any further questions, please scan the QR Code and we will respond as soon as possible.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Year 6 staff are visiting Condover Hall at the end of January and so we will confirm with JCA Adventure any questions we are unable to answer at this time.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In the meantime, if you would like any more information, please check out Condover Hall’s website.</a:t>
            </a:r>
            <a:endParaRPr lang="en-US" sz="2400" dirty="0">
              <a:solidFill>
                <a:schemeClr val="bg1"/>
              </a:solidFill>
              <a:ea typeface="Calibri"/>
              <a:cs typeface="Calibri"/>
            </a:endParaRPr>
          </a:p>
          <a:p>
            <a:endParaRPr lang="en-US" sz="240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https://www.jca-adventure.co.uk/activity-centres/condover-hall/</a:t>
            </a:r>
            <a:endParaRPr lang="en-US" sz="2400" dirty="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rgbClr val="FF0000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endParaRPr lang="en-US" sz="2200">
              <a:solidFill>
                <a:schemeClr val="bg1"/>
              </a:solidFill>
            </a:endParaRPr>
          </a:p>
          <a:p>
            <a:r>
              <a:rPr lang="en-US" sz="2200" dirty="0">
                <a:solidFill>
                  <a:schemeClr val="bg1"/>
                </a:solidFill>
              </a:rPr>
              <a:t> </a:t>
            </a:r>
            <a:endParaRPr lang="en-GB" sz="2200" dirty="0">
              <a:solidFill>
                <a:schemeClr val="bg1"/>
              </a:solidFill>
            </a:endParaRPr>
          </a:p>
        </p:txBody>
      </p:sp>
      <p:pic>
        <p:nvPicPr>
          <p:cNvPr id="2" name="Picture 1" descr="A qr code on a green background&#10;&#10;Description automatically generated">
            <a:extLst>
              <a:ext uri="{FF2B5EF4-FFF2-40B4-BE49-F238E27FC236}">
                <a16:creationId xmlns:a16="http://schemas.microsoft.com/office/drawing/2014/main" id="{B44075BB-FA85-3F00-A22D-FF9A4CE0C3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505" y="249238"/>
            <a:ext cx="4302918" cy="439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769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71680b-214f-477a-92c8-b5484942ede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FF31BC35626544B04F89E5FCEEC16F" ma:contentTypeVersion="18" ma:contentTypeDescription="Create a new document." ma:contentTypeScope="" ma:versionID="00f85d9e3b2525b02a3bf42a4e9e0f95">
  <xsd:schema xmlns:xsd="http://www.w3.org/2001/XMLSchema" xmlns:xs="http://www.w3.org/2001/XMLSchema" xmlns:p="http://schemas.microsoft.com/office/2006/metadata/properties" xmlns:ns3="2771680b-214f-477a-92c8-b5484942edec" xmlns:ns4="949bf029-1997-4031-b587-973bc0e14538" targetNamespace="http://schemas.microsoft.com/office/2006/metadata/properties" ma:root="true" ma:fieldsID="3b0937f6f72b97adf9b71cc49f46aff7" ns3:_="" ns4:_="">
    <xsd:import namespace="2771680b-214f-477a-92c8-b5484942edec"/>
    <xsd:import namespace="949bf029-1997-4031-b587-973bc0e145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680b-214f-477a-92c8-b5484942e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bf029-1997-4031-b587-973bc0e1453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2341EC-FAA9-4952-9057-F86A507ABD0D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949bf029-1997-4031-b587-973bc0e14538"/>
    <ds:schemaRef ds:uri="2771680b-214f-477a-92c8-b5484942edec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A0054104-D7C3-4921-8A1E-5DD0242D8B43}">
  <ds:schemaRefs>
    <ds:schemaRef ds:uri="2771680b-214f-477a-92c8-b5484942edec"/>
    <ds:schemaRef ds:uri="949bf029-1997-4031-b587-973bc0e145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AA0EB5-A711-4495-B87C-737CF686620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Widescreen</PresentationFormat>
  <Paragraphs>87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Nirmala UI Semilight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Dunbobbin</dc:creator>
  <cp:lastModifiedBy>Steph Watson</cp:lastModifiedBy>
  <cp:revision>53</cp:revision>
  <dcterms:created xsi:type="dcterms:W3CDTF">2025-01-08T19:15:53Z</dcterms:created>
  <dcterms:modified xsi:type="dcterms:W3CDTF">2025-01-10T10:08:09Z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0x010100A7FF31BC35626544B04F89E5FCEEC16F</vt:lpwstr>
  </property>
</Properties>
</file>