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1" r:id="rId5"/>
    <p:sldId id="259" r:id="rId6"/>
    <p:sldId id="265" r:id="rId7"/>
    <p:sldId id="273" r:id="rId8"/>
    <p:sldId id="266" r:id="rId9"/>
    <p:sldId id="263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14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15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46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07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04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7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1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61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39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E292-5D88-4840-8593-0F146BB27ED9}" type="datetimeFigureOut">
              <a:rPr lang="en-GB" smtClean="0"/>
              <a:t>18/09/2025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5245-3B27-4ECA-A41F-291151ADD2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1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ondon-big-bang-bridge-clouds-190057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washingtonvirtualtrip.wikispaces.com/Museum+of+National+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ashingtonvirtualtrip.wikispaces.com/Museum+of+National+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E62B8C-BAEC-42EA-9A37-39B20B4F7D7E}"/>
              </a:ext>
            </a:extLst>
          </p:cNvPr>
          <p:cNvSpPr txBox="1"/>
          <p:nvPr/>
        </p:nvSpPr>
        <p:spPr>
          <a:xfrm>
            <a:off x="2627784" y="620688"/>
            <a:ext cx="6264696" cy="3456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87555-9410-44E7-BD64-0780CE88D685}"/>
              </a:ext>
            </a:extLst>
          </p:cNvPr>
          <p:cNvSpPr txBox="1"/>
          <p:nvPr/>
        </p:nvSpPr>
        <p:spPr>
          <a:xfrm>
            <a:off x="3275856" y="908720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Year 6 Residential - London 2025</a:t>
            </a:r>
          </a:p>
        </p:txBody>
      </p:sp>
    </p:spTree>
    <p:extLst>
      <p:ext uri="{BB962C8B-B14F-4D97-AF65-F5344CB8AC3E}">
        <p14:creationId xmlns:p14="http://schemas.microsoft.com/office/powerpoint/2010/main" val="412715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Key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12968" cy="5256584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+mj-lt"/>
              </a:rPr>
              <a:t>Leave on Wednesday 15</a:t>
            </a:r>
            <a:r>
              <a:rPr lang="en-GB" sz="3600" baseline="30000" dirty="0">
                <a:latin typeface="+mj-lt"/>
              </a:rPr>
              <a:t>th</a:t>
            </a:r>
            <a:r>
              <a:rPr lang="en-GB" sz="3600" dirty="0">
                <a:latin typeface="+mj-lt"/>
              </a:rPr>
              <a:t> October</a:t>
            </a:r>
          </a:p>
          <a:p>
            <a:r>
              <a:rPr lang="en-GB" sz="3600" dirty="0">
                <a:latin typeface="+mj-lt"/>
              </a:rPr>
              <a:t>Return on Friday 17</a:t>
            </a:r>
            <a:r>
              <a:rPr lang="en-GB" sz="3600" baseline="30000" dirty="0">
                <a:latin typeface="+mj-lt"/>
              </a:rPr>
              <a:t>th</a:t>
            </a:r>
            <a:r>
              <a:rPr lang="en-GB" sz="3600" dirty="0">
                <a:latin typeface="+mj-lt"/>
              </a:rPr>
              <a:t> October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  <a:p>
            <a:pPr marL="0" indent="0">
              <a:buNone/>
            </a:pPr>
            <a:r>
              <a:rPr lang="en-US" sz="3600" u="sng" dirty="0">
                <a:latin typeface="+mj-lt"/>
              </a:rPr>
              <a:t>S</a:t>
            </a:r>
            <a:r>
              <a:rPr lang="en-GB" sz="3600" u="sng" dirty="0">
                <a:latin typeface="+mj-lt"/>
              </a:rPr>
              <a:t>taff attending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M</a:t>
            </a:r>
            <a:r>
              <a:rPr lang="en-GB" sz="3600" dirty="0">
                <a:latin typeface="+mj-lt"/>
              </a:rPr>
              <a:t>rs Watson – Designated Safeguarding Lead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M</a:t>
            </a:r>
            <a:r>
              <a:rPr lang="en-GB" sz="3600" dirty="0">
                <a:latin typeface="+mj-lt"/>
              </a:rPr>
              <a:t>rs Dunbobbin – First aider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M</a:t>
            </a:r>
            <a:r>
              <a:rPr lang="en-GB" sz="3600" dirty="0">
                <a:latin typeface="+mj-lt"/>
              </a:rPr>
              <a:t>iss Smith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M</a:t>
            </a:r>
            <a:r>
              <a:rPr lang="en-GB" sz="3600" dirty="0">
                <a:latin typeface="+mj-lt"/>
              </a:rPr>
              <a:t>rs Young – First aider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M</a:t>
            </a:r>
            <a:r>
              <a:rPr lang="en-GB" sz="3600" dirty="0">
                <a:latin typeface="+mj-lt"/>
              </a:rPr>
              <a:t>r Farrall – First aider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Mr Hastings</a:t>
            </a:r>
            <a:endParaRPr lang="en-GB" sz="3600" dirty="0">
              <a:latin typeface="+mj-lt"/>
            </a:endParaRPr>
          </a:p>
          <a:p>
            <a:pPr marL="0" indent="0">
              <a:buNone/>
            </a:pPr>
            <a:endParaRPr lang="en-GB" sz="3600" dirty="0">
              <a:latin typeface="+mj-lt"/>
            </a:endParaRP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18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Key Info: Accommodation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122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HA London Thameside</a:t>
            </a:r>
          </a:p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Familiar with having school groups of this age</a:t>
            </a:r>
          </a:p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Electronic keyed doors for access to each floor and room </a:t>
            </a:r>
          </a:p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Teacher’s rooms will be interspersed with </a:t>
            </a:r>
          </a:p>
          <a:p>
            <a:pPr marL="0" indent="0">
              <a:buNone/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children’s rooms and all children will know </a:t>
            </a:r>
          </a:p>
          <a:p>
            <a:pPr marL="0" indent="0">
              <a:buNone/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room to go to in an emergency.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0BD36-3ECB-4A18-9D1E-6186D48B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1475">
            <a:off x="6086646" y="496207"/>
            <a:ext cx="2502547" cy="1668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Photo">
            <a:extLst>
              <a:ext uri="{FF2B5EF4-FFF2-40B4-BE49-F238E27FC236}">
                <a16:creationId xmlns:a16="http://schemas.microsoft.com/office/drawing/2014/main" id="{CFD1C634-30BB-45CB-BBEC-3F0B73E4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56828"/>
            <a:ext cx="2283985" cy="1636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8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79" y="1196752"/>
            <a:ext cx="4931193" cy="4929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 in school for 8:15am for prompt 8.30am departure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Packed lunch will be eaten when we arrive at Tower of London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Explore Tower of London and take in the history 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Coach pick up and head to the youth hostel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Children will need to make their own beds – please practise!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Evening meal at the hostel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Guided walking tour in the evening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B2741-D161-403F-B35C-21AC5DB8B903}"/>
              </a:ext>
            </a:extLst>
          </p:cNvPr>
          <p:cNvSpPr txBox="1"/>
          <p:nvPr/>
        </p:nvSpPr>
        <p:spPr>
          <a:xfrm>
            <a:off x="-1248760" y="7245424"/>
            <a:ext cx="6728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2" tooltip="http://washingtonvirtualtrip.wikispaces.com/Museum+of+National+History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3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2050" name="Picture 2" descr="Photo">
            <a:extLst>
              <a:ext uri="{FF2B5EF4-FFF2-40B4-BE49-F238E27FC236}">
                <a16:creationId xmlns:a16="http://schemas.microsoft.com/office/drawing/2014/main" id="{38C03CFD-9921-4E5C-BF58-EDD741D5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607">
            <a:off x="5747186" y="503971"/>
            <a:ext cx="2732795" cy="1956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">
            <a:extLst>
              <a:ext uri="{FF2B5EF4-FFF2-40B4-BE49-F238E27FC236}">
                <a16:creationId xmlns:a16="http://schemas.microsoft.com/office/drawing/2014/main" id="{84049FAB-5DD6-4149-A931-C7D07096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260">
            <a:off x="5480146" y="2588960"/>
            <a:ext cx="2630566" cy="2197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FB3C7-9249-4EA7-81B1-D105B020E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8766">
            <a:off x="6014990" y="4509120"/>
            <a:ext cx="2703017" cy="2023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632787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44016"/>
            <a:ext cx="6923112" cy="980728"/>
          </a:xfrm>
        </p:spPr>
        <p:txBody>
          <a:bodyPr/>
          <a:lstStyle/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124744"/>
            <a:ext cx="4906888" cy="5001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Breakfast at Youth Hostel 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Coach drop off at Imperial War Museum</a:t>
            </a:r>
          </a:p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Packed lunch provided by hostel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Walk to River cruise</a:t>
            </a:r>
          </a:p>
          <a:p>
            <a:r>
              <a:rPr lang="en-US" sz="2600" dirty="0">
                <a:latin typeface="Calibri Light"/>
                <a:cs typeface="Calibri Light"/>
              </a:rPr>
              <a:t>Enjoy a circular river cruise</a:t>
            </a:r>
          </a:p>
          <a:p>
            <a:r>
              <a:rPr lang="en-US" sz="2600" dirty="0">
                <a:latin typeface="Calibri Light"/>
                <a:cs typeface="Calibri Light"/>
              </a:rPr>
              <a:t>London Eye</a:t>
            </a: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oach return to the hostel for evening meal</a:t>
            </a: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ion King </a:t>
            </a:r>
          </a:p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Coach journey back to the hostel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B2741-D161-403F-B35C-21AC5DB8B903}"/>
              </a:ext>
            </a:extLst>
          </p:cNvPr>
          <p:cNvSpPr txBox="1"/>
          <p:nvPr/>
        </p:nvSpPr>
        <p:spPr>
          <a:xfrm>
            <a:off x="-1248760" y="7245424"/>
            <a:ext cx="6728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  <a:hlinkClick r:id="rId2" tooltip="http://washingtonvirtualtrip.wikispaces.com/Museum+of+National+History"/>
              </a:rPr>
              <a:t>This Photo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Unknown Author is licensed under 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  <a:hlinkClick r:id="rId3" tooltip="https://creativecommons.org/licenses/by-sa/3.0/"/>
              </a:rPr>
              <a:t>CC BY-SA</a:t>
            </a:r>
            <a:endParaRPr lang="en-GB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Imperial War Museum | Projects">
            <a:extLst>
              <a:ext uri="{FF2B5EF4-FFF2-40B4-BE49-F238E27FC236}">
                <a16:creationId xmlns:a16="http://schemas.microsoft.com/office/drawing/2014/main" id="{FC71C01F-E26D-41D2-96C7-E12FA79B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906">
            <a:off x="429028" y="1097891"/>
            <a:ext cx="3145966" cy="1761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cket Information - Thames River ...">
            <a:extLst>
              <a:ext uri="{FF2B5EF4-FFF2-40B4-BE49-F238E27FC236}">
                <a16:creationId xmlns:a16="http://schemas.microsoft.com/office/drawing/2014/main" id="{DAD2154C-E37D-433F-A756-AAA77BE8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3" y="2627419"/>
            <a:ext cx="2999556" cy="1996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on King cast perform 'Circle of Life ...">
            <a:extLst>
              <a:ext uri="{FF2B5EF4-FFF2-40B4-BE49-F238E27FC236}">
                <a16:creationId xmlns:a16="http://schemas.microsoft.com/office/drawing/2014/main" id="{6E025745-4A1D-459D-BAC1-23360772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284">
            <a:off x="318866" y="4628372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AC787-CEB1-477F-896D-A814FB697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230" y="4379359"/>
            <a:ext cx="1101418" cy="2345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891332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552" y="120496"/>
            <a:ext cx="4978896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74737"/>
            <a:ext cx="4536504" cy="4708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Breakfast at Youth Hostel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Visit to The Paradox Museum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Lunch provided by the Youth hostel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Coach journey back to school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Arrive back at 5pm – collection behind barrier in car park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the built-for-Insta Paradox Museum">
            <a:extLst>
              <a:ext uri="{FF2B5EF4-FFF2-40B4-BE49-F238E27FC236}">
                <a16:creationId xmlns:a16="http://schemas.microsoft.com/office/drawing/2014/main" id="{64929CA3-74D8-45E8-A179-3F986748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958">
            <a:off x="5436096" y="1074737"/>
            <a:ext cx="3321409" cy="2210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adox Museum | Corporate Website">
            <a:extLst>
              <a:ext uri="{FF2B5EF4-FFF2-40B4-BE49-F238E27FC236}">
                <a16:creationId xmlns:a16="http://schemas.microsoft.com/office/drawing/2014/main" id="{62A7E342-4DF8-48EC-BAF8-83B2C3A0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215">
            <a:off x="4296774" y="4175641"/>
            <a:ext cx="3508776" cy="1989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Further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708525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latin typeface="+mj-lt"/>
              </a:rPr>
              <a:t>Meals will be provided except for a packed lunch on the first day. Please could you send a packed lunch in a disposable bag.</a:t>
            </a:r>
          </a:p>
          <a:p>
            <a:r>
              <a:rPr lang="en-GB" sz="2800" dirty="0">
                <a:latin typeface="+mj-lt"/>
              </a:rPr>
              <a:t>Children will need to bring a rucksack with their lunch in, </a:t>
            </a:r>
            <a:r>
              <a:rPr lang="en-GB" sz="2800" dirty="0"/>
              <a:t>a waterproof coat </a:t>
            </a:r>
            <a:r>
              <a:rPr lang="en-GB" sz="2800" dirty="0">
                <a:latin typeface="+mj-lt"/>
              </a:rPr>
              <a:t>and a refillable water bottle.</a:t>
            </a:r>
          </a:p>
          <a:p>
            <a:r>
              <a:rPr lang="en-GB" sz="2800" dirty="0">
                <a:latin typeface="+mj-lt"/>
              </a:rPr>
              <a:t>All items need to be NAMED (including clothes)</a:t>
            </a:r>
          </a:p>
          <a:p>
            <a:r>
              <a:rPr lang="en-GB" sz="2800" dirty="0">
                <a:latin typeface="+mj-lt"/>
              </a:rPr>
              <a:t>Children to pack their own case with clothes for 3 days (suitable for the weather) and will require comfortable shoes</a:t>
            </a:r>
          </a:p>
          <a:p>
            <a:r>
              <a:rPr lang="en-GB" sz="2800" dirty="0">
                <a:latin typeface="+mj-lt"/>
              </a:rPr>
              <a:t>This needs to be packed in a small suitcase/holdall that they are able to carry independently. Please being your own towels as they not provided.</a:t>
            </a:r>
          </a:p>
          <a:p>
            <a:r>
              <a:rPr lang="en-GB" sz="2800" dirty="0">
                <a:latin typeface="+mj-lt"/>
              </a:rPr>
              <a:t>NO ELECTRONICS/MOBILE MOBILES/AIRTAGS.</a:t>
            </a:r>
          </a:p>
          <a:p>
            <a:r>
              <a:rPr lang="en-US" sz="2800" dirty="0">
                <a:latin typeface="+mj-lt"/>
              </a:rPr>
              <a:t>All medication to be handed to Mrs Young on the day of departure in a sealed container with appropriate medical forms.  She will collect these at the year door on arrival.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  <a:cs typeface="Calibri Light" panose="020F0302020204030204" pitchFamily="34" charset="0"/>
              </a:rPr>
              <a:t>Minimal spending money is required - £20 maximum.</a:t>
            </a:r>
          </a:p>
          <a:p>
            <a:endParaRPr lang="en-GB" sz="2600" dirty="0">
              <a:latin typeface="+mj-lt"/>
              <a:cs typeface="Calibri Light" panose="020F0302020204030204" pitchFamily="34" charset="0"/>
            </a:endParaRPr>
          </a:p>
          <a:p>
            <a:endParaRPr lang="en-GB" sz="2600" dirty="0">
              <a:latin typeface="+mj-lt"/>
              <a:cs typeface="Calibri Light" panose="020F0302020204030204" pitchFamily="34" charset="0"/>
            </a:endParaRPr>
          </a:p>
          <a:p>
            <a:endParaRPr lang="en-GB" sz="26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4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AB648576CD41B2201987AA434732" ma:contentTypeVersion="14" ma:contentTypeDescription="Create a new document." ma:contentTypeScope="" ma:versionID="896ab7eafcb6c9cea1c6d5f38e34bda9">
  <xsd:schema xmlns:xsd="http://www.w3.org/2001/XMLSchema" xmlns:xs="http://www.w3.org/2001/XMLSchema" xmlns:p="http://schemas.microsoft.com/office/2006/metadata/properties" xmlns:ns3="27a0ff87-feae-48b7-b0ed-c9cfd561e7a4" xmlns:ns4="77a4a221-f773-49e9-bcc6-6addcf0c5fb8" targetNamespace="http://schemas.microsoft.com/office/2006/metadata/properties" ma:root="true" ma:fieldsID="b11440396e435ee87a72d9a3fee55020" ns3:_="" ns4:_="">
    <xsd:import namespace="27a0ff87-feae-48b7-b0ed-c9cfd561e7a4"/>
    <xsd:import namespace="77a4a221-f773-49e9-bcc6-6addcf0c5f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0ff87-feae-48b7-b0ed-c9cfd561e7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4a221-f773-49e9-bcc6-6addcf0c5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547816-60EE-4930-961F-3C4BADFBBD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D1D220-EE1F-4BDD-8054-978A2D6E8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0ff87-feae-48b7-b0ed-c9cfd561e7a4"/>
    <ds:schemaRef ds:uri="77a4a221-f773-49e9-bcc6-6addcf0c5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89113-AD72-4C0A-A96D-08A3D4CBA47D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77a4a221-f773-49e9-bcc6-6addcf0c5fb8"/>
    <ds:schemaRef ds:uri="27a0ff87-feae-48b7-b0ed-c9cfd561e7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424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Key Info</vt:lpstr>
      <vt:lpstr>Key Info: Accommodation</vt:lpstr>
      <vt:lpstr>Day 1</vt:lpstr>
      <vt:lpstr>Day 2</vt:lpstr>
      <vt:lpstr>Day 3</vt:lpstr>
      <vt:lpstr>Further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2016</dc:title>
  <dc:creator>S Watson</dc:creator>
  <cp:lastModifiedBy>Steph Watson</cp:lastModifiedBy>
  <cp:revision>61</cp:revision>
  <dcterms:created xsi:type="dcterms:W3CDTF">2016-11-14T22:33:21Z</dcterms:created>
  <dcterms:modified xsi:type="dcterms:W3CDTF">2025-09-18T11:27:40Z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0x010100A357AB648576CD41B2201987AA434732</vt:lpwstr>
  </property>
</Properties>
</file>