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4EFAA4-A092-DB4D-B673-0CBED86AD323}" v="315" dt="2026-07-01T19:45:03.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77a4c197eb5cfdd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77a4c197eb5cfdd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cc5ef41220dacdd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cc5ef41220dacdd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a1c1f3c26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a1c1f3c26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6a1c1f3c2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6a1c1f3c2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6a1c1f3c2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6a1c1f3c2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6a1c1f3c2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6a1c1f3c2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6a1c1f3c26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6a1c1f3c26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1730ce3642219bb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1730ce3642219bb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fab78f51f4ad01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5fab78f51f4ad0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6a1c1f3c2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6a1c1f3c2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6a1c1f3c2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6a1c1f3c2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1730ce3642219bb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1730ce3642219bb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1730ce3642219bb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1730ce3642219bb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1730ce3642219bb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1730ce3642219bb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1730ce3642219bb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1730ce3642219bb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6a1c1f3c2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6a1c1f3c2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6a1c1f3c2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6a1c1f3c2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a1c1f3c2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a1c1f3c2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416289a540016d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416289a540016d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6a1c1f3c26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6a1c1f3c2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6a1c1f3c2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6a1c1f3c2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NL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cc5ef41220dacdd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cc5ef41220dacdd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mailto:admin@wistaston.cheshire.sch.u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32646" y="1845996"/>
            <a:ext cx="9144000" cy="1285875"/>
          </a:xfrm>
          <a:prstGeom prst="rect">
            <a:avLst/>
          </a:prstGeom>
          <a:noFill/>
          <a:ln>
            <a:noFill/>
          </a:ln>
        </p:spPr>
      </p:pic>
      <p:sp>
        <p:nvSpPr>
          <p:cNvPr id="55" name="Google Shape;55;p13"/>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Reception 2026-2027</a:t>
            </a:r>
            <a:endParaRPr/>
          </a:p>
        </p:txBody>
      </p:sp>
      <p:pic>
        <p:nvPicPr>
          <p:cNvPr id="56" name="Google Shape;56;p13"/>
          <p:cNvPicPr preferRelativeResize="0"/>
          <p:nvPr/>
        </p:nvPicPr>
        <p:blipFill>
          <a:blip r:embed="rId4">
            <a:alphaModFix/>
          </a:blip>
          <a:stretch>
            <a:fillRect/>
          </a:stretch>
        </p:blipFill>
        <p:spPr>
          <a:xfrm>
            <a:off x="152400" y="3425425"/>
            <a:ext cx="2364051" cy="1565676"/>
          </a:xfrm>
          <a:prstGeom prst="rect">
            <a:avLst/>
          </a:prstGeom>
          <a:noFill/>
          <a:ln>
            <a:noFill/>
          </a:ln>
        </p:spPr>
      </p:pic>
      <p:pic>
        <p:nvPicPr>
          <p:cNvPr id="57" name="Google Shape;57;p13"/>
          <p:cNvPicPr preferRelativeResize="0"/>
          <p:nvPr/>
        </p:nvPicPr>
        <p:blipFill>
          <a:blip r:embed="rId5">
            <a:alphaModFix/>
          </a:blip>
          <a:stretch>
            <a:fillRect/>
          </a:stretch>
        </p:blipFill>
        <p:spPr>
          <a:xfrm>
            <a:off x="3337875" y="1404325"/>
            <a:ext cx="2532021" cy="1836525"/>
          </a:xfrm>
          <a:prstGeom prst="rect">
            <a:avLst/>
          </a:prstGeom>
          <a:noFill/>
          <a:ln>
            <a:noFill/>
          </a:ln>
        </p:spPr>
      </p:pic>
      <p:pic>
        <p:nvPicPr>
          <p:cNvPr id="58" name="Google Shape;58;p13"/>
          <p:cNvPicPr preferRelativeResize="0"/>
          <p:nvPr/>
        </p:nvPicPr>
        <p:blipFill>
          <a:blip r:embed="rId6">
            <a:alphaModFix/>
          </a:blip>
          <a:stretch>
            <a:fillRect/>
          </a:stretch>
        </p:blipFill>
        <p:spPr>
          <a:xfrm>
            <a:off x="6065503" y="1404329"/>
            <a:ext cx="2903350" cy="1836521"/>
          </a:xfrm>
          <a:prstGeom prst="rect">
            <a:avLst/>
          </a:prstGeom>
          <a:noFill/>
          <a:ln>
            <a:noFill/>
          </a:ln>
        </p:spPr>
      </p:pic>
      <p:pic>
        <p:nvPicPr>
          <p:cNvPr id="59" name="Google Shape;59;p13"/>
          <p:cNvPicPr preferRelativeResize="0"/>
          <p:nvPr/>
        </p:nvPicPr>
        <p:blipFill rotWithShape="1">
          <a:blip r:embed="rId7">
            <a:alphaModFix/>
          </a:blip>
          <a:srcRect r="16409"/>
          <a:stretch/>
        </p:blipFill>
        <p:spPr>
          <a:xfrm>
            <a:off x="6377818" y="3359300"/>
            <a:ext cx="2532025" cy="1621399"/>
          </a:xfrm>
          <a:prstGeom prst="rect">
            <a:avLst/>
          </a:prstGeom>
          <a:noFill/>
          <a:ln>
            <a:noFill/>
          </a:ln>
        </p:spPr>
      </p:pic>
      <p:pic>
        <p:nvPicPr>
          <p:cNvPr id="60" name="Google Shape;60;p13"/>
          <p:cNvPicPr preferRelativeResize="0"/>
          <p:nvPr/>
        </p:nvPicPr>
        <p:blipFill>
          <a:blip r:embed="rId8">
            <a:alphaModFix/>
          </a:blip>
          <a:stretch>
            <a:fillRect/>
          </a:stretch>
        </p:blipFill>
        <p:spPr>
          <a:xfrm>
            <a:off x="108875" y="1404323"/>
            <a:ext cx="3111637" cy="1836524"/>
          </a:xfrm>
          <a:prstGeom prst="rect">
            <a:avLst/>
          </a:prstGeom>
          <a:noFill/>
          <a:ln>
            <a:noFill/>
          </a:ln>
        </p:spPr>
      </p:pic>
      <p:pic>
        <p:nvPicPr>
          <p:cNvPr id="61" name="Google Shape;61;p13"/>
          <p:cNvPicPr preferRelativeResize="0"/>
          <p:nvPr/>
        </p:nvPicPr>
        <p:blipFill>
          <a:blip r:embed="rId9">
            <a:alphaModFix/>
          </a:blip>
          <a:stretch>
            <a:fillRect/>
          </a:stretch>
        </p:blipFill>
        <p:spPr>
          <a:xfrm>
            <a:off x="2947117" y="3256938"/>
            <a:ext cx="2804723" cy="1902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2"/>
          <p:cNvPicPr preferRelativeResize="0"/>
          <p:nvPr/>
        </p:nvPicPr>
        <p:blipFill>
          <a:blip r:embed="rId3">
            <a:alphaModFix/>
          </a:blip>
          <a:stretch>
            <a:fillRect/>
          </a:stretch>
        </p:blipFill>
        <p:spPr>
          <a:xfrm>
            <a:off x="0" y="0"/>
            <a:ext cx="9144000" cy="1285875"/>
          </a:xfrm>
          <a:prstGeom prst="rect">
            <a:avLst/>
          </a:prstGeom>
          <a:noFill/>
          <a:ln>
            <a:noFill/>
          </a:ln>
        </p:spPr>
      </p:pic>
      <p:sp>
        <p:nvSpPr>
          <p:cNvPr id="163" name="Google Shape;163;p22"/>
          <p:cNvSpPr txBox="1"/>
          <p:nvPr/>
        </p:nvSpPr>
        <p:spPr>
          <a:xfrm>
            <a:off x="1246873" y="242750"/>
            <a:ext cx="4892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Our P.E Uniform</a:t>
            </a:r>
            <a:endParaRPr sz="4000" b="1">
              <a:solidFill>
                <a:srgbClr val="23A7F9"/>
              </a:solidFill>
            </a:endParaRPr>
          </a:p>
        </p:txBody>
      </p:sp>
      <p:sp>
        <p:nvSpPr>
          <p:cNvPr id="164" name="Google Shape;164;p22"/>
          <p:cNvSpPr txBox="1"/>
          <p:nvPr/>
        </p:nvSpPr>
        <p:spPr>
          <a:xfrm>
            <a:off x="177065" y="1393519"/>
            <a:ext cx="8909700" cy="5649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endParaRPr sz="1600" i="1">
              <a:solidFill>
                <a:srgbClr val="FF0000"/>
              </a:solidFill>
            </a:endParaRPr>
          </a:p>
        </p:txBody>
      </p:sp>
      <p:sp>
        <p:nvSpPr>
          <p:cNvPr id="165" name="Google Shape;165;p22"/>
          <p:cNvSpPr/>
          <p:nvPr/>
        </p:nvSpPr>
        <p:spPr>
          <a:xfrm rot="10800000">
            <a:off x="2225450" y="1285875"/>
            <a:ext cx="843300" cy="11382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 name="Google Shape;166;p22"/>
          <p:cNvSpPr/>
          <p:nvPr/>
        </p:nvSpPr>
        <p:spPr>
          <a:xfrm rot="10800000">
            <a:off x="270576" y="2377933"/>
            <a:ext cx="1386000" cy="7467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 name="Google Shape;167;p22"/>
          <p:cNvSpPr txBox="1"/>
          <p:nvPr/>
        </p:nvSpPr>
        <p:spPr>
          <a:xfrm>
            <a:off x="-4" y="1226167"/>
            <a:ext cx="3117300" cy="46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Please name </a:t>
            </a:r>
            <a:r>
              <a:rPr lang="en" sz="1800" b="1" u="sng"/>
              <a:t>EVERYTHING</a:t>
            </a:r>
            <a:r>
              <a:rPr lang="en" sz="1800"/>
              <a:t> </a:t>
            </a:r>
            <a:endParaRPr sz="1800"/>
          </a:p>
        </p:txBody>
      </p:sp>
      <p:pic>
        <p:nvPicPr>
          <p:cNvPr id="168" name="Google Shape;168;p22"/>
          <p:cNvPicPr preferRelativeResize="0"/>
          <p:nvPr/>
        </p:nvPicPr>
        <p:blipFill rotWithShape="1">
          <a:blip r:embed="rId4">
            <a:alphaModFix/>
          </a:blip>
          <a:srcRect l="14908" t="20169" r="51652" b="22386"/>
          <a:stretch/>
        </p:blipFill>
        <p:spPr>
          <a:xfrm>
            <a:off x="1817473" y="1760875"/>
            <a:ext cx="1659251" cy="1980800"/>
          </a:xfrm>
          <a:prstGeom prst="rect">
            <a:avLst/>
          </a:prstGeom>
          <a:noFill/>
          <a:ln>
            <a:noFill/>
          </a:ln>
        </p:spPr>
      </p:pic>
      <p:pic>
        <p:nvPicPr>
          <p:cNvPr id="169" name="Google Shape;169;p22"/>
          <p:cNvPicPr preferRelativeResize="0"/>
          <p:nvPr/>
        </p:nvPicPr>
        <p:blipFill rotWithShape="1">
          <a:blip r:embed="rId5">
            <a:alphaModFix/>
          </a:blip>
          <a:srcRect l="16736" t="21758" r="50816" b="22920"/>
          <a:stretch/>
        </p:blipFill>
        <p:spPr>
          <a:xfrm>
            <a:off x="177075" y="2677875"/>
            <a:ext cx="1929176" cy="2285873"/>
          </a:xfrm>
          <a:prstGeom prst="rect">
            <a:avLst/>
          </a:prstGeom>
          <a:noFill/>
          <a:ln>
            <a:noFill/>
          </a:ln>
        </p:spPr>
      </p:pic>
      <p:pic>
        <p:nvPicPr>
          <p:cNvPr id="170" name="Google Shape;170;p22"/>
          <p:cNvPicPr preferRelativeResize="0"/>
          <p:nvPr/>
        </p:nvPicPr>
        <p:blipFill rotWithShape="1">
          <a:blip r:embed="rId6">
            <a:alphaModFix/>
          </a:blip>
          <a:srcRect l="16814" t="22670" r="52737" b="26794"/>
          <a:stretch/>
        </p:blipFill>
        <p:spPr>
          <a:xfrm>
            <a:off x="2981180" y="2917175"/>
            <a:ext cx="1774401" cy="2046577"/>
          </a:xfrm>
          <a:prstGeom prst="rect">
            <a:avLst/>
          </a:prstGeom>
          <a:noFill/>
          <a:ln>
            <a:noFill/>
          </a:ln>
        </p:spPr>
      </p:pic>
      <p:pic>
        <p:nvPicPr>
          <p:cNvPr id="171" name="Google Shape;171;p22"/>
          <p:cNvPicPr preferRelativeResize="0"/>
          <p:nvPr/>
        </p:nvPicPr>
        <p:blipFill rotWithShape="1">
          <a:blip r:embed="rId7">
            <a:alphaModFix/>
          </a:blip>
          <a:srcRect l="16171" t="20805" r="52790" b="25270"/>
          <a:stretch/>
        </p:blipFill>
        <p:spPr>
          <a:xfrm>
            <a:off x="4429118" y="1393525"/>
            <a:ext cx="1539375" cy="1858501"/>
          </a:xfrm>
          <a:prstGeom prst="rect">
            <a:avLst/>
          </a:prstGeom>
          <a:noFill/>
          <a:ln>
            <a:noFill/>
          </a:ln>
        </p:spPr>
      </p:pic>
      <p:pic>
        <p:nvPicPr>
          <p:cNvPr id="172" name="Google Shape;172;p22"/>
          <p:cNvPicPr preferRelativeResize="0"/>
          <p:nvPr/>
        </p:nvPicPr>
        <p:blipFill>
          <a:blip r:embed="rId8">
            <a:alphaModFix/>
          </a:blip>
          <a:stretch>
            <a:fillRect/>
          </a:stretch>
        </p:blipFill>
        <p:spPr>
          <a:xfrm>
            <a:off x="6080176" y="1441151"/>
            <a:ext cx="1386000" cy="1763237"/>
          </a:xfrm>
          <a:prstGeom prst="rect">
            <a:avLst/>
          </a:prstGeom>
          <a:noFill/>
          <a:ln>
            <a:noFill/>
          </a:ln>
        </p:spPr>
      </p:pic>
      <p:pic>
        <p:nvPicPr>
          <p:cNvPr id="173" name="Google Shape;173;p22"/>
          <p:cNvPicPr preferRelativeResize="0"/>
          <p:nvPr/>
        </p:nvPicPr>
        <p:blipFill rotWithShape="1">
          <a:blip r:embed="rId9">
            <a:alphaModFix/>
          </a:blip>
          <a:srcRect l="5077" t="7525" r="35615" b="24373"/>
          <a:stretch/>
        </p:blipFill>
        <p:spPr>
          <a:xfrm>
            <a:off x="4572000" y="3797325"/>
            <a:ext cx="1295097" cy="1033376"/>
          </a:xfrm>
          <a:prstGeom prst="rect">
            <a:avLst/>
          </a:prstGeom>
          <a:noFill/>
          <a:ln>
            <a:noFill/>
          </a:ln>
        </p:spPr>
      </p:pic>
      <p:pic>
        <p:nvPicPr>
          <p:cNvPr id="174" name="Google Shape;174;p22"/>
          <p:cNvPicPr preferRelativeResize="0"/>
          <p:nvPr/>
        </p:nvPicPr>
        <p:blipFill rotWithShape="1">
          <a:blip r:embed="rId10">
            <a:alphaModFix/>
          </a:blip>
          <a:srcRect l="3668" t="9500" r="33628" b="5826"/>
          <a:stretch/>
        </p:blipFill>
        <p:spPr>
          <a:xfrm>
            <a:off x="5985601" y="3519143"/>
            <a:ext cx="1539375" cy="1444606"/>
          </a:xfrm>
          <a:prstGeom prst="rect">
            <a:avLst/>
          </a:prstGeom>
          <a:noFill/>
          <a:ln>
            <a:noFill/>
          </a:ln>
        </p:spPr>
      </p:pic>
      <p:pic>
        <p:nvPicPr>
          <p:cNvPr id="175" name="Google Shape;175;p22"/>
          <p:cNvPicPr preferRelativeResize="0"/>
          <p:nvPr/>
        </p:nvPicPr>
        <p:blipFill rotWithShape="1">
          <a:blip r:embed="rId11">
            <a:alphaModFix/>
          </a:blip>
          <a:srcRect l="36052" t="11020" r="43150" b="13084"/>
          <a:stretch/>
        </p:blipFill>
        <p:spPr>
          <a:xfrm>
            <a:off x="7821281" y="2491155"/>
            <a:ext cx="943251" cy="23920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3"/>
          <p:cNvPicPr preferRelativeResize="0"/>
          <p:nvPr/>
        </p:nvPicPr>
        <p:blipFill>
          <a:blip r:embed="rId3">
            <a:alphaModFix/>
          </a:blip>
          <a:stretch>
            <a:fillRect/>
          </a:stretch>
        </p:blipFill>
        <p:spPr>
          <a:xfrm>
            <a:off x="0" y="0"/>
            <a:ext cx="9144000" cy="1285875"/>
          </a:xfrm>
          <a:prstGeom prst="rect">
            <a:avLst/>
          </a:prstGeom>
          <a:noFill/>
          <a:ln>
            <a:noFill/>
          </a:ln>
        </p:spPr>
      </p:pic>
      <p:sp>
        <p:nvSpPr>
          <p:cNvPr id="181" name="Google Shape;181;p23"/>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Starting School</a:t>
            </a:r>
            <a:endParaRPr/>
          </a:p>
        </p:txBody>
      </p:sp>
      <p:sp>
        <p:nvSpPr>
          <p:cNvPr id="182" name="Google Shape;182;p23"/>
          <p:cNvSpPr txBox="1"/>
          <p:nvPr/>
        </p:nvSpPr>
        <p:spPr>
          <a:xfrm>
            <a:off x="177065" y="1393519"/>
            <a:ext cx="8909700" cy="3628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600">
                <a:solidFill>
                  <a:srgbClr val="1C1C1C"/>
                </a:solidFill>
              </a:rPr>
              <a:t>In the morning the children will come in to class via the tunnel doors between 8:40 and 8:50.</a:t>
            </a:r>
            <a:endParaRPr sz="1600">
              <a:solidFill>
                <a:srgbClr val="1C1C1C"/>
              </a:solidFill>
            </a:endParaRPr>
          </a:p>
          <a:p>
            <a:pPr marL="0" lvl="0" indent="0" algn="l" rtl="0">
              <a:lnSpc>
                <a:spcPct val="90000"/>
              </a:lnSpc>
              <a:spcBef>
                <a:spcPts val="1000"/>
              </a:spcBef>
              <a:spcAft>
                <a:spcPts val="0"/>
              </a:spcAft>
              <a:buNone/>
            </a:pPr>
            <a:r>
              <a:rPr lang="en" sz="1600" i="1">
                <a:solidFill>
                  <a:srgbClr val="0070C0"/>
                </a:solidFill>
              </a:rPr>
              <a:t>The outside areas may be set up ready for Busy Bee Learning Time and we do ask that children do not play with equipment before or after school.</a:t>
            </a:r>
            <a:endParaRPr sz="1600" i="1">
              <a:solidFill>
                <a:srgbClr val="0070C0"/>
              </a:solidFill>
            </a:endParaRPr>
          </a:p>
          <a:p>
            <a:pPr marL="0" lvl="0" indent="0" algn="l" rtl="0">
              <a:lnSpc>
                <a:spcPct val="90000"/>
              </a:lnSpc>
              <a:spcBef>
                <a:spcPts val="1000"/>
              </a:spcBef>
              <a:spcAft>
                <a:spcPts val="0"/>
              </a:spcAft>
              <a:buNone/>
            </a:pPr>
            <a:r>
              <a:rPr lang="en" sz="1600">
                <a:solidFill>
                  <a:srgbClr val="1C1C1C"/>
                </a:solidFill>
              </a:rPr>
              <a:t>In the afternoon the children will come out of Berlin’s classroom door. We will open our classroom doors at 3.15pm and send your child to you once we have seen you.</a:t>
            </a:r>
            <a:endParaRPr sz="1600">
              <a:solidFill>
                <a:srgbClr val="1C1C1C"/>
              </a:solidFill>
            </a:endParaRPr>
          </a:p>
          <a:p>
            <a:pPr marL="0" lvl="0" indent="0" algn="ctr" rtl="0">
              <a:lnSpc>
                <a:spcPct val="90000"/>
              </a:lnSpc>
              <a:spcBef>
                <a:spcPts val="1000"/>
              </a:spcBef>
              <a:spcAft>
                <a:spcPts val="0"/>
              </a:spcAft>
              <a:buNone/>
            </a:pPr>
            <a:r>
              <a:rPr lang="en" sz="1600" i="1">
                <a:solidFill>
                  <a:srgbClr val="FF0000"/>
                </a:solidFill>
              </a:rPr>
              <a:t> Please let us know if anyone different will be picking up –   we will not be able to let a child go to an unknown adult or an adult that has not been identified to us.</a:t>
            </a:r>
            <a:endParaRPr sz="1600" i="1">
              <a:solidFill>
                <a:srgbClr val="FF0000"/>
              </a:solidFill>
            </a:endParaRPr>
          </a:p>
          <a:p>
            <a:pPr marL="0" lvl="0" indent="0" algn="ctr" rtl="0">
              <a:lnSpc>
                <a:spcPct val="90000"/>
              </a:lnSpc>
              <a:spcBef>
                <a:spcPts val="1000"/>
              </a:spcBef>
              <a:spcAft>
                <a:spcPts val="0"/>
              </a:spcAft>
              <a:buNone/>
            </a:pPr>
            <a:endParaRPr sz="400" i="1">
              <a:solidFill>
                <a:srgbClr val="FF0000"/>
              </a:solidFill>
            </a:endParaRPr>
          </a:p>
          <a:p>
            <a:pPr marL="0" lvl="0" indent="0" algn="ctr" rtl="0">
              <a:lnSpc>
                <a:spcPct val="90000"/>
              </a:lnSpc>
              <a:spcBef>
                <a:spcPts val="1000"/>
              </a:spcBef>
              <a:spcAft>
                <a:spcPts val="0"/>
              </a:spcAft>
              <a:buNone/>
            </a:pPr>
            <a:r>
              <a:rPr lang="en" sz="1600" i="1">
                <a:solidFill>
                  <a:srgbClr val="FF0000"/>
                </a:solidFill>
              </a:rPr>
              <a:t>In the morning we will be busy welcoming the children in to school. Please contact the office staff if there is any information that the staff need to be aware of. </a:t>
            </a:r>
            <a:endParaRPr sz="1600" i="1">
              <a:solidFill>
                <a:srgbClr val="FF0000"/>
              </a:solidFill>
            </a:endParaRPr>
          </a:p>
          <a:p>
            <a:pPr marL="0" lvl="0" indent="0" algn="ctr" rtl="0">
              <a:lnSpc>
                <a:spcPct val="90000"/>
              </a:lnSpc>
              <a:spcBef>
                <a:spcPts val="1000"/>
              </a:spcBef>
              <a:spcAft>
                <a:spcPts val="0"/>
              </a:spcAft>
              <a:buNone/>
            </a:pPr>
            <a:r>
              <a:rPr lang="en" sz="1600" i="1">
                <a:solidFill>
                  <a:srgbClr val="FF0000"/>
                </a:solidFill>
              </a:rPr>
              <a:t>     </a:t>
            </a:r>
            <a:endParaRPr sz="1600" i="1">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4"/>
          <p:cNvPicPr preferRelativeResize="0"/>
          <p:nvPr/>
        </p:nvPicPr>
        <p:blipFill>
          <a:blip r:embed="rId3">
            <a:alphaModFix/>
          </a:blip>
          <a:stretch>
            <a:fillRect/>
          </a:stretch>
        </p:blipFill>
        <p:spPr>
          <a:xfrm>
            <a:off x="0" y="0"/>
            <a:ext cx="9144000" cy="1285875"/>
          </a:xfrm>
          <a:prstGeom prst="rect">
            <a:avLst/>
          </a:prstGeom>
          <a:noFill/>
          <a:ln>
            <a:noFill/>
          </a:ln>
        </p:spPr>
      </p:pic>
      <p:sp>
        <p:nvSpPr>
          <p:cNvPr id="188" name="Google Shape;188;p24"/>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Our Curriculum</a:t>
            </a:r>
            <a:endParaRPr/>
          </a:p>
        </p:txBody>
      </p:sp>
      <p:sp>
        <p:nvSpPr>
          <p:cNvPr id="189" name="Google Shape;189;p24"/>
          <p:cNvSpPr txBox="1"/>
          <p:nvPr/>
        </p:nvSpPr>
        <p:spPr>
          <a:xfrm>
            <a:off x="978900" y="1584225"/>
            <a:ext cx="176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90" name="Google Shape;190;p24"/>
          <p:cNvSpPr txBox="1"/>
          <p:nvPr/>
        </p:nvSpPr>
        <p:spPr>
          <a:xfrm>
            <a:off x="76625" y="1285875"/>
            <a:ext cx="8832900" cy="374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C1C1C"/>
                </a:solidFill>
              </a:rPr>
              <a:t>Activities in Reception are carefully</a:t>
            </a:r>
            <a:r>
              <a:rPr lang="en">
                <a:solidFill>
                  <a:schemeClr val="dk1"/>
                </a:solidFill>
              </a:rPr>
              <a:t> planned and organised in order to provide a range of learning experiences.</a:t>
            </a:r>
            <a:endParaRPr>
              <a:solidFill>
                <a:schemeClr val="dk1"/>
              </a:solidFill>
            </a:endParaRPr>
          </a:p>
          <a:p>
            <a:pPr marL="0" lvl="0" indent="0" algn="l" rtl="0">
              <a:lnSpc>
                <a:spcPct val="115000"/>
              </a:lnSpc>
              <a:spcBef>
                <a:spcPts val="0"/>
              </a:spcBef>
              <a:spcAft>
                <a:spcPts val="0"/>
              </a:spcAft>
              <a:buNone/>
            </a:pPr>
            <a:r>
              <a:rPr lang="en">
                <a:solidFill>
                  <a:schemeClr val="dk1"/>
                </a:solidFill>
              </a:rPr>
              <a:t>Planning is carried out using </a:t>
            </a:r>
            <a:r>
              <a:rPr lang="en" b="1">
                <a:solidFill>
                  <a:srgbClr val="00B050"/>
                </a:solidFill>
              </a:rPr>
              <a:t>a topic-based approach</a:t>
            </a:r>
            <a:r>
              <a:rPr lang="en">
                <a:solidFill>
                  <a:schemeClr val="dk1"/>
                </a:solidFill>
              </a:rPr>
              <a:t>, following the children’s interests and responding to specific events.</a:t>
            </a:r>
            <a:endParaRPr>
              <a:solidFill>
                <a:schemeClr val="dk1"/>
              </a:solidFill>
            </a:endParaRPr>
          </a:p>
          <a:p>
            <a:pPr marL="0" lvl="0" indent="0" algn="l" rtl="0">
              <a:lnSpc>
                <a:spcPct val="115000"/>
              </a:lnSpc>
              <a:spcBef>
                <a:spcPts val="0"/>
              </a:spcBef>
              <a:spcAft>
                <a:spcPts val="0"/>
              </a:spcAft>
              <a:buNone/>
            </a:pPr>
            <a:r>
              <a:rPr lang="en">
                <a:solidFill>
                  <a:schemeClr val="dk1"/>
                </a:solidFill>
              </a:rPr>
              <a:t>There are 7 Areas of Learning in the Early Years Foundation Stage (EYFS), which activities are planned around:</a:t>
            </a:r>
            <a:endParaRPr>
              <a:solidFill>
                <a:schemeClr val="dk1"/>
              </a:solidFill>
            </a:endParaRPr>
          </a:p>
          <a:p>
            <a:pPr marL="0" lvl="0" indent="0" algn="l" rtl="0">
              <a:lnSpc>
                <a:spcPct val="115000"/>
              </a:lnSpc>
              <a:spcBef>
                <a:spcPts val="0"/>
              </a:spcBef>
              <a:spcAft>
                <a:spcPts val="0"/>
              </a:spcAft>
              <a:buNone/>
            </a:pPr>
            <a:r>
              <a:rPr lang="en" sz="1300">
                <a:solidFill>
                  <a:schemeClr val="dk1"/>
                </a:solidFill>
              </a:rPr>
              <a:t>•</a:t>
            </a:r>
            <a:r>
              <a:rPr lang="en" sz="1300" b="1">
                <a:solidFill>
                  <a:srgbClr val="DD215B"/>
                </a:solidFill>
              </a:rPr>
              <a:t>Personal, Social and Emotional Development</a:t>
            </a:r>
            <a:endParaRPr sz="1300" b="1">
              <a:solidFill>
                <a:srgbClr val="DD215B"/>
              </a:solidFill>
            </a:endParaRPr>
          </a:p>
          <a:p>
            <a:pPr marL="0" lvl="0" indent="0" algn="l" rtl="0">
              <a:lnSpc>
                <a:spcPct val="115000"/>
              </a:lnSpc>
              <a:spcBef>
                <a:spcPts val="0"/>
              </a:spcBef>
              <a:spcAft>
                <a:spcPts val="0"/>
              </a:spcAft>
              <a:buNone/>
            </a:pPr>
            <a:r>
              <a:rPr lang="en" sz="1300">
                <a:solidFill>
                  <a:schemeClr val="dk1"/>
                </a:solidFill>
              </a:rPr>
              <a:t>•</a:t>
            </a:r>
            <a:r>
              <a:rPr lang="en" sz="1300" b="1">
                <a:solidFill>
                  <a:srgbClr val="F3CA4C"/>
                </a:solidFill>
              </a:rPr>
              <a:t>Physical Development</a:t>
            </a:r>
            <a:endParaRPr sz="1300" b="1">
              <a:solidFill>
                <a:srgbClr val="F3CA4C"/>
              </a:solidFill>
            </a:endParaRPr>
          </a:p>
          <a:p>
            <a:pPr marL="0" lvl="0" indent="0" algn="l" rtl="0">
              <a:lnSpc>
                <a:spcPct val="115000"/>
              </a:lnSpc>
              <a:spcBef>
                <a:spcPts val="0"/>
              </a:spcBef>
              <a:spcAft>
                <a:spcPts val="0"/>
              </a:spcAft>
              <a:buNone/>
            </a:pPr>
            <a:r>
              <a:rPr lang="en" sz="1300">
                <a:solidFill>
                  <a:schemeClr val="dk1"/>
                </a:solidFill>
              </a:rPr>
              <a:t>•</a:t>
            </a:r>
            <a:r>
              <a:rPr lang="en" sz="1300" b="1">
                <a:solidFill>
                  <a:srgbClr val="23A7F9"/>
                </a:solidFill>
              </a:rPr>
              <a:t>Communication and Language</a:t>
            </a:r>
            <a:endParaRPr sz="1300" b="1">
              <a:solidFill>
                <a:srgbClr val="23A7F9"/>
              </a:solidFill>
            </a:endParaRPr>
          </a:p>
          <a:p>
            <a:pPr marL="0" lvl="0" indent="0" algn="l" rtl="0">
              <a:lnSpc>
                <a:spcPct val="115000"/>
              </a:lnSpc>
              <a:spcBef>
                <a:spcPts val="0"/>
              </a:spcBef>
              <a:spcAft>
                <a:spcPts val="0"/>
              </a:spcAft>
              <a:buNone/>
            </a:pPr>
            <a:r>
              <a:rPr lang="en" sz="1300">
                <a:solidFill>
                  <a:schemeClr val="dk1"/>
                </a:solidFill>
              </a:rPr>
              <a:t>•</a:t>
            </a:r>
            <a:r>
              <a:rPr lang="en" sz="1300" b="1">
                <a:solidFill>
                  <a:srgbClr val="92CE30"/>
                </a:solidFill>
              </a:rPr>
              <a:t>Literacy</a:t>
            </a:r>
            <a:endParaRPr sz="1300" b="1">
              <a:solidFill>
                <a:srgbClr val="92CE30"/>
              </a:solidFill>
            </a:endParaRPr>
          </a:p>
          <a:p>
            <a:pPr marL="0" lvl="0" indent="0" algn="l" rtl="0">
              <a:lnSpc>
                <a:spcPct val="115000"/>
              </a:lnSpc>
              <a:spcBef>
                <a:spcPts val="0"/>
              </a:spcBef>
              <a:spcAft>
                <a:spcPts val="0"/>
              </a:spcAft>
              <a:buNone/>
            </a:pPr>
            <a:r>
              <a:rPr lang="en" sz="1300">
                <a:solidFill>
                  <a:schemeClr val="dk1"/>
                </a:solidFill>
              </a:rPr>
              <a:t>•</a:t>
            </a:r>
            <a:r>
              <a:rPr lang="en" sz="1300" b="1">
                <a:solidFill>
                  <a:srgbClr val="FF7E00"/>
                </a:solidFill>
              </a:rPr>
              <a:t>Mathematics</a:t>
            </a:r>
            <a:endParaRPr sz="1300" b="1">
              <a:solidFill>
                <a:srgbClr val="FF7E00"/>
              </a:solidFill>
            </a:endParaRPr>
          </a:p>
          <a:p>
            <a:pPr marL="0" lvl="0" indent="0" algn="l" rtl="0">
              <a:lnSpc>
                <a:spcPct val="115000"/>
              </a:lnSpc>
              <a:spcBef>
                <a:spcPts val="0"/>
              </a:spcBef>
              <a:spcAft>
                <a:spcPts val="0"/>
              </a:spcAft>
              <a:buNone/>
            </a:pPr>
            <a:r>
              <a:rPr lang="en" sz="1300">
                <a:solidFill>
                  <a:schemeClr val="dk1"/>
                </a:solidFill>
              </a:rPr>
              <a:t>•</a:t>
            </a:r>
            <a:r>
              <a:rPr lang="en" sz="1300" b="1">
                <a:solidFill>
                  <a:srgbClr val="611A92"/>
                </a:solidFill>
              </a:rPr>
              <a:t>Understanding the World</a:t>
            </a:r>
            <a:endParaRPr sz="1300" b="1">
              <a:solidFill>
                <a:srgbClr val="611A92"/>
              </a:solidFill>
            </a:endParaRPr>
          </a:p>
          <a:p>
            <a:pPr marL="0" lvl="0" indent="0" algn="l" rtl="0">
              <a:lnSpc>
                <a:spcPct val="115000"/>
              </a:lnSpc>
              <a:spcBef>
                <a:spcPts val="0"/>
              </a:spcBef>
              <a:spcAft>
                <a:spcPts val="0"/>
              </a:spcAft>
              <a:buNone/>
            </a:pPr>
            <a:r>
              <a:rPr lang="en" sz="1300">
                <a:solidFill>
                  <a:schemeClr val="dk1"/>
                </a:solidFill>
              </a:rPr>
              <a:t>•</a:t>
            </a:r>
            <a:r>
              <a:rPr lang="en" sz="1300" b="1">
                <a:solidFill>
                  <a:srgbClr val="04AA94"/>
                </a:solidFill>
              </a:rPr>
              <a:t>Expressive Arts and Design</a:t>
            </a:r>
            <a:endParaRPr sz="1300" b="1">
              <a:solidFill>
                <a:srgbClr val="04AA94"/>
              </a:solidFill>
            </a:endParaRPr>
          </a:p>
          <a:p>
            <a:pPr marL="0" lvl="0" indent="0" algn="l" rtl="0">
              <a:lnSpc>
                <a:spcPct val="115000"/>
              </a:lnSpc>
              <a:spcBef>
                <a:spcPts val="0"/>
              </a:spcBef>
              <a:spcAft>
                <a:spcPts val="0"/>
              </a:spcAft>
              <a:buNone/>
            </a:pPr>
            <a:r>
              <a:rPr lang="en">
                <a:solidFill>
                  <a:srgbClr val="1C1C1C"/>
                </a:solidFill>
              </a:rPr>
              <a:t>Throughout the EYFS, children will be working towards the Early Learning Goals. These describe the level of attainment expected at the end of your child’s Reception year in school.</a:t>
            </a:r>
            <a:endParaRPr>
              <a:solidFill>
                <a:srgbClr val="1C1C1C"/>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5"/>
          <p:cNvPicPr preferRelativeResize="0"/>
          <p:nvPr/>
        </p:nvPicPr>
        <p:blipFill>
          <a:blip r:embed="rId3">
            <a:alphaModFix/>
          </a:blip>
          <a:stretch>
            <a:fillRect/>
          </a:stretch>
        </p:blipFill>
        <p:spPr>
          <a:xfrm>
            <a:off x="0" y="0"/>
            <a:ext cx="9144000" cy="1285875"/>
          </a:xfrm>
          <a:prstGeom prst="rect">
            <a:avLst/>
          </a:prstGeom>
          <a:noFill/>
          <a:ln>
            <a:noFill/>
          </a:ln>
        </p:spPr>
      </p:pic>
      <p:sp>
        <p:nvSpPr>
          <p:cNvPr id="196" name="Google Shape;196;p25"/>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What do we do all day?</a:t>
            </a:r>
            <a:endParaRPr/>
          </a:p>
        </p:txBody>
      </p:sp>
      <p:sp>
        <p:nvSpPr>
          <p:cNvPr id="197" name="Google Shape;197;p25"/>
          <p:cNvSpPr txBox="1"/>
          <p:nvPr/>
        </p:nvSpPr>
        <p:spPr>
          <a:xfrm>
            <a:off x="256050" y="1285875"/>
            <a:ext cx="8273400" cy="409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600">
                <a:solidFill>
                  <a:srgbClr val="1C1C1C"/>
                </a:solidFill>
              </a:rPr>
              <a:t>Busy Bee is the children’s favourite time. It is when they can choose their play. The day always starts with Busy Bee. They are the most important times of the day. </a:t>
            </a:r>
            <a:r>
              <a:rPr lang="en" sz="1600">
                <a:solidFill>
                  <a:srgbClr val="001D35"/>
                </a:solidFill>
                <a:highlight>
                  <a:srgbClr val="FFFFFF"/>
                </a:highlight>
              </a:rPr>
              <a:t>Play is crucial in the Early Years Foundation Stage (EYFS) as it’s the primary way children learn and develop. Play allows children to explore, learn about the world, develop social and emotional skills, and build confidence. The EYFS framework recognises and promotes learning through play,</a:t>
            </a:r>
            <a:endParaRPr sz="1600">
              <a:solidFill>
                <a:srgbClr val="1C1C1C"/>
              </a:solidFill>
            </a:endParaRPr>
          </a:p>
          <a:p>
            <a:pPr marL="0" lvl="0" indent="0" algn="l" rtl="0">
              <a:lnSpc>
                <a:spcPct val="90000"/>
              </a:lnSpc>
              <a:spcBef>
                <a:spcPts val="1000"/>
              </a:spcBef>
              <a:spcAft>
                <a:spcPts val="0"/>
              </a:spcAft>
              <a:buNone/>
            </a:pPr>
            <a:endParaRPr sz="800">
              <a:solidFill>
                <a:srgbClr val="1C1C1C"/>
              </a:solidFill>
            </a:endParaRPr>
          </a:p>
          <a:p>
            <a:pPr marL="0" lvl="0" indent="0" algn="l" rtl="0">
              <a:lnSpc>
                <a:spcPct val="90000"/>
              </a:lnSpc>
              <a:spcBef>
                <a:spcPts val="1000"/>
              </a:spcBef>
              <a:spcAft>
                <a:spcPts val="0"/>
              </a:spcAft>
              <a:buNone/>
            </a:pPr>
            <a:r>
              <a:rPr lang="en" sz="1600">
                <a:solidFill>
                  <a:srgbClr val="1C1C1C"/>
                </a:solidFill>
              </a:rPr>
              <a:t>During the day, the children will take part in 15 - 20 minute teacher led lessons. These will focus on maths, writing/reading, phonics and our topics. </a:t>
            </a:r>
            <a:endParaRPr sz="1600">
              <a:solidFill>
                <a:srgbClr val="1C1C1C"/>
              </a:solidFill>
            </a:endParaRPr>
          </a:p>
          <a:p>
            <a:pPr marL="0" lvl="0" indent="0" algn="l" rtl="0">
              <a:lnSpc>
                <a:spcPct val="90000"/>
              </a:lnSpc>
              <a:spcBef>
                <a:spcPts val="1000"/>
              </a:spcBef>
              <a:spcAft>
                <a:spcPts val="0"/>
              </a:spcAft>
              <a:buNone/>
            </a:pPr>
            <a:endParaRPr sz="1000">
              <a:solidFill>
                <a:srgbClr val="1C1C1C"/>
              </a:solidFill>
            </a:endParaRPr>
          </a:p>
          <a:p>
            <a:pPr marL="0" lvl="0" indent="0" algn="l" rtl="0">
              <a:lnSpc>
                <a:spcPct val="90000"/>
              </a:lnSpc>
              <a:spcBef>
                <a:spcPts val="1000"/>
              </a:spcBef>
              <a:spcAft>
                <a:spcPts val="0"/>
              </a:spcAft>
              <a:buNone/>
            </a:pPr>
            <a:r>
              <a:rPr lang="en" sz="1600">
                <a:solidFill>
                  <a:srgbClr val="1C1C1C"/>
                </a:solidFill>
              </a:rPr>
              <a:t>We have P.E each week and the children </a:t>
            </a:r>
            <a:endParaRPr sz="1600">
              <a:solidFill>
                <a:srgbClr val="1C1C1C"/>
              </a:solidFill>
            </a:endParaRPr>
          </a:p>
          <a:p>
            <a:pPr marL="0" lvl="0" indent="0" algn="l" rtl="0">
              <a:lnSpc>
                <a:spcPct val="90000"/>
              </a:lnSpc>
              <a:spcBef>
                <a:spcPts val="1000"/>
              </a:spcBef>
              <a:spcAft>
                <a:spcPts val="0"/>
              </a:spcAft>
              <a:buNone/>
            </a:pPr>
            <a:r>
              <a:rPr lang="en" sz="1600">
                <a:solidFill>
                  <a:srgbClr val="1C1C1C"/>
                </a:solidFill>
              </a:rPr>
              <a:t>come in their P.E kits on this day.</a:t>
            </a:r>
            <a:endParaRPr sz="1600">
              <a:solidFill>
                <a:srgbClr val="1C1C1C"/>
              </a:solidFill>
            </a:endParaRPr>
          </a:p>
          <a:p>
            <a:pPr marL="0" lvl="0" indent="0" algn="l" rtl="0">
              <a:lnSpc>
                <a:spcPct val="90000"/>
              </a:lnSpc>
              <a:spcBef>
                <a:spcPts val="1000"/>
              </a:spcBef>
              <a:spcAft>
                <a:spcPts val="0"/>
              </a:spcAft>
              <a:buNone/>
            </a:pPr>
            <a:endParaRPr sz="1600">
              <a:solidFill>
                <a:srgbClr val="1C1C1C"/>
              </a:solidFill>
            </a:endParaRPr>
          </a:p>
        </p:txBody>
      </p:sp>
      <p:pic>
        <p:nvPicPr>
          <p:cNvPr id="198" name="Google Shape;198;p25"/>
          <p:cNvPicPr preferRelativeResize="0"/>
          <p:nvPr/>
        </p:nvPicPr>
        <p:blipFill>
          <a:blip r:embed="rId4">
            <a:alphaModFix/>
          </a:blip>
          <a:stretch>
            <a:fillRect/>
          </a:stretch>
        </p:blipFill>
        <p:spPr>
          <a:xfrm>
            <a:off x="4421418" y="4009032"/>
            <a:ext cx="4261050" cy="945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6"/>
          <p:cNvPicPr preferRelativeResize="0"/>
          <p:nvPr/>
        </p:nvPicPr>
        <p:blipFill>
          <a:blip r:embed="rId3">
            <a:alphaModFix/>
          </a:blip>
          <a:stretch>
            <a:fillRect/>
          </a:stretch>
        </p:blipFill>
        <p:spPr>
          <a:xfrm>
            <a:off x="0" y="0"/>
            <a:ext cx="9144000" cy="1285875"/>
          </a:xfrm>
          <a:prstGeom prst="rect">
            <a:avLst/>
          </a:prstGeom>
          <a:noFill/>
          <a:ln>
            <a:noFill/>
          </a:ln>
        </p:spPr>
      </p:pic>
      <p:sp>
        <p:nvSpPr>
          <p:cNvPr id="204" name="Google Shape;204;p26"/>
          <p:cNvSpPr txBox="1"/>
          <p:nvPr/>
        </p:nvSpPr>
        <p:spPr>
          <a:xfrm>
            <a:off x="555550" y="191575"/>
            <a:ext cx="6400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23A7F9"/>
                </a:solidFill>
              </a:rPr>
              <a:t>Reading, Writing, Maths, Phonics</a:t>
            </a:r>
            <a:endParaRPr sz="100"/>
          </a:p>
        </p:txBody>
      </p:sp>
      <p:sp>
        <p:nvSpPr>
          <p:cNvPr id="205" name="Google Shape;205;p26"/>
          <p:cNvSpPr txBox="1"/>
          <p:nvPr/>
        </p:nvSpPr>
        <p:spPr>
          <a:xfrm>
            <a:off x="978900" y="1584225"/>
            <a:ext cx="176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6" name="Google Shape;206;p26"/>
          <p:cNvSpPr txBox="1"/>
          <p:nvPr/>
        </p:nvSpPr>
        <p:spPr>
          <a:xfrm>
            <a:off x="153250" y="1488450"/>
            <a:ext cx="8948100" cy="3455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200" b="1">
                <a:solidFill>
                  <a:srgbClr val="1C1C1C"/>
                </a:solidFill>
              </a:rPr>
              <a:t>Reading</a:t>
            </a:r>
            <a:r>
              <a:rPr lang="en" sz="1200">
                <a:solidFill>
                  <a:srgbClr val="1C1C1C"/>
                </a:solidFill>
              </a:rPr>
              <a:t>: Children will bring home a colour banded reading book.</a:t>
            </a:r>
            <a:endParaRPr sz="1200">
              <a:solidFill>
                <a:srgbClr val="1C1C1C"/>
              </a:solidFill>
            </a:endParaRPr>
          </a:p>
          <a:p>
            <a:pPr marL="0" lvl="0" indent="0" algn="ctr" rtl="0">
              <a:lnSpc>
                <a:spcPct val="90000"/>
              </a:lnSpc>
              <a:spcBef>
                <a:spcPts val="1000"/>
              </a:spcBef>
              <a:spcAft>
                <a:spcPts val="0"/>
              </a:spcAft>
              <a:buNone/>
            </a:pPr>
            <a:r>
              <a:rPr lang="en" sz="1200" b="1">
                <a:solidFill>
                  <a:srgbClr val="7030A0"/>
                </a:solidFill>
              </a:rPr>
              <a:t>We encourage re-reading of books for fluency and understanding. This may mean changing their books less regularly.</a:t>
            </a:r>
            <a:endParaRPr sz="1200" b="1">
              <a:solidFill>
                <a:srgbClr val="7030A0"/>
              </a:solidFill>
            </a:endParaRPr>
          </a:p>
          <a:p>
            <a:pPr marL="0" lvl="0" indent="0" algn="l" rtl="0">
              <a:lnSpc>
                <a:spcPct val="90000"/>
              </a:lnSpc>
              <a:spcBef>
                <a:spcPts val="1000"/>
              </a:spcBef>
              <a:spcAft>
                <a:spcPts val="0"/>
              </a:spcAft>
              <a:buNone/>
            </a:pPr>
            <a:r>
              <a:rPr lang="en" sz="1200">
                <a:solidFill>
                  <a:srgbClr val="1C1C1C"/>
                </a:solidFill>
              </a:rPr>
              <a:t>Children are expected to read </a:t>
            </a:r>
            <a:r>
              <a:rPr lang="en" sz="1200">
                <a:solidFill>
                  <a:srgbClr val="00B0F0"/>
                </a:solidFill>
              </a:rPr>
              <a:t>regularly </a:t>
            </a:r>
            <a:r>
              <a:rPr lang="en" sz="1200">
                <a:solidFill>
                  <a:srgbClr val="1C1C1C"/>
                </a:solidFill>
              </a:rPr>
              <a:t>at home. </a:t>
            </a:r>
            <a:r>
              <a:rPr lang="en" sz="1200"/>
              <a:t>Please record this on pageticker.  This is an online reading diary, T</a:t>
            </a:r>
            <a:r>
              <a:rPr lang="en" sz="1200">
                <a:solidFill>
                  <a:srgbClr val="1C1C1C"/>
                </a:solidFill>
              </a:rPr>
              <a:t>his can be any book that they have at home as well as their school reading books.</a:t>
            </a:r>
            <a:endParaRPr sz="1200">
              <a:solidFill>
                <a:srgbClr val="1C1C1C"/>
              </a:solidFill>
            </a:endParaRPr>
          </a:p>
          <a:p>
            <a:pPr marL="0" lvl="0" indent="0" algn="l" rtl="0">
              <a:lnSpc>
                <a:spcPct val="90000"/>
              </a:lnSpc>
              <a:spcBef>
                <a:spcPts val="1000"/>
              </a:spcBef>
              <a:spcAft>
                <a:spcPts val="0"/>
              </a:spcAft>
              <a:buNone/>
            </a:pPr>
            <a:endParaRPr sz="1200" b="1">
              <a:solidFill>
                <a:srgbClr val="1C1C1C"/>
              </a:solidFill>
            </a:endParaRPr>
          </a:p>
          <a:p>
            <a:pPr marL="0" lvl="0" indent="0" algn="l" rtl="0">
              <a:lnSpc>
                <a:spcPct val="90000"/>
              </a:lnSpc>
              <a:spcBef>
                <a:spcPts val="1000"/>
              </a:spcBef>
              <a:spcAft>
                <a:spcPts val="0"/>
              </a:spcAft>
              <a:buNone/>
            </a:pPr>
            <a:r>
              <a:rPr lang="en" sz="1200" b="1">
                <a:solidFill>
                  <a:srgbClr val="1C1C1C"/>
                </a:solidFill>
              </a:rPr>
              <a:t>Writing: </a:t>
            </a:r>
            <a:r>
              <a:rPr lang="en" sz="1200">
                <a:solidFill>
                  <a:srgbClr val="1C1C1C"/>
                </a:solidFill>
              </a:rPr>
              <a:t>We focus on building finger muscles and confidence and mark making first. The children love our Pathway for writing stories and writing special codes for their drawings. </a:t>
            </a:r>
            <a:endParaRPr sz="1200">
              <a:solidFill>
                <a:srgbClr val="1C1C1C"/>
              </a:solidFill>
            </a:endParaRPr>
          </a:p>
          <a:p>
            <a:pPr marL="0" lvl="0" indent="0" algn="l" rtl="0">
              <a:lnSpc>
                <a:spcPct val="90000"/>
              </a:lnSpc>
              <a:spcBef>
                <a:spcPts val="1000"/>
              </a:spcBef>
              <a:spcAft>
                <a:spcPts val="0"/>
              </a:spcAft>
              <a:buNone/>
            </a:pPr>
            <a:r>
              <a:rPr lang="en" sz="1200" b="1">
                <a:solidFill>
                  <a:srgbClr val="1C1C1C"/>
                </a:solidFill>
              </a:rPr>
              <a:t>Phonics: </a:t>
            </a:r>
            <a:r>
              <a:rPr lang="en" sz="1200">
                <a:solidFill>
                  <a:srgbClr val="1C1C1C"/>
                </a:solidFill>
              </a:rPr>
              <a:t>We use a scheme called Rocket Phonics. The children will enjoy daily phonic sessions where we learn letter sounds and how to blend through games, stories and flash cards.</a:t>
            </a:r>
            <a:endParaRPr sz="1200">
              <a:solidFill>
                <a:srgbClr val="1C1C1C"/>
              </a:solidFill>
            </a:endParaRPr>
          </a:p>
          <a:p>
            <a:pPr marL="0" lvl="0" indent="0" algn="l" rtl="0">
              <a:lnSpc>
                <a:spcPct val="90000"/>
              </a:lnSpc>
              <a:spcBef>
                <a:spcPts val="1000"/>
              </a:spcBef>
              <a:spcAft>
                <a:spcPts val="0"/>
              </a:spcAft>
              <a:buNone/>
            </a:pPr>
            <a:r>
              <a:rPr lang="en" sz="1200" b="1">
                <a:solidFill>
                  <a:schemeClr val="dk1"/>
                </a:solidFill>
              </a:rPr>
              <a:t>Maths: </a:t>
            </a:r>
            <a:r>
              <a:rPr lang="en" sz="1200">
                <a:solidFill>
                  <a:schemeClr val="dk1"/>
                </a:solidFill>
              </a:rPr>
              <a:t>We use white rose and maths mastery to help the children build a good number sense. We focus on numbers to 10, addition, subtraction, odds and even numbers, doubles, shapes, length, weight and capacity. Subitising is an important skill for us. </a:t>
            </a:r>
            <a:endParaRPr sz="1200">
              <a:solidFill>
                <a:srgbClr val="1C1C1C"/>
              </a:solidFill>
            </a:endParaRPr>
          </a:p>
          <a:p>
            <a:pPr marL="0" lvl="0" indent="0" algn="l" rtl="0">
              <a:lnSpc>
                <a:spcPct val="90000"/>
              </a:lnSpc>
              <a:spcBef>
                <a:spcPts val="1000"/>
              </a:spcBef>
              <a:spcAft>
                <a:spcPts val="0"/>
              </a:spcAft>
              <a:buNone/>
            </a:pPr>
            <a:endParaRPr sz="1200">
              <a:solidFill>
                <a:srgbClr val="1C1C1C"/>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7"/>
          <p:cNvPicPr preferRelativeResize="0"/>
          <p:nvPr/>
        </p:nvPicPr>
        <p:blipFill>
          <a:blip r:embed="rId3">
            <a:alphaModFix/>
          </a:blip>
          <a:stretch>
            <a:fillRect/>
          </a:stretch>
        </p:blipFill>
        <p:spPr>
          <a:xfrm>
            <a:off x="0" y="0"/>
            <a:ext cx="9144000" cy="1285875"/>
          </a:xfrm>
          <a:prstGeom prst="rect">
            <a:avLst/>
          </a:prstGeom>
          <a:noFill/>
          <a:ln>
            <a:noFill/>
          </a:ln>
        </p:spPr>
      </p:pic>
      <p:sp>
        <p:nvSpPr>
          <p:cNvPr id="212" name="Google Shape;212;p27"/>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Our Weekly Newsletter</a:t>
            </a:r>
            <a:endParaRPr/>
          </a:p>
        </p:txBody>
      </p:sp>
      <p:sp>
        <p:nvSpPr>
          <p:cNvPr id="213" name="Google Shape;213;p27"/>
          <p:cNvSpPr txBox="1"/>
          <p:nvPr/>
        </p:nvSpPr>
        <p:spPr>
          <a:xfrm>
            <a:off x="978900" y="1584225"/>
            <a:ext cx="176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214" name="Google Shape;214;p27"/>
          <p:cNvPicPr preferRelativeResize="0"/>
          <p:nvPr/>
        </p:nvPicPr>
        <p:blipFill>
          <a:blip r:embed="rId4">
            <a:alphaModFix/>
          </a:blip>
          <a:stretch>
            <a:fillRect/>
          </a:stretch>
        </p:blipFill>
        <p:spPr>
          <a:xfrm>
            <a:off x="568300" y="1584225"/>
            <a:ext cx="7855201" cy="3189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8"/>
          <p:cNvPicPr preferRelativeResize="0"/>
          <p:nvPr/>
        </p:nvPicPr>
        <p:blipFill>
          <a:blip r:embed="rId3">
            <a:alphaModFix/>
          </a:blip>
          <a:stretch>
            <a:fillRect/>
          </a:stretch>
        </p:blipFill>
        <p:spPr>
          <a:xfrm>
            <a:off x="0" y="0"/>
            <a:ext cx="9144000" cy="1285875"/>
          </a:xfrm>
          <a:prstGeom prst="rect">
            <a:avLst/>
          </a:prstGeom>
          <a:noFill/>
          <a:ln>
            <a:noFill/>
          </a:ln>
        </p:spPr>
      </p:pic>
      <p:sp>
        <p:nvSpPr>
          <p:cNvPr id="220" name="Google Shape;220;p28"/>
          <p:cNvSpPr txBox="1"/>
          <p:nvPr/>
        </p:nvSpPr>
        <p:spPr>
          <a:xfrm>
            <a:off x="136143" y="214314"/>
            <a:ext cx="6400200" cy="74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rgbClr val="23A7F9"/>
                </a:solidFill>
              </a:rPr>
              <a:t>Our Weekly learning poster </a:t>
            </a:r>
            <a:endParaRPr sz="3600"/>
          </a:p>
        </p:txBody>
      </p:sp>
      <p:sp>
        <p:nvSpPr>
          <p:cNvPr id="221" name="Google Shape;221;p28"/>
          <p:cNvSpPr txBox="1"/>
          <p:nvPr/>
        </p:nvSpPr>
        <p:spPr>
          <a:xfrm>
            <a:off x="978900" y="1584225"/>
            <a:ext cx="176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222" name="Google Shape;222;p28"/>
          <p:cNvPicPr preferRelativeResize="0"/>
          <p:nvPr/>
        </p:nvPicPr>
        <p:blipFill rotWithShape="1">
          <a:blip r:embed="rId4">
            <a:alphaModFix/>
          </a:blip>
          <a:srcRect l="2080" t="56805" r="2528" b="4016"/>
          <a:stretch/>
        </p:blipFill>
        <p:spPr>
          <a:xfrm>
            <a:off x="4290606" y="1974918"/>
            <a:ext cx="4631852" cy="2737677"/>
          </a:xfrm>
          <a:prstGeom prst="rect">
            <a:avLst/>
          </a:prstGeom>
          <a:noFill/>
          <a:ln>
            <a:noFill/>
          </a:ln>
        </p:spPr>
      </p:pic>
      <p:pic>
        <p:nvPicPr>
          <p:cNvPr id="223" name="Google Shape;223;p28"/>
          <p:cNvPicPr preferRelativeResize="0"/>
          <p:nvPr/>
        </p:nvPicPr>
        <p:blipFill rotWithShape="1">
          <a:blip r:embed="rId4">
            <a:alphaModFix/>
          </a:blip>
          <a:srcRect l="2080" t="1680" r="2528" b="42523"/>
          <a:stretch/>
        </p:blipFill>
        <p:spPr>
          <a:xfrm>
            <a:off x="136150" y="1429760"/>
            <a:ext cx="4154448" cy="349714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9"/>
          <p:cNvPicPr preferRelativeResize="0"/>
          <p:nvPr/>
        </p:nvPicPr>
        <p:blipFill>
          <a:blip r:embed="rId3">
            <a:alphaModFix/>
          </a:blip>
          <a:stretch>
            <a:fillRect/>
          </a:stretch>
        </p:blipFill>
        <p:spPr>
          <a:xfrm>
            <a:off x="0" y="0"/>
            <a:ext cx="9144000" cy="1285875"/>
          </a:xfrm>
          <a:prstGeom prst="rect">
            <a:avLst/>
          </a:prstGeom>
          <a:noFill/>
          <a:ln>
            <a:noFill/>
          </a:ln>
        </p:spPr>
      </p:pic>
      <p:sp>
        <p:nvSpPr>
          <p:cNvPr id="229" name="Google Shape;229;p29"/>
          <p:cNvSpPr txBox="1"/>
          <p:nvPr/>
        </p:nvSpPr>
        <p:spPr>
          <a:xfrm>
            <a:off x="2058042" y="242738"/>
            <a:ext cx="2583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Tapestry</a:t>
            </a:r>
            <a:endParaRPr/>
          </a:p>
        </p:txBody>
      </p:sp>
      <p:sp>
        <p:nvSpPr>
          <p:cNvPr id="230" name="Google Shape;230;p29"/>
          <p:cNvSpPr txBox="1"/>
          <p:nvPr/>
        </p:nvSpPr>
        <p:spPr>
          <a:xfrm>
            <a:off x="978900" y="1584225"/>
            <a:ext cx="176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31" name="Google Shape;231;p29"/>
          <p:cNvSpPr txBox="1"/>
          <p:nvPr/>
        </p:nvSpPr>
        <p:spPr>
          <a:xfrm>
            <a:off x="198150" y="2543475"/>
            <a:ext cx="8747700" cy="251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Tapestry is about capturing the magic of a child's early years experience, and recording children's learning in a way that is both secure and that we can share with parents.</a:t>
            </a:r>
            <a:endParaRPr/>
          </a:p>
          <a:p>
            <a:pPr marL="0" lvl="0" indent="0" algn="l" rtl="0">
              <a:spcBef>
                <a:spcPts val="0"/>
              </a:spcBef>
              <a:spcAft>
                <a:spcPts val="0"/>
              </a:spcAft>
              <a:buNone/>
            </a:pPr>
            <a:endParaRPr/>
          </a:p>
          <a:p>
            <a:pPr marL="0" lvl="0" indent="0" algn="l" rtl="0">
              <a:spcBef>
                <a:spcPts val="0"/>
              </a:spcBef>
              <a:spcAft>
                <a:spcPts val="0"/>
              </a:spcAft>
              <a:buNone/>
            </a:pPr>
            <a:r>
              <a:rPr lang="en"/>
              <a:t>Using a personal and secure username and password given to you by our school you will be able to view all of your children’s observations, photographs and even video from their time in Reception. </a:t>
            </a:r>
            <a:endParaRPr/>
          </a:p>
          <a:p>
            <a:pPr marL="0" lvl="0" indent="0" algn="l" rtl="0">
              <a:spcBef>
                <a:spcPts val="0"/>
              </a:spcBef>
              <a:spcAft>
                <a:spcPts val="0"/>
              </a:spcAft>
              <a:buNone/>
            </a:pPr>
            <a:endParaRPr/>
          </a:p>
          <a:p>
            <a:pPr marL="0" lvl="0" indent="0" algn="l" rtl="0">
              <a:spcBef>
                <a:spcPts val="0"/>
              </a:spcBef>
              <a:spcAft>
                <a:spcPts val="0"/>
              </a:spcAft>
              <a:buNone/>
            </a:pPr>
            <a:r>
              <a:rPr lang="en"/>
              <a:t>Tapestry helps to build strong partnerships between parents and the staff at school by giving you the option of interacting with the observations made by our staff and by allowing you to make your own observations from home. </a:t>
            </a:r>
            <a:endParaRPr/>
          </a:p>
          <a:p>
            <a:pPr marL="0" lvl="0" indent="0" algn="l" rtl="0">
              <a:spcBef>
                <a:spcPts val="0"/>
              </a:spcBef>
              <a:spcAft>
                <a:spcPts val="0"/>
              </a:spcAft>
              <a:buNone/>
            </a:pPr>
            <a:endParaRPr/>
          </a:p>
          <a:p>
            <a:pPr marL="0" lvl="0" indent="0" algn="l" rtl="0">
              <a:spcBef>
                <a:spcPts val="0"/>
              </a:spcBef>
              <a:spcAft>
                <a:spcPts val="0"/>
              </a:spcAft>
              <a:buNone/>
            </a:pPr>
            <a:r>
              <a:rPr lang="en"/>
              <a:t>Positive comments about work only please. </a:t>
            </a:r>
            <a:endParaRPr/>
          </a:p>
        </p:txBody>
      </p:sp>
      <p:pic>
        <p:nvPicPr>
          <p:cNvPr id="232" name="Google Shape;232;p29"/>
          <p:cNvPicPr preferRelativeResize="0"/>
          <p:nvPr/>
        </p:nvPicPr>
        <p:blipFill>
          <a:blip r:embed="rId4">
            <a:alphaModFix/>
          </a:blip>
          <a:stretch>
            <a:fillRect/>
          </a:stretch>
        </p:blipFill>
        <p:spPr>
          <a:xfrm>
            <a:off x="198154" y="1389406"/>
            <a:ext cx="3110250" cy="1244100"/>
          </a:xfrm>
          <a:prstGeom prst="rect">
            <a:avLst/>
          </a:prstGeom>
          <a:noFill/>
          <a:ln>
            <a:noFill/>
          </a:ln>
        </p:spPr>
      </p:pic>
      <p:pic>
        <p:nvPicPr>
          <p:cNvPr id="233" name="Google Shape;233;p29"/>
          <p:cNvPicPr preferRelativeResize="0"/>
          <p:nvPr/>
        </p:nvPicPr>
        <p:blipFill>
          <a:blip r:embed="rId5">
            <a:alphaModFix/>
          </a:blip>
          <a:stretch>
            <a:fillRect/>
          </a:stretch>
        </p:blipFill>
        <p:spPr>
          <a:xfrm>
            <a:off x="3958050" y="1337651"/>
            <a:ext cx="2192152" cy="1244099"/>
          </a:xfrm>
          <a:prstGeom prst="rect">
            <a:avLst/>
          </a:prstGeom>
          <a:noFill/>
          <a:ln>
            <a:noFill/>
          </a:ln>
        </p:spPr>
      </p:pic>
      <p:pic>
        <p:nvPicPr>
          <p:cNvPr id="234" name="Google Shape;234;p29"/>
          <p:cNvPicPr preferRelativeResize="0"/>
          <p:nvPr/>
        </p:nvPicPr>
        <p:blipFill>
          <a:blip r:embed="rId6">
            <a:alphaModFix/>
          </a:blip>
          <a:stretch>
            <a:fillRect/>
          </a:stretch>
        </p:blipFill>
        <p:spPr>
          <a:xfrm>
            <a:off x="6799850" y="1334907"/>
            <a:ext cx="1762500" cy="12495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0"/>
          <p:cNvPicPr preferRelativeResize="0"/>
          <p:nvPr/>
        </p:nvPicPr>
        <p:blipFill>
          <a:blip r:embed="rId3">
            <a:alphaModFix/>
          </a:blip>
          <a:stretch>
            <a:fillRect/>
          </a:stretch>
        </p:blipFill>
        <p:spPr>
          <a:xfrm>
            <a:off x="0" y="0"/>
            <a:ext cx="9144000" cy="1285875"/>
          </a:xfrm>
          <a:prstGeom prst="rect">
            <a:avLst/>
          </a:prstGeom>
          <a:noFill/>
          <a:ln>
            <a:noFill/>
          </a:ln>
        </p:spPr>
      </p:pic>
      <p:sp>
        <p:nvSpPr>
          <p:cNvPr id="240" name="Google Shape;240;p30"/>
          <p:cNvSpPr txBox="1"/>
          <p:nvPr/>
        </p:nvSpPr>
        <p:spPr>
          <a:xfrm>
            <a:off x="2058051" y="242750"/>
            <a:ext cx="3039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Pageticker</a:t>
            </a:r>
            <a:endParaRPr/>
          </a:p>
        </p:txBody>
      </p:sp>
      <p:sp>
        <p:nvSpPr>
          <p:cNvPr id="241" name="Google Shape;241;p30"/>
          <p:cNvSpPr txBox="1"/>
          <p:nvPr/>
        </p:nvSpPr>
        <p:spPr>
          <a:xfrm>
            <a:off x="978900" y="1584225"/>
            <a:ext cx="176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42" name="Google Shape;242;p30"/>
          <p:cNvSpPr txBox="1"/>
          <p:nvPr/>
        </p:nvSpPr>
        <p:spPr>
          <a:xfrm>
            <a:off x="198150" y="2543475"/>
            <a:ext cx="87477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43" name="Google Shape;243;p30"/>
          <p:cNvPicPr preferRelativeResize="0"/>
          <p:nvPr/>
        </p:nvPicPr>
        <p:blipFill rotWithShape="1">
          <a:blip r:embed="rId4">
            <a:alphaModFix/>
          </a:blip>
          <a:srcRect t="7561"/>
          <a:stretch/>
        </p:blipFill>
        <p:spPr>
          <a:xfrm>
            <a:off x="252100" y="2245125"/>
            <a:ext cx="2385950" cy="2772250"/>
          </a:xfrm>
          <a:prstGeom prst="rect">
            <a:avLst/>
          </a:prstGeom>
          <a:noFill/>
          <a:ln>
            <a:noFill/>
          </a:ln>
        </p:spPr>
      </p:pic>
      <p:pic>
        <p:nvPicPr>
          <p:cNvPr id="244" name="Google Shape;244;p30"/>
          <p:cNvPicPr preferRelativeResize="0"/>
          <p:nvPr/>
        </p:nvPicPr>
        <p:blipFill rotWithShape="1">
          <a:blip r:embed="rId5">
            <a:alphaModFix/>
          </a:blip>
          <a:srcRect l="16997" t="32285" r="16451" b="38924"/>
          <a:stretch/>
        </p:blipFill>
        <p:spPr>
          <a:xfrm>
            <a:off x="252096" y="1365305"/>
            <a:ext cx="2187787" cy="800400"/>
          </a:xfrm>
          <a:prstGeom prst="rect">
            <a:avLst/>
          </a:prstGeom>
          <a:noFill/>
          <a:ln>
            <a:noFill/>
          </a:ln>
        </p:spPr>
      </p:pic>
      <p:pic>
        <p:nvPicPr>
          <p:cNvPr id="245" name="Google Shape;245;p30"/>
          <p:cNvPicPr preferRelativeResize="0"/>
          <p:nvPr/>
        </p:nvPicPr>
        <p:blipFill rotWithShape="1">
          <a:blip r:embed="rId6">
            <a:alphaModFix/>
          </a:blip>
          <a:srcRect l="20438" t="49513" r="19415" b="38362"/>
          <a:stretch/>
        </p:blipFill>
        <p:spPr>
          <a:xfrm>
            <a:off x="2806150" y="1475166"/>
            <a:ext cx="5977402" cy="837409"/>
          </a:xfrm>
          <a:prstGeom prst="rect">
            <a:avLst/>
          </a:prstGeom>
          <a:noFill/>
          <a:ln>
            <a:noFill/>
          </a:ln>
        </p:spPr>
      </p:pic>
      <p:pic>
        <p:nvPicPr>
          <p:cNvPr id="246" name="Google Shape;246;p30"/>
          <p:cNvPicPr preferRelativeResize="0"/>
          <p:nvPr/>
        </p:nvPicPr>
        <p:blipFill rotWithShape="1">
          <a:blip r:embed="rId7">
            <a:alphaModFix/>
          </a:blip>
          <a:srcRect l="47222" t="27824" r="15860" b="63310"/>
          <a:stretch/>
        </p:blipFill>
        <p:spPr>
          <a:xfrm>
            <a:off x="2806150" y="2462369"/>
            <a:ext cx="3039597" cy="507281"/>
          </a:xfrm>
          <a:prstGeom prst="rect">
            <a:avLst/>
          </a:prstGeom>
          <a:noFill/>
          <a:ln>
            <a:noFill/>
          </a:ln>
        </p:spPr>
      </p:pic>
      <p:pic>
        <p:nvPicPr>
          <p:cNvPr id="247" name="Google Shape;247;p30"/>
          <p:cNvPicPr preferRelativeResize="0"/>
          <p:nvPr/>
        </p:nvPicPr>
        <p:blipFill rotWithShape="1">
          <a:blip r:embed="rId8">
            <a:alphaModFix/>
          </a:blip>
          <a:srcRect l="6883" t="43649" r="47652" b="43501"/>
          <a:stretch/>
        </p:blipFill>
        <p:spPr>
          <a:xfrm>
            <a:off x="2741392" y="3843380"/>
            <a:ext cx="5977402" cy="1173994"/>
          </a:xfrm>
          <a:prstGeom prst="rect">
            <a:avLst/>
          </a:prstGeom>
          <a:noFill/>
          <a:ln>
            <a:noFill/>
          </a:ln>
        </p:spPr>
      </p:pic>
      <p:pic>
        <p:nvPicPr>
          <p:cNvPr id="248" name="Google Shape;248;p30"/>
          <p:cNvPicPr preferRelativeResize="0"/>
          <p:nvPr/>
        </p:nvPicPr>
        <p:blipFill rotWithShape="1">
          <a:blip r:embed="rId9">
            <a:alphaModFix/>
          </a:blip>
          <a:srcRect l="12937" t="27824" r="50144" b="61848"/>
          <a:stretch/>
        </p:blipFill>
        <p:spPr>
          <a:xfrm>
            <a:off x="2868138" y="3125966"/>
            <a:ext cx="2732603" cy="531225"/>
          </a:xfrm>
          <a:prstGeom prst="rect">
            <a:avLst/>
          </a:prstGeom>
          <a:noFill/>
          <a:ln>
            <a:noFill/>
          </a:ln>
        </p:spPr>
      </p:pic>
      <p:pic>
        <p:nvPicPr>
          <p:cNvPr id="249" name="Google Shape;249;p30"/>
          <p:cNvPicPr preferRelativeResize="0"/>
          <p:nvPr/>
        </p:nvPicPr>
        <p:blipFill rotWithShape="1">
          <a:blip r:embed="rId10">
            <a:alphaModFix/>
          </a:blip>
          <a:srcRect l="52163" t="52517" r="10096" b="37155"/>
          <a:stretch/>
        </p:blipFill>
        <p:spPr>
          <a:xfrm>
            <a:off x="5996672" y="3125957"/>
            <a:ext cx="2793502" cy="531225"/>
          </a:xfrm>
          <a:prstGeom prst="rect">
            <a:avLst/>
          </a:prstGeom>
          <a:noFill/>
          <a:ln>
            <a:noFill/>
          </a:ln>
        </p:spPr>
      </p:pic>
      <p:pic>
        <p:nvPicPr>
          <p:cNvPr id="250" name="Google Shape;250;p30"/>
          <p:cNvPicPr preferRelativeResize="0"/>
          <p:nvPr/>
        </p:nvPicPr>
        <p:blipFill rotWithShape="1">
          <a:blip r:embed="rId11">
            <a:alphaModFix/>
          </a:blip>
          <a:srcRect l="49258" t="24998" r="12999" b="66135"/>
          <a:stretch/>
        </p:blipFill>
        <p:spPr>
          <a:xfrm>
            <a:off x="6057884" y="2483750"/>
            <a:ext cx="2793502" cy="4560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1"/>
          <p:cNvPicPr preferRelativeResize="0"/>
          <p:nvPr/>
        </p:nvPicPr>
        <p:blipFill>
          <a:blip r:embed="rId3">
            <a:alphaModFix/>
          </a:blip>
          <a:stretch>
            <a:fillRect/>
          </a:stretch>
        </p:blipFill>
        <p:spPr>
          <a:xfrm>
            <a:off x="0" y="0"/>
            <a:ext cx="9144000" cy="1285875"/>
          </a:xfrm>
          <a:prstGeom prst="rect">
            <a:avLst/>
          </a:prstGeom>
          <a:noFill/>
          <a:ln>
            <a:noFill/>
          </a:ln>
        </p:spPr>
      </p:pic>
      <p:sp>
        <p:nvSpPr>
          <p:cNvPr id="256" name="Google Shape;256;p31"/>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Food and Drink</a:t>
            </a:r>
            <a:endParaRPr/>
          </a:p>
        </p:txBody>
      </p:sp>
      <p:sp>
        <p:nvSpPr>
          <p:cNvPr id="257" name="Google Shape;257;p31"/>
          <p:cNvSpPr txBox="1"/>
          <p:nvPr/>
        </p:nvSpPr>
        <p:spPr>
          <a:xfrm>
            <a:off x="384197" y="1285875"/>
            <a:ext cx="8890500" cy="4610014"/>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1000"/>
              </a:spcBef>
              <a:spcAft>
                <a:spcPts val="0"/>
              </a:spcAft>
              <a:buNone/>
            </a:pPr>
            <a:r>
              <a:rPr lang="en" sz="1600" b="1">
                <a:solidFill>
                  <a:srgbClr val="1C1C1C"/>
                </a:solidFill>
              </a:rPr>
              <a:t>Lunch:</a:t>
            </a:r>
            <a:r>
              <a:rPr lang="en" sz="1600">
                <a:solidFill>
                  <a:srgbClr val="1C1C1C"/>
                </a:solidFill>
              </a:rPr>
              <a:t> All Reception and Key Stage 1 children are entitled to a free school meal each day. Children can choose from a variety of dishes each day which include a Vegetarian option.</a:t>
            </a:r>
            <a:endParaRPr sz="1600">
              <a:solidFill>
                <a:srgbClr val="1C1C1C"/>
              </a:solidFill>
            </a:endParaRPr>
          </a:p>
          <a:p>
            <a:pPr marL="0" lvl="0" indent="0" algn="l" rtl="0">
              <a:lnSpc>
                <a:spcPct val="107000"/>
              </a:lnSpc>
              <a:spcBef>
                <a:spcPts val="1000"/>
              </a:spcBef>
              <a:spcAft>
                <a:spcPts val="0"/>
              </a:spcAft>
              <a:buNone/>
            </a:pPr>
            <a:r>
              <a:rPr lang="en" sz="1600">
                <a:solidFill>
                  <a:srgbClr val="1C1C1C"/>
                </a:solidFill>
              </a:rPr>
              <a:t>We cater for all </a:t>
            </a:r>
            <a:r>
              <a:rPr lang="en-GB" sz="1600">
                <a:solidFill>
                  <a:srgbClr val="1C1C1C"/>
                </a:solidFill>
              </a:rPr>
              <a:t>dietary </a:t>
            </a:r>
            <a:r>
              <a:rPr lang="en" sz="1600">
                <a:solidFill>
                  <a:srgbClr val="1C1C1C"/>
                </a:solidFill>
              </a:rPr>
              <a:t>requirements – please speak to your class teacher who will </a:t>
            </a:r>
            <a:r>
              <a:rPr lang="en" sz="1600" err="1">
                <a:solidFill>
                  <a:srgbClr val="1C1C1C"/>
                </a:solidFill>
              </a:rPr>
              <a:t>organise</a:t>
            </a:r>
            <a:r>
              <a:rPr lang="en" sz="1600">
                <a:solidFill>
                  <a:srgbClr val="1C1C1C"/>
                </a:solidFill>
              </a:rPr>
              <a:t> a meeting with the catering staff. Please also let us know about known allergies.</a:t>
            </a:r>
            <a:endParaRPr sz="1600">
              <a:solidFill>
                <a:srgbClr val="1C1C1C"/>
              </a:solidFill>
            </a:endParaRPr>
          </a:p>
          <a:p>
            <a:pPr marL="0" lvl="0" indent="0" algn="l" rtl="0">
              <a:lnSpc>
                <a:spcPct val="107000"/>
              </a:lnSpc>
              <a:spcBef>
                <a:spcPts val="1000"/>
              </a:spcBef>
              <a:spcAft>
                <a:spcPts val="0"/>
              </a:spcAft>
              <a:buNone/>
            </a:pPr>
            <a:r>
              <a:rPr lang="en" sz="1600">
                <a:solidFill>
                  <a:srgbClr val="1C1C1C"/>
                </a:solidFill>
              </a:rPr>
              <a:t>The children choose their lunch w</a:t>
            </a:r>
            <a:r>
              <a:rPr lang="en-GB" sz="1600" err="1">
                <a:solidFill>
                  <a:srgbClr val="1C1C1C"/>
                </a:solidFill>
              </a:rPr>
              <a:t>ith</a:t>
            </a:r>
            <a:r>
              <a:rPr lang="en-GB" sz="1600">
                <a:solidFill>
                  <a:srgbClr val="1C1C1C"/>
                </a:solidFill>
              </a:rPr>
              <a:t> you at home. The menus can be found on the school newsletter. Each morning we ask the children what they would like so don’t worry if you have forgotten. </a:t>
            </a:r>
            <a:r>
              <a:rPr lang="en" sz="1600">
                <a:solidFill>
                  <a:srgbClr val="1C1C1C"/>
                </a:solidFill>
              </a:rPr>
              <a:t>The Foundation staff will go into the hall for the first weeks as well to support.</a:t>
            </a:r>
            <a:endParaRPr sz="1600">
              <a:solidFill>
                <a:srgbClr val="1C1C1C"/>
              </a:solidFill>
            </a:endParaRPr>
          </a:p>
          <a:p>
            <a:pPr marL="0" lvl="0" indent="0" algn="l" rtl="0">
              <a:lnSpc>
                <a:spcPct val="107000"/>
              </a:lnSpc>
              <a:spcBef>
                <a:spcPts val="1000"/>
              </a:spcBef>
              <a:spcAft>
                <a:spcPts val="0"/>
              </a:spcAft>
              <a:buNone/>
            </a:pPr>
            <a:r>
              <a:rPr lang="en" sz="1600" b="1">
                <a:solidFill>
                  <a:srgbClr val="1C1C1C"/>
                </a:solidFill>
              </a:rPr>
              <a:t>Snacks:</a:t>
            </a:r>
            <a:r>
              <a:rPr lang="en" sz="1600">
                <a:solidFill>
                  <a:srgbClr val="1C1C1C"/>
                </a:solidFill>
              </a:rPr>
              <a:t> Children will receive a free piece of fruit during the day. No other snacks are needed unless for specific medical reasons. </a:t>
            </a:r>
            <a:endParaRPr sz="1600">
              <a:solidFill>
                <a:srgbClr val="1C1C1C"/>
              </a:solidFill>
            </a:endParaRPr>
          </a:p>
          <a:p>
            <a:pPr marL="0" lvl="0" indent="0" algn="l" rtl="0">
              <a:lnSpc>
                <a:spcPct val="107000"/>
              </a:lnSpc>
              <a:spcBef>
                <a:spcPts val="1000"/>
              </a:spcBef>
              <a:spcAft>
                <a:spcPts val="0"/>
              </a:spcAft>
              <a:buNone/>
            </a:pPr>
            <a:r>
              <a:rPr lang="en" sz="1600" b="1">
                <a:solidFill>
                  <a:srgbClr val="1C1C1C"/>
                </a:solidFill>
              </a:rPr>
              <a:t>Drinks: </a:t>
            </a:r>
            <a:r>
              <a:rPr lang="en" sz="1600">
                <a:solidFill>
                  <a:srgbClr val="1C1C1C"/>
                </a:solidFill>
              </a:rPr>
              <a:t>All children will be given a free water bottle provided by the Friends when they start school which is to be brought in each day, filled with fresh water. Milk is also available. </a:t>
            </a:r>
            <a:endParaRPr sz="1600">
              <a:solidFill>
                <a:srgbClr val="1C1C1C"/>
              </a:solidFill>
            </a:endParaRPr>
          </a:p>
          <a:p>
            <a:pPr marL="0" lvl="0" indent="0" algn="l" rtl="0">
              <a:lnSpc>
                <a:spcPct val="107000"/>
              </a:lnSpc>
              <a:spcBef>
                <a:spcPts val="1000"/>
              </a:spcBef>
              <a:spcAft>
                <a:spcPts val="0"/>
              </a:spcAft>
              <a:buNone/>
            </a:pPr>
            <a:endParaRPr sz="1600">
              <a:solidFill>
                <a:srgbClr val="1C1C1C"/>
              </a:solidFill>
            </a:endParaRPr>
          </a:p>
          <a:p>
            <a:pPr marL="0" lvl="0" indent="0" algn="l" rtl="0">
              <a:lnSpc>
                <a:spcPct val="107000"/>
              </a:lnSpc>
              <a:spcBef>
                <a:spcPts val="1000"/>
              </a:spcBef>
              <a:spcAft>
                <a:spcPts val="800"/>
              </a:spcAft>
              <a:buNone/>
            </a:pPr>
            <a:endParaRPr sz="1600">
              <a:solidFill>
                <a:srgbClr val="1C1C1C"/>
              </a:solidFill>
            </a:endParaRPr>
          </a:p>
        </p:txBody>
      </p:sp>
      <p:pic>
        <p:nvPicPr>
          <p:cNvPr id="258" name="Google Shape;258;p31"/>
          <p:cNvPicPr preferRelativeResize="0"/>
          <p:nvPr/>
        </p:nvPicPr>
        <p:blipFill rotWithShape="1">
          <a:blip r:embed="rId4">
            <a:alphaModFix/>
          </a:blip>
          <a:srcRect l="33270" t="12432" r="26490" b="15454"/>
          <a:stretch/>
        </p:blipFill>
        <p:spPr>
          <a:xfrm>
            <a:off x="4830467" y="87487"/>
            <a:ext cx="1101300" cy="11109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0" y="0"/>
            <a:ext cx="9144000" cy="1285875"/>
          </a:xfrm>
          <a:prstGeom prst="rect">
            <a:avLst/>
          </a:prstGeom>
          <a:noFill/>
          <a:ln>
            <a:noFill/>
          </a:ln>
        </p:spPr>
      </p:pic>
      <p:sp>
        <p:nvSpPr>
          <p:cNvPr id="67" name="Google Shape;67;p14"/>
          <p:cNvSpPr txBox="1"/>
          <p:nvPr/>
        </p:nvSpPr>
        <p:spPr>
          <a:xfrm>
            <a:off x="555550" y="191575"/>
            <a:ext cx="64002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rgbClr val="23A7F9"/>
                </a:solidFill>
              </a:rPr>
              <a:t>Names You Need To Know</a:t>
            </a:r>
            <a:endParaRPr sz="800"/>
          </a:p>
        </p:txBody>
      </p:sp>
      <p:sp>
        <p:nvSpPr>
          <p:cNvPr id="68" name="Google Shape;68;p14"/>
          <p:cNvSpPr txBox="1"/>
          <p:nvPr/>
        </p:nvSpPr>
        <p:spPr>
          <a:xfrm>
            <a:off x="114950" y="1388850"/>
            <a:ext cx="8603100" cy="340603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dirty="0">
                <a:solidFill>
                  <a:schemeClr val="dk1"/>
                </a:solidFill>
              </a:rPr>
              <a:t>•</a:t>
            </a:r>
            <a:r>
              <a:rPr lang="en" b="1" dirty="0">
                <a:solidFill>
                  <a:srgbClr val="1C1C1C"/>
                </a:solidFill>
              </a:rPr>
              <a:t>Principal </a:t>
            </a:r>
            <a:r>
              <a:rPr lang="en" dirty="0">
                <a:solidFill>
                  <a:srgbClr val="1C1C1C"/>
                </a:solidFill>
              </a:rPr>
              <a:t> - Mrs Lees</a:t>
            </a:r>
            <a:endParaRPr dirty="0">
              <a:solidFill>
                <a:srgbClr val="1C1C1C"/>
              </a:solidFill>
            </a:endParaRPr>
          </a:p>
          <a:p>
            <a:pPr marL="0" lvl="0" indent="0" algn="l" rtl="0">
              <a:lnSpc>
                <a:spcPct val="90000"/>
              </a:lnSpc>
              <a:spcBef>
                <a:spcPts val="1000"/>
              </a:spcBef>
              <a:spcAft>
                <a:spcPts val="0"/>
              </a:spcAft>
              <a:buNone/>
            </a:pPr>
            <a:r>
              <a:rPr lang="en" dirty="0">
                <a:solidFill>
                  <a:schemeClr val="dk1"/>
                </a:solidFill>
              </a:rPr>
              <a:t>•</a:t>
            </a:r>
            <a:r>
              <a:rPr lang="en" b="1" dirty="0">
                <a:solidFill>
                  <a:srgbClr val="1C1C1C"/>
                </a:solidFill>
              </a:rPr>
              <a:t>Vice Principal  </a:t>
            </a:r>
            <a:r>
              <a:rPr lang="en" dirty="0">
                <a:solidFill>
                  <a:srgbClr val="1C1C1C"/>
                </a:solidFill>
              </a:rPr>
              <a:t>- Mrs Watson</a:t>
            </a:r>
            <a:endParaRPr dirty="0">
              <a:solidFill>
                <a:srgbClr val="1C1C1C"/>
              </a:solidFill>
            </a:endParaRPr>
          </a:p>
          <a:p>
            <a:pPr marL="0" lvl="0" indent="0" algn="l" rtl="0">
              <a:lnSpc>
                <a:spcPct val="90000"/>
              </a:lnSpc>
              <a:spcBef>
                <a:spcPts val="1000"/>
              </a:spcBef>
              <a:spcAft>
                <a:spcPts val="0"/>
              </a:spcAft>
              <a:buNone/>
            </a:pPr>
            <a:r>
              <a:rPr lang="en" dirty="0">
                <a:solidFill>
                  <a:schemeClr val="dk1"/>
                </a:solidFill>
              </a:rPr>
              <a:t>•</a:t>
            </a:r>
            <a:r>
              <a:rPr lang="en" b="1" dirty="0">
                <a:solidFill>
                  <a:srgbClr val="1C1C1C"/>
                </a:solidFill>
              </a:rPr>
              <a:t>Office Staff – </a:t>
            </a:r>
            <a:r>
              <a:rPr lang="en">
                <a:solidFill>
                  <a:srgbClr val="1C1C1C"/>
                </a:solidFill>
              </a:rPr>
              <a:t>Mrs Loton   </a:t>
            </a:r>
            <a:r>
              <a:rPr lang="en" dirty="0">
                <a:solidFill>
                  <a:srgbClr val="1C1C1C"/>
                </a:solidFill>
              </a:rPr>
              <a:t>Mrs Wood  Mrs Hulme</a:t>
            </a:r>
            <a:endParaRPr dirty="0">
              <a:solidFill>
                <a:srgbClr val="1C1C1C"/>
              </a:solidFill>
            </a:endParaRPr>
          </a:p>
          <a:p>
            <a:pPr marL="0" lvl="0" indent="0" algn="l" rtl="0">
              <a:lnSpc>
                <a:spcPct val="90000"/>
              </a:lnSpc>
              <a:spcBef>
                <a:spcPts val="1000"/>
              </a:spcBef>
              <a:spcAft>
                <a:spcPts val="0"/>
              </a:spcAft>
              <a:buNone/>
            </a:pPr>
            <a:r>
              <a:rPr lang="en" dirty="0">
                <a:solidFill>
                  <a:schemeClr val="dk1"/>
                </a:solidFill>
              </a:rPr>
              <a:t>•</a:t>
            </a:r>
            <a:r>
              <a:rPr lang="en" b="1" dirty="0">
                <a:solidFill>
                  <a:srgbClr val="1C1C1C"/>
                </a:solidFill>
              </a:rPr>
              <a:t>School leadership team </a:t>
            </a:r>
            <a:endParaRPr b="1" dirty="0">
              <a:solidFill>
                <a:srgbClr val="1C1C1C"/>
              </a:solidFill>
            </a:endParaRPr>
          </a:p>
          <a:p>
            <a:pPr marL="0" lvl="0" indent="0" algn="l" rtl="0">
              <a:lnSpc>
                <a:spcPct val="90000"/>
              </a:lnSpc>
              <a:spcBef>
                <a:spcPts val="1000"/>
              </a:spcBef>
              <a:spcAft>
                <a:spcPts val="0"/>
              </a:spcAft>
              <a:buNone/>
            </a:pPr>
            <a:r>
              <a:rPr lang="en" b="1" dirty="0">
                <a:solidFill>
                  <a:srgbClr val="1C1C1C"/>
                </a:solidFill>
              </a:rPr>
              <a:t>Early Years </a:t>
            </a:r>
            <a:r>
              <a:rPr lang="en" dirty="0">
                <a:solidFill>
                  <a:srgbClr val="1C1C1C"/>
                </a:solidFill>
              </a:rPr>
              <a:t>–Mrs Gratton  </a:t>
            </a:r>
            <a:r>
              <a:rPr lang="en" b="1" dirty="0">
                <a:solidFill>
                  <a:srgbClr val="1C1C1C"/>
                </a:solidFill>
              </a:rPr>
              <a:t>KS1</a:t>
            </a:r>
            <a:r>
              <a:rPr lang="en" dirty="0">
                <a:solidFill>
                  <a:srgbClr val="1C1C1C"/>
                </a:solidFill>
              </a:rPr>
              <a:t> – Mrs Culshaw  </a:t>
            </a:r>
            <a:r>
              <a:rPr lang="en" b="1" dirty="0">
                <a:solidFill>
                  <a:srgbClr val="1C1C1C"/>
                </a:solidFill>
              </a:rPr>
              <a:t>Lower KS2 </a:t>
            </a:r>
            <a:r>
              <a:rPr lang="en" dirty="0">
                <a:solidFill>
                  <a:srgbClr val="1C1C1C"/>
                </a:solidFill>
              </a:rPr>
              <a:t> Mrs Lawrie </a:t>
            </a:r>
            <a:r>
              <a:rPr lang="en" b="1" dirty="0">
                <a:solidFill>
                  <a:srgbClr val="1C1C1C"/>
                </a:solidFill>
              </a:rPr>
              <a:t>Upper KS2 </a:t>
            </a:r>
            <a:r>
              <a:rPr lang="en" dirty="0">
                <a:solidFill>
                  <a:srgbClr val="1C1C1C"/>
                </a:solidFill>
              </a:rPr>
              <a:t> –Miss Willington</a:t>
            </a:r>
            <a:endParaRPr dirty="0">
              <a:solidFill>
                <a:srgbClr val="1C1C1C"/>
              </a:solidFill>
            </a:endParaRPr>
          </a:p>
          <a:p>
            <a:pPr marL="0" lvl="0" indent="0" algn="l" rtl="0">
              <a:lnSpc>
                <a:spcPct val="90000"/>
              </a:lnSpc>
              <a:spcBef>
                <a:spcPts val="1000"/>
              </a:spcBef>
              <a:spcAft>
                <a:spcPts val="0"/>
              </a:spcAft>
              <a:buNone/>
            </a:pPr>
            <a:r>
              <a:rPr lang="en" dirty="0">
                <a:solidFill>
                  <a:schemeClr val="dk1"/>
                </a:solidFill>
              </a:rPr>
              <a:t>•</a:t>
            </a:r>
            <a:r>
              <a:rPr lang="en" b="1" dirty="0">
                <a:solidFill>
                  <a:srgbClr val="1C1C1C"/>
                </a:solidFill>
              </a:rPr>
              <a:t>SENCO</a:t>
            </a:r>
            <a:r>
              <a:rPr lang="en" dirty="0">
                <a:solidFill>
                  <a:srgbClr val="1C1C1C"/>
                </a:solidFill>
              </a:rPr>
              <a:t>– Miss Willington</a:t>
            </a:r>
            <a:endParaRPr dirty="0">
              <a:solidFill>
                <a:srgbClr val="1C1C1C"/>
              </a:solidFill>
            </a:endParaRPr>
          </a:p>
          <a:p>
            <a:pPr marL="0" lvl="0" indent="0" algn="l" rtl="0">
              <a:lnSpc>
                <a:spcPct val="90000"/>
              </a:lnSpc>
              <a:spcBef>
                <a:spcPts val="1000"/>
              </a:spcBef>
              <a:spcAft>
                <a:spcPts val="0"/>
              </a:spcAft>
              <a:buNone/>
            </a:pPr>
            <a:r>
              <a:rPr lang="en" dirty="0">
                <a:solidFill>
                  <a:schemeClr val="dk1"/>
                </a:solidFill>
              </a:rPr>
              <a:t>•</a:t>
            </a:r>
            <a:r>
              <a:rPr lang="en" b="1" dirty="0">
                <a:solidFill>
                  <a:srgbClr val="1C1C1C"/>
                </a:solidFill>
              </a:rPr>
              <a:t>Safeguarding Team</a:t>
            </a:r>
            <a:endParaRPr b="1" dirty="0">
              <a:solidFill>
                <a:srgbClr val="1C1C1C"/>
              </a:solidFill>
            </a:endParaRPr>
          </a:p>
          <a:p>
            <a:pPr marL="0" lvl="0" indent="0" algn="l" rtl="0">
              <a:lnSpc>
                <a:spcPct val="90000"/>
              </a:lnSpc>
              <a:spcBef>
                <a:spcPts val="1000"/>
              </a:spcBef>
              <a:spcAft>
                <a:spcPts val="0"/>
              </a:spcAft>
              <a:buNone/>
            </a:pPr>
            <a:r>
              <a:rPr lang="en" dirty="0">
                <a:solidFill>
                  <a:srgbClr val="1C1C1C"/>
                </a:solidFill>
              </a:rPr>
              <a:t>Mrs Lees  Mrs Watson   Mrs Clifford  Mrs Culshaw</a:t>
            </a:r>
            <a:endParaRPr dirty="0">
              <a:solidFill>
                <a:srgbClr val="1C1C1C"/>
              </a:solidFill>
            </a:endParaRPr>
          </a:p>
          <a:p>
            <a:pPr marL="0" lvl="0" indent="0" algn="l" rtl="0">
              <a:lnSpc>
                <a:spcPct val="90000"/>
              </a:lnSpc>
              <a:spcBef>
                <a:spcPts val="1000"/>
              </a:spcBef>
              <a:spcAft>
                <a:spcPts val="0"/>
              </a:spcAft>
              <a:buNone/>
            </a:pPr>
            <a:r>
              <a:rPr lang="en" dirty="0">
                <a:solidFill>
                  <a:srgbClr val="1C1C1C"/>
                </a:solidFill>
              </a:rPr>
              <a:t>Miss Willington   Miss Stones (Swanstars)</a:t>
            </a:r>
            <a:endParaRPr dirty="0">
              <a:solidFill>
                <a:srgbClr val="1C1C1C"/>
              </a:solidFill>
            </a:endParaRPr>
          </a:p>
          <a:p>
            <a:pPr marL="0" lvl="0" indent="0" algn="l" rtl="0">
              <a:lnSpc>
                <a:spcPct val="90000"/>
              </a:lnSpc>
              <a:spcBef>
                <a:spcPts val="1000"/>
              </a:spcBef>
              <a:spcAft>
                <a:spcPts val="0"/>
              </a:spcAft>
              <a:buNone/>
            </a:pPr>
            <a:r>
              <a:rPr lang="en" b="1" dirty="0">
                <a:solidFill>
                  <a:srgbClr val="1C1C1C"/>
                </a:solidFill>
              </a:rPr>
              <a:t>Chair Of Local Governing Body: </a:t>
            </a:r>
            <a:r>
              <a:rPr lang="en" dirty="0">
                <a:solidFill>
                  <a:srgbClr val="1C1C1C"/>
                </a:solidFill>
              </a:rPr>
              <a:t>Dr Audrey Skidmore</a:t>
            </a:r>
            <a:endParaRPr dirty="0">
              <a:solidFill>
                <a:srgbClr val="1C1C1C"/>
              </a:solidFill>
            </a:endParaRPr>
          </a:p>
        </p:txBody>
      </p:sp>
      <p:pic>
        <p:nvPicPr>
          <p:cNvPr id="69" name="Google Shape;69;p14"/>
          <p:cNvPicPr preferRelativeResize="0"/>
          <p:nvPr/>
        </p:nvPicPr>
        <p:blipFill>
          <a:blip r:embed="rId4">
            <a:alphaModFix/>
          </a:blip>
          <a:stretch>
            <a:fillRect/>
          </a:stretch>
        </p:blipFill>
        <p:spPr>
          <a:xfrm>
            <a:off x="4825488" y="3377819"/>
            <a:ext cx="1198300" cy="1597750"/>
          </a:xfrm>
          <a:prstGeom prst="rect">
            <a:avLst/>
          </a:prstGeom>
          <a:ln>
            <a:noFill/>
          </a:ln>
          <a:effectLst>
            <a:softEdge rad="112500"/>
          </a:effectLst>
        </p:spPr>
      </p:pic>
      <p:pic>
        <p:nvPicPr>
          <p:cNvPr id="71" name="Google Shape;71;p14"/>
          <p:cNvPicPr preferRelativeResize="0"/>
          <p:nvPr/>
        </p:nvPicPr>
        <p:blipFill>
          <a:blip r:embed="rId5">
            <a:alphaModFix/>
          </a:blip>
          <a:stretch>
            <a:fillRect/>
          </a:stretch>
        </p:blipFill>
        <p:spPr>
          <a:xfrm>
            <a:off x="7658700" y="3351592"/>
            <a:ext cx="1198300" cy="1597733"/>
          </a:xfrm>
          <a:prstGeom prst="rect">
            <a:avLst/>
          </a:prstGeom>
          <a:ln>
            <a:noFill/>
          </a:ln>
          <a:effectLst>
            <a:softEdge rad="112500"/>
          </a:effectLst>
        </p:spPr>
      </p:pic>
      <p:pic>
        <p:nvPicPr>
          <p:cNvPr id="73" name="Google Shape;73;p14"/>
          <p:cNvPicPr preferRelativeResize="0"/>
          <p:nvPr/>
        </p:nvPicPr>
        <p:blipFill>
          <a:blip r:embed="rId6">
            <a:alphaModFix/>
          </a:blip>
          <a:stretch>
            <a:fillRect/>
          </a:stretch>
        </p:blipFill>
        <p:spPr>
          <a:xfrm>
            <a:off x="7040925" y="1559176"/>
            <a:ext cx="1328351" cy="1285875"/>
          </a:xfrm>
          <a:prstGeom prst="rect">
            <a:avLst/>
          </a:prstGeom>
          <a:ln>
            <a:noFill/>
          </a:ln>
          <a:effectLst>
            <a:softEdge rad="112500"/>
          </a:effectLst>
        </p:spPr>
      </p:pic>
      <p:pic>
        <p:nvPicPr>
          <p:cNvPr id="2" name="Picture 1" descr="A person with blonde hair wearing a black and gold patterned shirt&#10;&#10;AI-generated content may be incorrect.">
            <a:extLst>
              <a:ext uri="{FF2B5EF4-FFF2-40B4-BE49-F238E27FC236}">
                <a16:creationId xmlns:a16="http://schemas.microsoft.com/office/drawing/2014/main" id="{F92101AE-7EF6-651B-DAE6-FC6865E08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6135" y="1279084"/>
            <a:ext cx="1044671" cy="1565967"/>
          </a:xfrm>
          <a:prstGeom prst="rect">
            <a:avLst/>
          </a:prstGeom>
          <a:ln>
            <a:noFill/>
          </a:ln>
          <a:effectLst>
            <a:softEdge rad="112500"/>
          </a:effectLst>
        </p:spPr>
      </p:pic>
      <p:pic>
        <p:nvPicPr>
          <p:cNvPr id="3" name="Picture 2">
            <a:extLst>
              <a:ext uri="{FF2B5EF4-FFF2-40B4-BE49-F238E27FC236}">
                <a16:creationId xmlns:a16="http://schemas.microsoft.com/office/drawing/2014/main" id="{240E07FA-FF7F-FA7F-8C02-37740E9B190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1169" y="3175979"/>
            <a:ext cx="1200150" cy="1799590"/>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2"/>
          <p:cNvPicPr preferRelativeResize="0"/>
          <p:nvPr/>
        </p:nvPicPr>
        <p:blipFill>
          <a:blip r:embed="rId3">
            <a:alphaModFix/>
          </a:blip>
          <a:stretch>
            <a:fillRect/>
          </a:stretch>
        </p:blipFill>
        <p:spPr>
          <a:xfrm>
            <a:off x="0" y="0"/>
            <a:ext cx="9144000" cy="1285875"/>
          </a:xfrm>
          <a:prstGeom prst="rect">
            <a:avLst/>
          </a:prstGeom>
          <a:noFill/>
          <a:ln>
            <a:noFill/>
          </a:ln>
        </p:spPr>
      </p:pic>
      <p:sp>
        <p:nvSpPr>
          <p:cNvPr id="264" name="Google Shape;264;p32"/>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Friends of Wistaston</a:t>
            </a:r>
            <a:endParaRPr/>
          </a:p>
        </p:txBody>
      </p:sp>
      <p:sp>
        <p:nvSpPr>
          <p:cNvPr id="265" name="Google Shape;265;p32"/>
          <p:cNvSpPr txBox="1"/>
          <p:nvPr/>
        </p:nvSpPr>
        <p:spPr>
          <a:xfrm>
            <a:off x="978900" y="1584225"/>
            <a:ext cx="176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266" name="Google Shape;266;p32"/>
          <p:cNvPicPr preferRelativeResize="0"/>
          <p:nvPr/>
        </p:nvPicPr>
        <p:blipFill>
          <a:blip r:embed="rId4">
            <a:alphaModFix/>
          </a:blip>
          <a:stretch>
            <a:fillRect/>
          </a:stretch>
        </p:blipFill>
        <p:spPr>
          <a:xfrm>
            <a:off x="267626" y="1415822"/>
            <a:ext cx="4489075" cy="1575325"/>
          </a:xfrm>
          <a:prstGeom prst="rect">
            <a:avLst/>
          </a:prstGeom>
          <a:noFill/>
          <a:ln>
            <a:noFill/>
          </a:ln>
        </p:spPr>
      </p:pic>
      <p:sp>
        <p:nvSpPr>
          <p:cNvPr id="267" name="Google Shape;267;p32"/>
          <p:cNvSpPr txBox="1"/>
          <p:nvPr/>
        </p:nvSpPr>
        <p:spPr>
          <a:xfrm>
            <a:off x="4908300" y="1648444"/>
            <a:ext cx="4235700" cy="304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The Friends are a group of parents, carers and grandparents who form our PTA. We are a registered charity, (charity number 1046749) and have been part of WCLA since 1995- 30 years in 2025!  We work with the school and community to raise money and organise events for the benefit of all pupils attending WCLA, both school and Nursery.</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p:txBody>
      </p:sp>
      <p:pic>
        <p:nvPicPr>
          <p:cNvPr id="268" name="Google Shape;268;p32"/>
          <p:cNvPicPr preferRelativeResize="0"/>
          <p:nvPr/>
        </p:nvPicPr>
        <p:blipFill rotWithShape="1">
          <a:blip r:embed="rId5">
            <a:alphaModFix/>
          </a:blip>
          <a:srcRect l="36337" t="33615" r="18512" b="20230"/>
          <a:stretch/>
        </p:blipFill>
        <p:spPr>
          <a:xfrm>
            <a:off x="129050" y="2991150"/>
            <a:ext cx="3029839" cy="2152348"/>
          </a:xfrm>
          <a:prstGeom prst="rect">
            <a:avLst/>
          </a:prstGeom>
          <a:noFill/>
          <a:ln>
            <a:noFill/>
          </a:ln>
        </p:spPr>
      </p:pic>
      <p:pic>
        <p:nvPicPr>
          <p:cNvPr id="269" name="Google Shape;269;p32"/>
          <p:cNvPicPr preferRelativeResize="0"/>
          <p:nvPr/>
        </p:nvPicPr>
        <p:blipFill rotWithShape="1">
          <a:blip r:embed="rId6">
            <a:alphaModFix/>
          </a:blip>
          <a:srcRect l="10646" t="27527" r="41594" b="17920"/>
          <a:stretch/>
        </p:blipFill>
        <p:spPr>
          <a:xfrm>
            <a:off x="2848274" y="3522688"/>
            <a:ext cx="1908426" cy="151481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3"/>
          <p:cNvPicPr preferRelativeResize="0"/>
          <p:nvPr/>
        </p:nvPicPr>
        <p:blipFill>
          <a:blip r:embed="rId3">
            <a:alphaModFix/>
          </a:blip>
          <a:stretch>
            <a:fillRect/>
          </a:stretch>
        </p:blipFill>
        <p:spPr>
          <a:xfrm>
            <a:off x="0" y="0"/>
            <a:ext cx="9144000" cy="1285875"/>
          </a:xfrm>
          <a:prstGeom prst="rect">
            <a:avLst/>
          </a:prstGeom>
          <a:noFill/>
          <a:ln>
            <a:noFill/>
          </a:ln>
        </p:spPr>
      </p:pic>
      <p:sp>
        <p:nvSpPr>
          <p:cNvPr id="275" name="Google Shape;275;p33"/>
          <p:cNvSpPr txBox="1"/>
          <p:nvPr/>
        </p:nvSpPr>
        <p:spPr>
          <a:xfrm>
            <a:off x="1850643" y="187431"/>
            <a:ext cx="3237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Swan Stars</a:t>
            </a:r>
            <a:endParaRPr/>
          </a:p>
        </p:txBody>
      </p:sp>
      <p:sp>
        <p:nvSpPr>
          <p:cNvPr id="276" name="Google Shape;276;p33"/>
          <p:cNvSpPr txBox="1"/>
          <p:nvPr/>
        </p:nvSpPr>
        <p:spPr>
          <a:xfrm>
            <a:off x="978900" y="1584225"/>
            <a:ext cx="176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277" name="Google Shape;277;p33"/>
          <p:cNvPicPr preferRelativeResize="0"/>
          <p:nvPr/>
        </p:nvPicPr>
        <p:blipFill>
          <a:blip r:embed="rId4">
            <a:alphaModFix/>
          </a:blip>
          <a:stretch>
            <a:fillRect/>
          </a:stretch>
        </p:blipFill>
        <p:spPr>
          <a:xfrm>
            <a:off x="239979" y="1797452"/>
            <a:ext cx="2915550" cy="2915575"/>
          </a:xfrm>
          <a:prstGeom prst="rect">
            <a:avLst/>
          </a:prstGeom>
          <a:noFill/>
          <a:ln>
            <a:noFill/>
          </a:ln>
        </p:spPr>
      </p:pic>
      <p:sp>
        <p:nvSpPr>
          <p:cNvPr id="278" name="Google Shape;278;p33"/>
          <p:cNvSpPr txBox="1"/>
          <p:nvPr/>
        </p:nvSpPr>
        <p:spPr>
          <a:xfrm>
            <a:off x="4572000" y="1540350"/>
            <a:ext cx="44799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Swan Stars Manager: Miss Wendy Stones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Swan Stars Deputy Manager: Mrs Jane Simons</a:t>
            </a:r>
            <a:endParaRPr b="1"/>
          </a:p>
          <a:p>
            <a:pPr marL="0" lvl="0" indent="0" algn="l" rtl="0">
              <a:spcBef>
                <a:spcPts val="0"/>
              </a:spcBef>
              <a:spcAft>
                <a:spcPts val="0"/>
              </a:spcAft>
              <a:buNone/>
            </a:pPr>
            <a:endParaRPr b="1"/>
          </a:p>
        </p:txBody>
      </p:sp>
      <p:sp>
        <p:nvSpPr>
          <p:cNvPr id="279" name="Google Shape;279;p33"/>
          <p:cNvSpPr txBox="1"/>
          <p:nvPr/>
        </p:nvSpPr>
        <p:spPr>
          <a:xfrm>
            <a:off x="3461274" y="2571750"/>
            <a:ext cx="5516700" cy="208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At Swan Stars we provide a fun, child-led club. Our before and after school club caters for children from Reception right through to Year 6. In both our Infant and Junior clubs we offer many exciting activities ranging from role play, craft sessions, themed events, science experiments, outdoor fun, computing, active zones and much, much more! The children are provided with a nutritious breakfast and a yummy afternoon snack.</a:t>
            </a:r>
            <a:endParaRPr/>
          </a:p>
          <a:p>
            <a:pPr marL="0" lvl="0" indent="0" algn="l" rtl="0">
              <a:spcBef>
                <a:spcPts val="0"/>
              </a:spcBef>
              <a:spcAft>
                <a:spcPts val="0"/>
              </a:spcAft>
              <a:buNone/>
            </a:pPr>
            <a:endParaRPr/>
          </a:p>
          <a:p>
            <a:pPr marL="0" lvl="0" indent="0" algn="l" rtl="0">
              <a:spcBef>
                <a:spcPts val="0"/>
              </a:spcBef>
              <a:spcAft>
                <a:spcPts val="0"/>
              </a:spcAft>
              <a:buNone/>
            </a:pPr>
            <a:r>
              <a:rPr lang="en"/>
              <a:t>The children tell us we are the best club around!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4"/>
          <p:cNvPicPr preferRelativeResize="0"/>
          <p:nvPr/>
        </p:nvPicPr>
        <p:blipFill>
          <a:blip r:embed="rId3">
            <a:alphaModFix/>
          </a:blip>
          <a:stretch>
            <a:fillRect/>
          </a:stretch>
        </p:blipFill>
        <p:spPr>
          <a:xfrm>
            <a:off x="0" y="0"/>
            <a:ext cx="9144000" cy="1285875"/>
          </a:xfrm>
          <a:prstGeom prst="rect">
            <a:avLst/>
          </a:prstGeom>
          <a:noFill/>
          <a:ln>
            <a:noFill/>
          </a:ln>
        </p:spPr>
      </p:pic>
      <p:sp>
        <p:nvSpPr>
          <p:cNvPr id="285" name="Google Shape;285;p34"/>
          <p:cNvSpPr txBox="1"/>
          <p:nvPr/>
        </p:nvSpPr>
        <p:spPr>
          <a:xfrm>
            <a:off x="140244" y="1285878"/>
            <a:ext cx="857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2"/>
                </a:solidFill>
              </a:rPr>
              <a:t>Who do I tell if my child is unwell?</a:t>
            </a:r>
            <a:endParaRPr sz="1600" b="1">
              <a:solidFill>
                <a:schemeClr val="dk2"/>
              </a:solidFill>
            </a:endParaRPr>
          </a:p>
          <a:p>
            <a:pPr marL="0" lvl="0" indent="0" algn="l" rtl="0">
              <a:spcBef>
                <a:spcPts val="0"/>
              </a:spcBef>
              <a:spcAft>
                <a:spcPts val="0"/>
              </a:spcAft>
              <a:buNone/>
            </a:pPr>
            <a:r>
              <a:rPr lang="en" sz="1600">
                <a:solidFill>
                  <a:schemeClr val="dk2"/>
                </a:solidFill>
              </a:rPr>
              <a:t>Contact the office staff</a:t>
            </a:r>
            <a:r>
              <a:rPr lang="en" sz="1600" b="1">
                <a:solidFill>
                  <a:schemeClr val="dk2"/>
                </a:solidFill>
              </a:rPr>
              <a:t> </a:t>
            </a:r>
            <a:r>
              <a:rPr lang="en" sz="1600" b="1" u="sng">
                <a:solidFill>
                  <a:schemeClr val="hlink"/>
                </a:solidFill>
                <a:hlinkClick r:id="rId4"/>
              </a:rPr>
              <a:t>admin@wistaston.cheshire.sch.uk</a:t>
            </a:r>
            <a:r>
              <a:rPr lang="en" sz="1600" b="1">
                <a:solidFill>
                  <a:schemeClr val="dk2"/>
                </a:solidFill>
              </a:rPr>
              <a:t>  01270 663619</a:t>
            </a:r>
            <a:endParaRPr sz="1600" b="1">
              <a:solidFill>
                <a:schemeClr val="dk2"/>
              </a:solidFill>
            </a:endParaRPr>
          </a:p>
          <a:p>
            <a:pPr marL="0" lvl="0" indent="0" algn="l" rtl="0">
              <a:spcBef>
                <a:spcPts val="0"/>
              </a:spcBef>
              <a:spcAft>
                <a:spcPts val="0"/>
              </a:spcAft>
              <a:buNone/>
            </a:pPr>
            <a:r>
              <a:rPr lang="en" sz="1600">
                <a:solidFill>
                  <a:schemeClr val="dk2"/>
                </a:solidFill>
              </a:rPr>
              <a:t>This is the same is you have a medical appointment for your child, you want to let staff know someone else is collecting your child or you need to let the class teacher’s know anything.</a:t>
            </a:r>
            <a:endParaRPr sz="1600">
              <a:solidFill>
                <a:schemeClr val="dk2"/>
              </a:solidFill>
            </a:endParaRPr>
          </a:p>
        </p:txBody>
      </p:sp>
      <p:sp>
        <p:nvSpPr>
          <p:cNvPr id="286" name="Google Shape;286;p34"/>
          <p:cNvSpPr txBox="1"/>
          <p:nvPr/>
        </p:nvSpPr>
        <p:spPr>
          <a:xfrm>
            <a:off x="290364" y="295688"/>
            <a:ext cx="6180600" cy="69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b="1">
                <a:solidFill>
                  <a:srgbClr val="23A7F9"/>
                </a:solidFill>
              </a:rPr>
              <a:t>Frequently Asked Questions</a:t>
            </a:r>
            <a:endParaRPr sz="3300"/>
          </a:p>
        </p:txBody>
      </p:sp>
      <p:sp>
        <p:nvSpPr>
          <p:cNvPr id="287" name="Google Shape;287;p34"/>
          <p:cNvSpPr txBox="1"/>
          <p:nvPr/>
        </p:nvSpPr>
        <p:spPr>
          <a:xfrm>
            <a:off x="140260" y="2401221"/>
            <a:ext cx="857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2"/>
                </a:solidFill>
              </a:rPr>
              <a:t>Who do I contact if I have a concern about my child?</a:t>
            </a:r>
            <a:endParaRPr sz="1600" b="1">
              <a:solidFill>
                <a:schemeClr val="dk2"/>
              </a:solidFill>
            </a:endParaRPr>
          </a:p>
          <a:p>
            <a:pPr marL="0" lvl="0" indent="0" algn="l" rtl="0">
              <a:spcBef>
                <a:spcPts val="0"/>
              </a:spcBef>
              <a:spcAft>
                <a:spcPts val="0"/>
              </a:spcAft>
              <a:buNone/>
            </a:pPr>
            <a:r>
              <a:rPr lang="en" sz="1600">
                <a:solidFill>
                  <a:schemeClr val="dk2"/>
                </a:solidFill>
              </a:rPr>
              <a:t>Again contact the office staff. They will be able to address your concern to the correct member of staff. Special Need support with our SENCO, Safeguarding concerns with Mrs Lees, our Safeguarding Lead, or to Mrs Gratton, the EYFS Lead. We do try get back to you quickly but as we are teaching this might be after school. </a:t>
            </a:r>
            <a:endParaRPr sz="1600">
              <a:solidFill>
                <a:schemeClr val="dk2"/>
              </a:solidFill>
            </a:endParaRPr>
          </a:p>
          <a:p>
            <a:pPr marL="0" lvl="0" indent="0" algn="l" rtl="0">
              <a:spcBef>
                <a:spcPts val="0"/>
              </a:spcBef>
              <a:spcAft>
                <a:spcPts val="0"/>
              </a:spcAft>
              <a:buNone/>
            </a:pPr>
            <a:endParaRPr sz="600">
              <a:solidFill>
                <a:schemeClr val="dk2"/>
              </a:solidFill>
            </a:endParaRPr>
          </a:p>
          <a:p>
            <a:pPr marL="0" lvl="0" indent="0" algn="l" rtl="0">
              <a:spcBef>
                <a:spcPts val="0"/>
              </a:spcBef>
              <a:spcAft>
                <a:spcPts val="0"/>
              </a:spcAft>
              <a:buNone/>
            </a:pPr>
            <a:r>
              <a:rPr lang="en" sz="1600" b="1">
                <a:solidFill>
                  <a:schemeClr val="dk2"/>
                </a:solidFill>
              </a:rPr>
              <a:t>What happens if my child has an accident at school?</a:t>
            </a:r>
            <a:endParaRPr sz="1600" b="1">
              <a:solidFill>
                <a:schemeClr val="dk2"/>
              </a:solidFill>
            </a:endParaRPr>
          </a:p>
          <a:p>
            <a:pPr marL="0" lvl="0" indent="0" algn="l" rtl="0">
              <a:spcBef>
                <a:spcPts val="0"/>
              </a:spcBef>
              <a:spcAft>
                <a:spcPts val="0"/>
              </a:spcAft>
              <a:buNone/>
            </a:pPr>
            <a:r>
              <a:rPr lang="en" sz="1600">
                <a:solidFill>
                  <a:schemeClr val="dk2"/>
                </a:solidFill>
              </a:rPr>
              <a:t>We use meditracker to record and bumps and grazes. You will be notified by email.</a:t>
            </a:r>
            <a:endParaRPr sz="1600">
              <a:solidFill>
                <a:schemeClr val="dk2"/>
              </a:solidFill>
            </a:endParaRPr>
          </a:p>
          <a:p>
            <a:pPr marL="0" lvl="0" indent="0" algn="l" rtl="0">
              <a:spcBef>
                <a:spcPts val="0"/>
              </a:spcBef>
              <a:spcAft>
                <a:spcPts val="0"/>
              </a:spcAft>
              <a:buNone/>
            </a:pPr>
            <a:endParaRPr sz="1600">
              <a:solidFill>
                <a:schemeClr val="dk2"/>
              </a:solidFill>
            </a:endParaRPr>
          </a:p>
          <a:p>
            <a:pPr marL="0" lvl="0" indent="0" algn="l" rtl="0">
              <a:spcBef>
                <a:spcPts val="0"/>
              </a:spcBef>
              <a:spcAft>
                <a:spcPts val="0"/>
              </a:spcAft>
              <a:buNone/>
            </a:pPr>
            <a:r>
              <a:rPr lang="en" sz="1600" b="1"/>
              <a:t>Can I have a list of class names for birthday parties or Christmas cards?</a:t>
            </a:r>
            <a:endParaRPr sz="1600" b="1"/>
          </a:p>
          <a:p>
            <a:pPr marL="0" lvl="0" indent="0" algn="l" rtl="0">
              <a:spcBef>
                <a:spcPts val="0"/>
              </a:spcBef>
              <a:spcAft>
                <a:spcPts val="0"/>
              </a:spcAft>
              <a:buNone/>
            </a:pPr>
            <a:endParaRPr sz="1600">
              <a:solidFill>
                <a:schemeClr val="dk2"/>
              </a:solidFill>
            </a:endParaRPr>
          </a:p>
          <a:p>
            <a:pPr marL="0" lvl="0" indent="0" algn="l" rtl="0">
              <a:spcBef>
                <a:spcPts val="0"/>
              </a:spcBef>
              <a:spcAft>
                <a:spcPts val="0"/>
              </a:spcAft>
              <a:buNone/>
            </a:pPr>
            <a:endParaRPr sz="1600">
              <a:solidFill>
                <a:schemeClr val="dk2"/>
              </a:solidFill>
            </a:endParaRPr>
          </a:p>
          <a:p>
            <a:pPr marL="0" lvl="0" indent="0" algn="l" rtl="0">
              <a:spcBef>
                <a:spcPts val="0"/>
              </a:spcBef>
              <a:spcAft>
                <a:spcPts val="0"/>
              </a:spcAft>
              <a:buNone/>
            </a:pPr>
            <a:endParaRPr sz="1600">
              <a:solidFill>
                <a:schemeClr val="dk2"/>
              </a:solidFill>
            </a:endParaRPr>
          </a:p>
          <a:p>
            <a:pPr marL="0" lvl="0" indent="0" algn="l" rtl="0">
              <a:spcBef>
                <a:spcPts val="0"/>
              </a:spcBef>
              <a:spcAft>
                <a:spcPts val="0"/>
              </a:spcAft>
              <a:buNone/>
            </a:pPr>
            <a:endParaRPr sz="1600" b="1"/>
          </a:p>
          <a:p>
            <a:pPr marL="0" lvl="0" indent="0" algn="l" rtl="0">
              <a:spcBef>
                <a:spcPts val="0"/>
              </a:spcBef>
              <a:spcAft>
                <a:spcPts val="0"/>
              </a:spcAft>
              <a:buNone/>
            </a:pPr>
            <a:endParaRPr sz="1600">
              <a:solidFill>
                <a:schemeClr val="dk2"/>
              </a:solidFill>
            </a:endParaRPr>
          </a:p>
          <a:p>
            <a:pPr marL="0" lvl="0" indent="0" algn="l" rtl="0">
              <a:spcBef>
                <a:spcPts val="0"/>
              </a:spcBef>
              <a:spcAft>
                <a:spcPts val="0"/>
              </a:spcAft>
              <a:buNone/>
            </a:pPr>
            <a:endParaRPr sz="16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5"/>
          <p:cNvPicPr preferRelativeResize="0"/>
          <p:nvPr/>
        </p:nvPicPr>
        <p:blipFill>
          <a:blip r:embed="rId3">
            <a:alphaModFix/>
          </a:blip>
          <a:stretch>
            <a:fillRect/>
          </a:stretch>
        </p:blipFill>
        <p:spPr>
          <a:xfrm>
            <a:off x="0" y="0"/>
            <a:ext cx="9144000" cy="1285875"/>
          </a:xfrm>
          <a:prstGeom prst="rect">
            <a:avLst/>
          </a:prstGeom>
          <a:noFill/>
          <a:ln>
            <a:noFill/>
          </a:ln>
        </p:spPr>
      </p:pic>
      <p:sp>
        <p:nvSpPr>
          <p:cNvPr id="293" name="Google Shape;293;p35"/>
          <p:cNvSpPr txBox="1"/>
          <p:nvPr/>
        </p:nvSpPr>
        <p:spPr>
          <a:xfrm>
            <a:off x="302062" y="242738"/>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Getting school ready….</a:t>
            </a:r>
            <a:endParaRPr/>
          </a:p>
        </p:txBody>
      </p:sp>
      <p:sp>
        <p:nvSpPr>
          <p:cNvPr id="294" name="Google Shape;294;p35"/>
          <p:cNvSpPr txBox="1"/>
          <p:nvPr/>
        </p:nvSpPr>
        <p:spPr>
          <a:xfrm>
            <a:off x="978900" y="1584225"/>
            <a:ext cx="176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95" name="Google Shape;295;p35"/>
          <p:cNvSpPr txBox="1"/>
          <p:nvPr/>
        </p:nvSpPr>
        <p:spPr>
          <a:xfrm>
            <a:off x="149851" y="1332000"/>
            <a:ext cx="9144000" cy="38790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Char char="●"/>
            </a:pPr>
            <a:r>
              <a:rPr lang="en" sz="1600">
                <a:solidFill>
                  <a:schemeClr val="dk2"/>
                </a:solidFill>
              </a:rPr>
              <a:t>Encourage your child to get dressed by themselves.</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Wear the school shoes for a little bit before school starts.</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Name </a:t>
            </a:r>
            <a:r>
              <a:rPr lang="en" sz="1600" b="1" u="sng">
                <a:solidFill>
                  <a:schemeClr val="dk2"/>
                </a:solidFill>
              </a:rPr>
              <a:t>Everything</a:t>
            </a:r>
            <a:r>
              <a:rPr lang="en" sz="1600">
                <a:solidFill>
                  <a:schemeClr val="dk2"/>
                </a:solidFill>
              </a:rPr>
              <a:t>! </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Purchase a book bag and not a rucksack.  (Spare underwear)</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Read the Trust’s Getting School Ready Leaflet </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Read stories together each day.</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Help your child to independently use the toilet.</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Practice writing names and holding a pencil and using scissors. </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Look at objects when outside and see if you can see how many there are.</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Look out for letters and numbers in the environment (sounds not names).</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Play games to take turns while having fun together.</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Send any medicine/ asthma to school in a named box/ bag with the completed form. </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Let us know about any allergies.</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Recognise names</a:t>
            </a:r>
            <a:endParaRPr sz="1600">
              <a:solidFill>
                <a:schemeClr val="dk2"/>
              </a:solidFill>
            </a:endParaRPr>
          </a:p>
          <a:p>
            <a:pPr marL="0" lvl="0" indent="0" algn="l" rtl="0">
              <a:spcBef>
                <a:spcPts val="0"/>
              </a:spcBef>
              <a:spcAft>
                <a:spcPts val="0"/>
              </a:spcAft>
              <a:buNone/>
            </a:pPr>
            <a:endParaRPr sz="1600">
              <a:solidFill>
                <a:schemeClr val="dk2"/>
              </a:solidFill>
            </a:endParaRPr>
          </a:p>
        </p:txBody>
      </p:sp>
      <p:pic>
        <p:nvPicPr>
          <p:cNvPr id="296" name="Google Shape;296;p35"/>
          <p:cNvPicPr preferRelativeResize="0"/>
          <p:nvPr/>
        </p:nvPicPr>
        <p:blipFill>
          <a:blip r:embed="rId4">
            <a:alphaModFix/>
          </a:blip>
          <a:stretch>
            <a:fillRect/>
          </a:stretch>
        </p:blipFill>
        <p:spPr>
          <a:xfrm>
            <a:off x="7070950" y="1671170"/>
            <a:ext cx="1877000" cy="1616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5"/>
          <p:cNvPicPr preferRelativeResize="0"/>
          <p:nvPr/>
        </p:nvPicPr>
        <p:blipFill>
          <a:blip r:embed="rId3">
            <a:alphaModFix/>
          </a:blip>
          <a:stretch>
            <a:fillRect/>
          </a:stretch>
        </p:blipFill>
        <p:spPr>
          <a:xfrm>
            <a:off x="0" y="0"/>
            <a:ext cx="9144000" cy="1285875"/>
          </a:xfrm>
          <a:prstGeom prst="rect">
            <a:avLst/>
          </a:prstGeom>
          <a:noFill/>
          <a:ln>
            <a:noFill/>
          </a:ln>
        </p:spPr>
      </p:pic>
      <p:sp>
        <p:nvSpPr>
          <p:cNvPr id="79" name="Google Shape;79;p15"/>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The Reception Team</a:t>
            </a:r>
            <a:endParaRPr/>
          </a:p>
        </p:txBody>
      </p:sp>
      <p:sp>
        <p:nvSpPr>
          <p:cNvPr id="80" name="Google Shape;80;p15"/>
          <p:cNvSpPr txBox="1"/>
          <p:nvPr/>
        </p:nvSpPr>
        <p:spPr>
          <a:xfrm>
            <a:off x="206916" y="1618725"/>
            <a:ext cx="7961400" cy="3561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600" b="1">
                <a:solidFill>
                  <a:srgbClr val="1C1C1C"/>
                </a:solidFill>
              </a:rPr>
              <a:t>Mrs Gratton</a:t>
            </a:r>
            <a:r>
              <a:rPr lang="en" sz="1600">
                <a:solidFill>
                  <a:srgbClr val="1C1C1C"/>
                </a:solidFill>
              </a:rPr>
              <a:t>–Early Years Foundation Stage Lead</a:t>
            </a:r>
            <a:endParaRPr sz="1600">
              <a:solidFill>
                <a:srgbClr val="1C1C1C"/>
              </a:solidFill>
            </a:endParaRPr>
          </a:p>
          <a:p>
            <a:pPr marL="0" lvl="0" indent="0" algn="l" rtl="0">
              <a:lnSpc>
                <a:spcPct val="90000"/>
              </a:lnSpc>
              <a:spcBef>
                <a:spcPts val="1000"/>
              </a:spcBef>
              <a:spcAft>
                <a:spcPts val="0"/>
              </a:spcAft>
              <a:buNone/>
            </a:pPr>
            <a:endParaRPr sz="1600">
              <a:solidFill>
                <a:srgbClr val="1C1C1C"/>
              </a:solidFill>
            </a:endParaRPr>
          </a:p>
          <a:p>
            <a:pPr marL="0" lvl="0" indent="0" algn="l" rtl="0">
              <a:lnSpc>
                <a:spcPct val="90000"/>
              </a:lnSpc>
              <a:spcBef>
                <a:spcPts val="1000"/>
              </a:spcBef>
              <a:spcAft>
                <a:spcPts val="0"/>
              </a:spcAft>
              <a:buNone/>
            </a:pPr>
            <a:r>
              <a:rPr lang="en" sz="1600" b="1">
                <a:solidFill>
                  <a:srgbClr val="1C1C1C"/>
                </a:solidFill>
              </a:rPr>
              <a:t>Mrs Sutton, Miss Jones and Mrs Gratton</a:t>
            </a:r>
            <a:r>
              <a:rPr lang="en" sz="1600">
                <a:solidFill>
                  <a:srgbClr val="1C1C1C"/>
                </a:solidFill>
              </a:rPr>
              <a:t>– Reception Teachers</a:t>
            </a:r>
            <a:endParaRPr sz="1600">
              <a:solidFill>
                <a:srgbClr val="1C1C1C"/>
              </a:solidFill>
            </a:endParaRPr>
          </a:p>
          <a:p>
            <a:pPr marL="0" lvl="0" indent="0" algn="l" rtl="0">
              <a:lnSpc>
                <a:spcPct val="90000"/>
              </a:lnSpc>
              <a:spcBef>
                <a:spcPts val="1000"/>
              </a:spcBef>
              <a:spcAft>
                <a:spcPts val="0"/>
              </a:spcAft>
              <a:buNone/>
            </a:pPr>
            <a:endParaRPr sz="1600">
              <a:solidFill>
                <a:srgbClr val="1C1C1C"/>
              </a:solidFill>
            </a:endParaRPr>
          </a:p>
          <a:p>
            <a:pPr marL="0" lvl="0" indent="0" algn="l" rtl="0">
              <a:lnSpc>
                <a:spcPct val="90000"/>
              </a:lnSpc>
              <a:spcBef>
                <a:spcPts val="1000"/>
              </a:spcBef>
              <a:spcAft>
                <a:spcPts val="0"/>
              </a:spcAft>
              <a:buNone/>
            </a:pPr>
            <a:r>
              <a:rPr lang="en" sz="1600" b="1">
                <a:solidFill>
                  <a:srgbClr val="1C1C1C"/>
                </a:solidFill>
              </a:rPr>
              <a:t>Mrs Palin – </a:t>
            </a:r>
            <a:r>
              <a:rPr lang="en" sz="1600">
                <a:solidFill>
                  <a:srgbClr val="1C1C1C"/>
                </a:solidFill>
              </a:rPr>
              <a:t>Teaching Assistant</a:t>
            </a:r>
            <a:endParaRPr sz="1600">
              <a:solidFill>
                <a:srgbClr val="1C1C1C"/>
              </a:solidFill>
            </a:endParaRPr>
          </a:p>
          <a:p>
            <a:pPr marL="0" lvl="0" indent="0" algn="l" rtl="0">
              <a:lnSpc>
                <a:spcPct val="90000"/>
              </a:lnSpc>
              <a:spcBef>
                <a:spcPts val="1000"/>
              </a:spcBef>
              <a:spcAft>
                <a:spcPts val="0"/>
              </a:spcAft>
              <a:buNone/>
            </a:pPr>
            <a:endParaRPr sz="1600">
              <a:solidFill>
                <a:srgbClr val="1C1C1C"/>
              </a:solidFill>
            </a:endParaRPr>
          </a:p>
          <a:p>
            <a:pPr marL="0" lvl="0" indent="0" algn="l" rtl="0">
              <a:lnSpc>
                <a:spcPct val="90000"/>
              </a:lnSpc>
              <a:spcBef>
                <a:spcPts val="1000"/>
              </a:spcBef>
              <a:spcAft>
                <a:spcPts val="0"/>
              </a:spcAft>
              <a:buNone/>
            </a:pPr>
            <a:r>
              <a:rPr lang="en" sz="1600" b="1">
                <a:solidFill>
                  <a:srgbClr val="1C1C1C"/>
                </a:solidFill>
              </a:rPr>
              <a:t>Miss Boschi – </a:t>
            </a:r>
            <a:r>
              <a:rPr lang="en" sz="1600">
                <a:solidFill>
                  <a:srgbClr val="1C1C1C"/>
                </a:solidFill>
              </a:rPr>
              <a:t>Teaching Assistant</a:t>
            </a:r>
            <a:endParaRPr sz="1600">
              <a:solidFill>
                <a:srgbClr val="1C1C1C"/>
              </a:solidFill>
            </a:endParaRPr>
          </a:p>
          <a:p>
            <a:pPr marL="0" lvl="0" indent="0" algn="l" rtl="0">
              <a:lnSpc>
                <a:spcPct val="90000"/>
              </a:lnSpc>
              <a:spcBef>
                <a:spcPts val="1000"/>
              </a:spcBef>
              <a:spcAft>
                <a:spcPts val="0"/>
              </a:spcAft>
              <a:buNone/>
            </a:pPr>
            <a:endParaRPr sz="1600">
              <a:solidFill>
                <a:srgbClr val="1C1C1C"/>
              </a:solidFill>
            </a:endParaRPr>
          </a:p>
          <a:p>
            <a:pPr marL="0" lvl="0" indent="0" algn="l" rtl="0">
              <a:lnSpc>
                <a:spcPct val="90000"/>
              </a:lnSpc>
              <a:spcBef>
                <a:spcPts val="1000"/>
              </a:spcBef>
              <a:spcAft>
                <a:spcPts val="0"/>
              </a:spcAft>
              <a:buNone/>
            </a:pPr>
            <a:r>
              <a:rPr lang="en" sz="1600" b="1">
                <a:solidFill>
                  <a:srgbClr val="1C1C1C"/>
                </a:solidFill>
              </a:rPr>
              <a:t>Miss Friesner </a:t>
            </a:r>
            <a:r>
              <a:rPr lang="en" sz="1600">
                <a:solidFill>
                  <a:srgbClr val="1C1C1C"/>
                </a:solidFill>
              </a:rPr>
              <a:t>– Teaching Assistant including class cover</a:t>
            </a:r>
            <a:endParaRPr sz="1600">
              <a:solidFill>
                <a:srgbClr val="1C1C1C"/>
              </a:solidFill>
            </a:endParaRPr>
          </a:p>
        </p:txBody>
      </p:sp>
      <p:pic>
        <p:nvPicPr>
          <p:cNvPr id="81" name="Google Shape;81;p15"/>
          <p:cNvPicPr preferRelativeResize="0"/>
          <p:nvPr/>
        </p:nvPicPr>
        <p:blipFill rotWithShape="1">
          <a:blip r:embed="rId4">
            <a:alphaModFix/>
          </a:blip>
          <a:srcRect l="21772" r="19700"/>
          <a:stretch/>
        </p:blipFill>
        <p:spPr>
          <a:xfrm>
            <a:off x="6367250" y="3584700"/>
            <a:ext cx="1106400" cy="1285800"/>
          </a:xfrm>
          <a:prstGeom prst="ellipse">
            <a:avLst/>
          </a:prstGeom>
          <a:noFill/>
          <a:ln>
            <a:noFill/>
          </a:ln>
        </p:spPr>
      </p:pic>
      <p:pic>
        <p:nvPicPr>
          <p:cNvPr id="82" name="Google Shape;82;p15"/>
          <p:cNvPicPr preferRelativeResize="0"/>
          <p:nvPr/>
        </p:nvPicPr>
        <p:blipFill rotWithShape="1">
          <a:blip r:embed="rId5">
            <a:alphaModFix/>
          </a:blip>
          <a:srcRect l="18250" t="18046" r="15411"/>
          <a:stretch/>
        </p:blipFill>
        <p:spPr>
          <a:xfrm>
            <a:off x="4725198" y="3263883"/>
            <a:ext cx="1387800" cy="1285800"/>
          </a:xfrm>
          <a:prstGeom prst="ellipse">
            <a:avLst/>
          </a:prstGeom>
          <a:noFill/>
          <a:ln>
            <a:noFill/>
          </a:ln>
        </p:spPr>
      </p:pic>
      <p:pic>
        <p:nvPicPr>
          <p:cNvPr id="83" name="Google Shape;83;p15"/>
          <p:cNvPicPr preferRelativeResize="0"/>
          <p:nvPr/>
        </p:nvPicPr>
        <p:blipFill rotWithShape="1">
          <a:blip r:embed="rId6">
            <a:alphaModFix/>
          </a:blip>
          <a:srcRect l="63725" t="49409" r="24761" b="40222"/>
          <a:stretch/>
        </p:blipFill>
        <p:spPr>
          <a:xfrm>
            <a:off x="3534350" y="2863335"/>
            <a:ext cx="936600" cy="1213800"/>
          </a:xfrm>
          <a:prstGeom prst="ellipse">
            <a:avLst/>
          </a:prstGeom>
          <a:noFill/>
          <a:ln>
            <a:noFill/>
          </a:ln>
        </p:spPr>
      </p:pic>
      <p:pic>
        <p:nvPicPr>
          <p:cNvPr id="84" name="Google Shape;84;p15"/>
          <p:cNvPicPr preferRelativeResize="0"/>
          <p:nvPr/>
        </p:nvPicPr>
        <p:blipFill>
          <a:blip r:embed="rId7">
            <a:alphaModFix/>
          </a:blip>
          <a:stretch>
            <a:fillRect/>
          </a:stretch>
        </p:blipFill>
        <p:spPr>
          <a:xfrm>
            <a:off x="7749075" y="3347330"/>
            <a:ext cx="1387824" cy="1832694"/>
          </a:xfrm>
          <a:prstGeom prst="rect">
            <a:avLst/>
          </a:prstGeom>
          <a:noFill/>
          <a:ln>
            <a:noFill/>
          </a:ln>
        </p:spPr>
      </p:pic>
      <p:pic>
        <p:nvPicPr>
          <p:cNvPr id="85" name="Google Shape;85;p15"/>
          <p:cNvPicPr preferRelativeResize="0"/>
          <p:nvPr/>
        </p:nvPicPr>
        <p:blipFill>
          <a:blip r:embed="rId8">
            <a:alphaModFix/>
          </a:blip>
          <a:stretch>
            <a:fillRect/>
          </a:stretch>
        </p:blipFill>
        <p:spPr>
          <a:xfrm>
            <a:off x="5043101" y="1365375"/>
            <a:ext cx="1106400" cy="1071000"/>
          </a:xfrm>
          <a:prstGeom prst="ellipse">
            <a:avLst/>
          </a:prstGeom>
          <a:noFill/>
          <a:ln>
            <a:noFill/>
          </a:ln>
        </p:spPr>
      </p:pic>
      <p:pic>
        <p:nvPicPr>
          <p:cNvPr id="86" name="Google Shape;86;p15"/>
          <p:cNvPicPr preferRelativeResize="0"/>
          <p:nvPr/>
        </p:nvPicPr>
        <p:blipFill>
          <a:blip r:embed="rId9">
            <a:alphaModFix/>
          </a:blip>
          <a:stretch>
            <a:fillRect/>
          </a:stretch>
        </p:blipFill>
        <p:spPr>
          <a:xfrm>
            <a:off x="7427833" y="1675025"/>
            <a:ext cx="1444800" cy="1444800"/>
          </a:xfrm>
          <a:prstGeom prst="rect">
            <a:avLst/>
          </a:prstGeom>
          <a:noFill/>
          <a:ln>
            <a:noFill/>
          </a:ln>
        </p:spPr>
      </p:pic>
      <p:pic>
        <p:nvPicPr>
          <p:cNvPr id="87" name="Google Shape;87;p15"/>
          <p:cNvPicPr preferRelativeResize="0"/>
          <p:nvPr/>
        </p:nvPicPr>
        <p:blipFill>
          <a:blip r:embed="rId10">
            <a:alphaModFix/>
          </a:blip>
          <a:stretch>
            <a:fillRect/>
          </a:stretch>
        </p:blipFill>
        <p:spPr>
          <a:xfrm>
            <a:off x="6165572" y="1675022"/>
            <a:ext cx="1444800" cy="1444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6"/>
          <p:cNvPicPr preferRelativeResize="0"/>
          <p:nvPr/>
        </p:nvPicPr>
        <p:blipFill>
          <a:blip r:embed="rId3">
            <a:alphaModFix/>
          </a:blip>
          <a:stretch>
            <a:fillRect/>
          </a:stretch>
        </p:blipFill>
        <p:spPr>
          <a:xfrm>
            <a:off x="0" y="0"/>
            <a:ext cx="9144000" cy="1285875"/>
          </a:xfrm>
          <a:prstGeom prst="rect">
            <a:avLst/>
          </a:prstGeom>
          <a:noFill/>
          <a:ln>
            <a:noFill/>
          </a:ln>
        </p:spPr>
      </p:pic>
      <p:sp>
        <p:nvSpPr>
          <p:cNvPr id="93" name="Google Shape;93;p16"/>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               Classes</a:t>
            </a:r>
            <a:endParaRPr/>
          </a:p>
        </p:txBody>
      </p:sp>
      <p:sp>
        <p:nvSpPr>
          <p:cNvPr id="94" name="Google Shape;94;p16"/>
          <p:cNvSpPr txBox="1"/>
          <p:nvPr/>
        </p:nvSpPr>
        <p:spPr>
          <a:xfrm>
            <a:off x="203400" y="1175262"/>
            <a:ext cx="8737200" cy="3714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 sz="2800">
                <a:solidFill>
                  <a:srgbClr val="7030A0"/>
                </a:solidFill>
              </a:rPr>
              <a:t>Mrs Gratton’s </a:t>
            </a:r>
            <a:r>
              <a:rPr lang="en" sz="2800">
                <a:solidFill>
                  <a:srgbClr val="1C1C1C"/>
                </a:solidFill>
              </a:rPr>
              <a:t>class: Berlin</a:t>
            </a:r>
            <a:endParaRPr sz="2800">
              <a:solidFill>
                <a:srgbClr val="1C1C1C"/>
              </a:solidFill>
            </a:endParaRPr>
          </a:p>
          <a:p>
            <a:pPr marL="0" lvl="0" indent="0" algn="ctr" rtl="0">
              <a:lnSpc>
                <a:spcPct val="90000"/>
              </a:lnSpc>
              <a:spcBef>
                <a:spcPts val="1000"/>
              </a:spcBef>
              <a:spcAft>
                <a:spcPts val="0"/>
              </a:spcAft>
              <a:buNone/>
            </a:pPr>
            <a:r>
              <a:rPr lang="en" sz="2800">
                <a:solidFill>
                  <a:srgbClr val="7030A0"/>
                </a:solidFill>
              </a:rPr>
              <a:t>Mrs Sutton and Miss Jones’s </a:t>
            </a:r>
            <a:r>
              <a:rPr lang="en" sz="2800">
                <a:solidFill>
                  <a:srgbClr val="1C1C1C"/>
                </a:solidFill>
              </a:rPr>
              <a:t>class: Rome</a:t>
            </a:r>
            <a:endParaRPr sz="2800">
              <a:solidFill>
                <a:srgbClr val="1C1C1C"/>
              </a:solidFill>
            </a:endParaRPr>
          </a:p>
          <a:p>
            <a:pPr marL="0" lvl="0" indent="0" algn="ctr" rtl="0">
              <a:lnSpc>
                <a:spcPct val="90000"/>
              </a:lnSpc>
              <a:spcBef>
                <a:spcPts val="1000"/>
              </a:spcBef>
              <a:spcAft>
                <a:spcPts val="0"/>
              </a:spcAft>
              <a:buNone/>
            </a:pPr>
            <a:endParaRPr sz="2800">
              <a:solidFill>
                <a:srgbClr val="1C1C1C"/>
              </a:solidFill>
            </a:endParaRPr>
          </a:p>
          <a:p>
            <a:pPr marL="0" lvl="0" indent="0" algn="ctr" rtl="0">
              <a:lnSpc>
                <a:spcPct val="90000"/>
              </a:lnSpc>
              <a:spcBef>
                <a:spcPts val="1000"/>
              </a:spcBef>
              <a:spcAft>
                <a:spcPts val="0"/>
              </a:spcAft>
              <a:buNone/>
            </a:pPr>
            <a:r>
              <a:rPr lang="en" sz="2800">
                <a:solidFill>
                  <a:srgbClr val="1C1C1C"/>
                </a:solidFill>
              </a:rPr>
              <a:t>You will find a label on your child’s water bottle which tells you your child’s class, teacher and house team.</a:t>
            </a:r>
            <a:endParaRPr sz="2800">
              <a:solidFill>
                <a:srgbClr val="1C1C1C"/>
              </a:solidFill>
            </a:endParaRPr>
          </a:p>
          <a:p>
            <a:pPr marL="0" lvl="0" indent="0" algn="ctr" rtl="0">
              <a:lnSpc>
                <a:spcPct val="90000"/>
              </a:lnSpc>
              <a:spcBef>
                <a:spcPts val="1000"/>
              </a:spcBef>
              <a:spcAft>
                <a:spcPts val="0"/>
              </a:spcAft>
              <a:buNone/>
            </a:pPr>
            <a:r>
              <a:rPr lang="en" sz="2800" b="1">
                <a:solidFill>
                  <a:srgbClr val="1C1C1C"/>
                </a:solidFill>
              </a:rPr>
              <a:t>House teams determine which colour PE top you will need to purchase.  </a:t>
            </a:r>
            <a:endParaRPr sz="2800" b="1">
              <a:solidFill>
                <a:srgbClr val="1C1C1C"/>
              </a:solidFill>
            </a:endParaRPr>
          </a:p>
        </p:txBody>
      </p:sp>
      <p:pic>
        <p:nvPicPr>
          <p:cNvPr id="95" name="Google Shape;95;p16"/>
          <p:cNvPicPr preferRelativeResize="0"/>
          <p:nvPr/>
        </p:nvPicPr>
        <p:blipFill rotWithShape="1">
          <a:blip r:embed="rId4">
            <a:alphaModFix/>
          </a:blip>
          <a:srcRect t="2667" r="46729"/>
          <a:stretch/>
        </p:blipFill>
        <p:spPr>
          <a:xfrm>
            <a:off x="8025555" y="1501739"/>
            <a:ext cx="1061378" cy="1471000"/>
          </a:xfrm>
          <a:prstGeom prst="rect">
            <a:avLst/>
          </a:prstGeom>
          <a:noFill/>
          <a:ln>
            <a:noFill/>
          </a:ln>
        </p:spPr>
      </p:pic>
      <p:pic>
        <p:nvPicPr>
          <p:cNvPr id="96" name="Google Shape;96;p16"/>
          <p:cNvPicPr preferRelativeResize="0"/>
          <p:nvPr/>
        </p:nvPicPr>
        <p:blipFill rotWithShape="1">
          <a:blip r:embed="rId4">
            <a:alphaModFix/>
          </a:blip>
          <a:srcRect l="56412" t="2638"/>
          <a:stretch/>
        </p:blipFill>
        <p:spPr>
          <a:xfrm>
            <a:off x="79135" y="1446875"/>
            <a:ext cx="868226" cy="1471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7"/>
          <p:cNvPicPr preferRelativeResize="0"/>
          <p:nvPr/>
        </p:nvPicPr>
        <p:blipFill>
          <a:blip r:embed="rId3">
            <a:alphaModFix/>
          </a:blip>
          <a:stretch>
            <a:fillRect/>
          </a:stretch>
        </p:blipFill>
        <p:spPr>
          <a:xfrm>
            <a:off x="0" y="0"/>
            <a:ext cx="9144000" cy="1285875"/>
          </a:xfrm>
          <a:prstGeom prst="rect">
            <a:avLst/>
          </a:prstGeom>
          <a:noFill/>
          <a:ln>
            <a:noFill/>
          </a:ln>
        </p:spPr>
      </p:pic>
      <p:sp>
        <p:nvSpPr>
          <p:cNvPr id="102" name="Google Shape;102;p17"/>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All About Our School</a:t>
            </a:r>
            <a:endParaRPr/>
          </a:p>
        </p:txBody>
      </p:sp>
      <p:sp>
        <p:nvSpPr>
          <p:cNvPr id="103" name="Google Shape;103;p17"/>
          <p:cNvSpPr txBox="1"/>
          <p:nvPr/>
        </p:nvSpPr>
        <p:spPr>
          <a:xfrm>
            <a:off x="212682" y="1384372"/>
            <a:ext cx="8718636"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Welcome to Wistaston Church Lane Academy, where four words define what makes our school so special: </a:t>
            </a:r>
            <a:r>
              <a:rPr lang="en" b="1"/>
              <a:t>Welcoming, Community, Limitless, Aspirations.</a:t>
            </a:r>
            <a:endParaRPr b="1"/>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04" name="Google Shape;104;p17"/>
          <p:cNvPicPr preferRelativeResize="0"/>
          <p:nvPr/>
        </p:nvPicPr>
        <p:blipFill>
          <a:blip r:embed="rId4">
            <a:alphaModFix/>
          </a:blip>
          <a:stretch>
            <a:fillRect/>
          </a:stretch>
        </p:blipFill>
        <p:spPr>
          <a:xfrm>
            <a:off x="6360325" y="0"/>
            <a:ext cx="2783677" cy="1285875"/>
          </a:xfrm>
          <a:prstGeom prst="rect">
            <a:avLst/>
          </a:prstGeom>
          <a:noFill/>
          <a:ln>
            <a:noFill/>
          </a:ln>
        </p:spPr>
      </p:pic>
      <p:pic>
        <p:nvPicPr>
          <p:cNvPr id="105" name="Google Shape;105;p17"/>
          <p:cNvPicPr preferRelativeResize="0"/>
          <p:nvPr/>
        </p:nvPicPr>
        <p:blipFill>
          <a:blip r:embed="rId5">
            <a:alphaModFix/>
          </a:blip>
          <a:stretch>
            <a:fillRect/>
          </a:stretch>
        </p:blipFill>
        <p:spPr>
          <a:xfrm>
            <a:off x="375441" y="2354124"/>
            <a:ext cx="4770902" cy="891796"/>
          </a:xfrm>
          <a:prstGeom prst="rect">
            <a:avLst/>
          </a:prstGeom>
          <a:noFill/>
          <a:ln>
            <a:noFill/>
          </a:ln>
        </p:spPr>
      </p:pic>
      <p:pic>
        <p:nvPicPr>
          <p:cNvPr id="106" name="Google Shape;106;p17"/>
          <p:cNvPicPr preferRelativeResize="0"/>
          <p:nvPr/>
        </p:nvPicPr>
        <p:blipFill>
          <a:blip r:embed="rId6">
            <a:alphaModFix/>
          </a:blip>
          <a:stretch>
            <a:fillRect/>
          </a:stretch>
        </p:blipFill>
        <p:spPr>
          <a:xfrm>
            <a:off x="6493464" y="2191450"/>
            <a:ext cx="1533075" cy="955225"/>
          </a:xfrm>
          <a:prstGeom prst="rect">
            <a:avLst/>
          </a:prstGeom>
          <a:noFill/>
          <a:ln>
            <a:noFill/>
          </a:ln>
        </p:spPr>
      </p:pic>
      <p:sp>
        <p:nvSpPr>
          <p:cNvPr id="107" name="Google Shape;107;p17"/>
          <p:cNvSpPr txBox="1"/>
          <p:nvPr/>
        </p:nvSpPr>
        <p:spPr>
          <a:xfrm>
            <a:off x="464404" y="3791046"/>
            <a:ext cx="8217624"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Help children to reach their potential and benefit from the greater resources that partnership within the trust brings.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8"/>
          <p:cNvPicPr preferRelativeResize="0"/>
          <p:nvPr/>
        </p:nvPicPr>
        <p:blipFill>
          <a:blip r:embed="rId3">
            <a:alphaModFix/>
          </a:blip>
          <a:stretch>
            <a:fillRect/>
          </a:stretch>
        </p:blipFill>
        <p:spPr>
          <a:xfrm>
            <a:off x="0" y="0"/>
            <a:ext cx="9144000" cy="1285875"/>
          </a:xfrm>
          <a:prstGeom prst="rect">
            <a:avLst/>
          </a:prstGeom>
          <a:noFill/>
          <a:ln>
            <a:noFill/>
          </a:ln>
        </p:spPr>
      </p:pic>
      <p:sp>
        <p:nvSpPr>
          <p:cNvPr id="114" name="Google Shape;114;p18"/>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Our Governors</a:t>
            </a:r>
            <a:endParaRPr/>
          </a:p>
        </p:txBody>
      </p:sp>
      <p:sp>
        <p:nvSpPr>
          <p:cNvPr id="115" name="Google Shape;115;p18"/>
          <p:cNvSpPr txBox="1"/>
          <p:nvPr/>
        </p:nvSpPr>
        <p:spPr>
          <a:xfrm>
            <a:off x="6015400" y="2282779"/>
            <a:ext cx="2783100" cy="9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The Local Governing Board consists of a body of dedicated individuals who work together to lead and manage our school.</a:t>
            </a:r>
            <a:endParaRPr sz="1600"/>
          </a:p>
        </p:txBody>
      </p:sp>
      <p:sp>
        <p:nvSpPr>
          <p:cNvPr id="116" name="Google Shape;116;p18"/>
          <p:cNvSpPr txBox="1"/>
          <p:nvPr/>
        </p:nvSpPr>
        <p:spPr>
          <a:xfrm>
            <a:off x="1595639" y="2282775"/>
            <a:ext cx="4123800" cy="16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Dr Audrey Skidmore (Chair of governors)</a:t>
            </a:r>
            <a:endParaRPr sz="1600"/>
          </a:p>
          <a:p>
            <a:pPr marL="0" lvl="0" indent="0" algn="l" rtl="0">
              <a:spcBef>
                <a:spcPts val="0"/>
              </a:spcBef>
              <a:spcAft>
                <a:spcPts val="0"/>
              </a:spcAft>
              <a:buNone/>
            </a:pPr>
            <a:r>
              <a:rPr lang="en" sz="1600"/>
              <a:t>Ben Leighton (Vice Chair of Governors)</a:t>
            </a:r>
            <a:endParaRPr sz="1600"/>
          </a:p>
          <a:p>
            <a:pPr marL="0" lvl="0" indent="0" algn="l" rtl="0">
              <a:spcBef>
                <a:spcPts val="0"/>
              </a:spcBef>
              <a:spcAft>
                <a:spcPts val="0"/>
              </a:spcAft>
              <a:buNone/>
            </a:pPr>
            <a:r>
              <a:rPr lang="en" sz="1600"/>
              <a:t>Anthony Buckles </a:t>
            </a:r>
            <a:endParaRPr sz="1600"/>
          </a:p>
          <a:p>
            <a:pPr marL="0" lvl="0" indent="0" algn="l" rtl="0">
              <a:spcBef>
                <a:spcPts val="0"/>
              </a:spcBef>
              <a:spcAft>
                <a:spcPts val="0"/>
              </a:spcAft>
              <a:buNone/>
            </a:pPr>
            <a:r>
              <a:rPr lang="en" sz="1600"/>
              <a:t>David Hastie</a:t>
            </a:r>
            <a:endParaRPr sz="1600"/>
          </a:p>
          <a:p>
            <a:pPr marL="0" lvl="0" indent="0" algn="l" rtl="0">
              <a:spcBef>
                <a:spcPts val="0"/>
              </a:spcBef>
              <a:spcAft>
                <a:spcPts val="0"/>
              </a:spcAft>
              <a:buNone/>
            </a:pPr>
            <a:r>
              <a:rPr lang="en" sz="1600"/>
              <a:t>Gillian Louden</a:t>
            </a:r>
            <a:endParaRPr sz="1600"/>
          </a:p>
          <a:p>
            <a:pPr marL="0" lvl="0" indent="0" algn="l" rtl="0">
              <a:spcBef>
                <a:spcPts val="0"/>
              </a:spcBef>
              <a:spcAft>
                <a:spcPts val="0"/>
              </a:spcAft>
              <a:buNone/>
            </a:pPr>
            <a:r>
              <a:rPr lang="en" sz="1600"/>
              <a:t>Holly Hulett</a:t>
            </a:r>
            <a:endParaRPr sz="1600"/>
          </a:p>
        </p:txBody>
      </p:sp>
      <p:pic>
        <p:nvPicPr>
          <p:cNvPr id="117" name="Google Shape;117;p18"/>
          <p:cNvPicPr preferRelativeResize="0"/>
          <p:nvPr/>
        </p:nvPicPr>
        <p:blipFill>
          <a:blip r:embed="rId4">
            <a:alphaModFix/>
          </a:blip>
          <a:stretch>
            <a:fillRect/>
          </a:stretch>
        </p:blipFill>
        <p:spPr>
          <a:xfrm>
            <a:off x="117355" y="1348742"/>
            <a:ext cx="1368550" cy="1608975"/>
          </a:xfrm>
          <a:prstGeom prst="rect">
            <a:avLst/>
          </a:prstGeom>
          <a:noFill/>
          <a:ln>
            <a:noFill/>
          </a:ln>
        </p:spPr>
      </p:pic>
      <p:pic>
        <p:nvPicPr>
          <p:cNvPr id="118" name="Google Shape;118;p18"/>
          <p:cNvPicPr preferRelativeResize="0"/>
          <p:nvPr/>
        </p:nvPicPr>
        <p:blipFill>
          <a:blip r:embed="rId5">
            <a:alphaModFix/>
          </a:blip>
          <a:stretch>
            <a:fillRect/>
          </a:stretch>
        </p:blipFill>
        <p:spPr>
          <a:xfrm>
            <a:off x="185763" y="3263175"/>
            <a:ext cx="1231725" cy="1716575"/>
          </a:xfrm>
          <a:prstGeom prst="rect">
            <a:avLst/>
          </a:prstGeom>
          <a:noFill/>
          <a:ln>
            <a:noFill/>
          </a:ln>
        </p:spPr>
      </p:pic>
      <p:pic>
        <p:nvPicPr>
          <p:cNvPr id="119" name="Google Shape;119;p18"/>
          <p:cNvPicPr preferRelativeResize="0"/>
          <p:nvPr/>
        </p:nvPicPr>
        <p:blipFill>
          <a:blip r:embed="rId6">
            <a:alphaModFix/>
          </a:blip>
          <a:stretch>
            <a:fillRect/>
          </a:stretch>
        </p:blipFill>
        <p:spPr>
          <a:xfrm>
            <a:off x="3753576" y="3263185"/>
            <a:ext cx="1101900" cy="14885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9"/>
          <p:cNvPicPr preferRelativeResize="0"/>
          <p:nvPr/>
        </p:nvPicPr>
        <p:blipFill>
          <a:blip r:embed="rId3">
            <a:alphaModFix/>
          </a:blip>
          <a:stretch>
            <a:fillRect/>
          </a:stretch>
        </p:blipFill>
        <p:spPr>
          <a:xfrm>
            <a:off x="0" y="0"/>
            <a:ext cx="9144000" cy="1285875"/>
          </a:xfrm>
          <a:prstGeom prst="rect">
            <a:avLst/>
          </a:prstGeom>
          <a:noFill/>
          <a:ln>
            <a:noFill/>
          </a:ln>
        </p:spPr>
      </p:pic>
      <p:sp>
        <p:nvSpPr>
          <p:cNvPr id="125" name="Google Shape;125;p19"/>
          <p:cNvSpPr txBox="1"/>
          <p:nvPr/>
        </p:nvSpPr>
        <p:spPr>
          <a:xfrm>
            <a:off x="555550" y="191575"/>
            <a:ext cx="640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        Our Website</a:t>
            </a:r>
            <a:endParaRPr/>
          </a:p>
        </p:txBody>
      </p:sp>
      <p:sp>
        <p:nvSpPr>
          <p:cNvPr id="126" name="Google Shape;126;p19"/>
          <p:cNvSpPr txBox="1"/>
          <p:nvPr/>
        </p:nvSpPr>
        <p:spPr>
          <a:xfrm>
            <a:off x="978900" y="1584225"/>
            <a:ext cx="1762500" cy="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27" name="Google Shape;127;p19"/>
          <p:cNvPicPr preferRelativeResize="0"/>
          <p:nvPr/>
        </p:nvPicPr>
        <p:blipFill>
          <a:blip r:embed="rId4">
            <a:alphaModFix/>
          </a:blip>
          <a:stretch>
            <a:fillRect/>
          </a:stretch>
        </p:blipFill>
        <p:spPr>
          <a:xfrm>
            <a:off x="1076519" y="1474835"/>
            <a:ext cx="6482025" cy="34468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0"/>
          <p:cNvPicPr preferRelativeResize="0"/>
          <p:nvPr/>
        </p:nvPicPr>
        <p:blipFill>
          <a:blip r:embed="rId3">
            <a:alphaModFix/>
          </a:blip>
          <a:stretch>
            <a:fillRect/>
          </a:stretch>
        </p:blipFill>
        <p:spPr>
          <a:xfrm>
            <a:off x="0" y="0"/>
            <a:ext cx="9144000" cy="1285875"/>
          </a:xfrm>
          <a:prstGeom prst="rect">
            <a:avLst/>
          </a:prstGeom>
          <a:noFill/>
          <a:ln>
            <a:noFill/>
          </a:ln>
        </p:spPr>
      </p:pic>
      <p:sp>
        <p:nvSpPr>
          <p:cNvPr id="133" name="Google Shape;133;p20"/>
          <p:cNvSpPr txBox="1"/>
          <p:nvPr/>
        </p:nvSpPr>
        <p:spPr>
          <a:xfrm>
            <a:off x="1246881" y="242738"/>
            <a:ext cx="3560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Our Uniform</a:t>
            </a:r>
            <a:endParaRPr sz="4000" b="1">
              <a:solidFill>
                <a:srgbClr val="23A7F9"/>
              </a:solidFill>
            </a:endParaRPr>
          </a:p>
        </p:txBody>
      </p:sp>
      <p:sp>
        <p:nvSpPr>
          <p:cNvPr id="134" name="Google Shape;134;p20"/>
          <p:cNvSpPr txBox="1"/>
          <p:nvPr/>
        </p:nvSpPr>
        <p:spPr>
          <a:xfrm>
            <a:off x="177065" y="1393519"/>
            <a:ext cx="8909700" cy="5598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endParaRPr sz="1600" i="1">
              <a:solidFill>
                <a:srgbClr val="FF0000"/>
              </a:solidFill>
            </a:endParaRPr>
          </a:p>
        </p:txBody>
      </p:sp>
      <p:sp>
        <p:nvSpPr>
          <p:cNvPr id="135" name="Google Shape;135;p20"/>
          <p:cNvSpPr txBox="1"/>
          <p:nvPr/>
        </p:nvSpPr>
        <p:spPr>
          <a:xfrm>
            <a:off x="124470" y="1539375"/>
            <a:ext cx="87108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We take pride in pupils' appearance and we have a consistent approach for uniform throughout the school. Pupils in each year group must wear the uniform listed below.</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pic>
        <p:nvPicPr>
          <p:cNvPr id="136" name="Google Shape;136;p20"/>
          <p:cNvPicPr preferRelativeResize="0"/>
          <p:nvPr/>
        </p:nvPicPr>
        <p:blipFill rotWithShape="1">
          <a:blip r:embed="rId4">
            <a:alphaModFix/>
          </a:blip>
          <a:srcRect l="35040" t="24385" r="18427" b="26222"/>
          <a:stretch/>
        </p:blipFill>
        <p:spPr>
          <a:xfrm>
            <a:off x="177070" y="2303706"/>
            <a:ext cx="3560101" cy="2625894"/>
          </a:xfrm>
          <a:prstGeom prst="rect">
            <a:avLst/>
          </a:prstGeom>
          <a:noFill/>
          <a:ln>
            <a:noFill/>
          </a:ln>
        </p:spPr>
      </p:pic>
      <p:pic>
        <p:nvPicPr>
          <p:cNvPr id="137" name="Google Shape;137;p20"/>
          <p:cNvPicPr preferRelativeResize="0"/>
          <p:nvPr/>
        </p:nvPicPr>
        <p:blipFill rotWithShape="1">
          <a:blip r:embed="rId5">
            <a:alphaModFix/>
          </a:blip>
          <a:srcRect l="36117" t="29904" r="18544" b="7258"/>
          <a:stretch/>
        </p:blipFill>
        <p:spPr>
          <a:xfrm>
            <a:off x="3871459" y="2218312"/>
            <a:ext cx="2903650" cy="2796676"/>
          </a:xfrm>
          <a:prstGeom prst="rect">
            <a:avLst/>
          </a:prstGeom>
          <a:noFill/>
          <a:ln>
            <a:noFill/>
          </a:ln>
        </p:spPr>
      </p:pic>
      <p:pic>
        <p:nvPicPr>
          <p:cNvPr id="138" name="Google Shape;138;p20"/>
          <p:cNvPicPr preferRelativeResize="0"/>
          <p:nvPr/>
        </p:nvPicPr>
        <p:blipFill>
          <a:blip r:embed="rId6">
            <a:alphaModFix/>
          </a:blip>
          <a:stretch>
            <a:fillRect/>
          </a:stretch>
        </p:blipFill>
        <p:spPr>
          <a:xfrm>
            <a:off x="6979450" y="2116201"/>
            <a:ext cx="1955750" cy="1335801"/>
          </a:xfrm>
          <a:prstGeom prst="rect">
            <a:avLst/>
          </a:prstGeom>
          <a:noFill/>
          <a:ln>
            <a:noFill/>
          </a:ln>
        </p:spPr>
      </p:pic>
      <p:sp>
        <p:nvSpPr>
          <p:cNvPr id="139" name="Google Shape;139;p20"/>
          <p:cNvSpPr txBox="1"/>
          <p:nvPr/>
        </p:nvSpPr>
        <p:spPr>
          <a:xfrm>
            <a:off x="6870875" y="3395925"/>
            <a:ext cx="21729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We go on a welly walk weekly so please send your child with a pair to stay in school (named bag please)</a:t>
            </a: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1"/>
          <p:cNvPicPr preferRelativeResize="0"/>
          <p:nvPr/>
        </p:nvPicPr>
        <p:blipFill>
          <a:blip r:embed="rId3">
            <a:alphaModFix/>
          </a:blip>
          <a:stretch>
            <a:fillRect/>
          </a:stretch>
        </p:blipFill>
        <p:spPr>
          <a:xfrm>
            <a:off x="0" y="0"/>
            <a:ext cx="9144000" cy="1285875"/>
          </a:xfrm>
          <a:prstGeom prst="rect">
            <a:avLst/>
          </a:prstGeom>
          <a:noFill/>
          <a:ln>
            <a:noFill/>
          </a:ln>
        </p:spPr>
      </p:pic>
      <p:sp>
        <p:nvSpPr>
          <p:cNvPr id="145" name="Google Shape;145;p21"/>
          <p:cNvSpPr txBox="1"/>
          <p:nvPr/>
        </p:nvSpPr>
        <p:spPr>
          <a:xfrm>
            <a:off x="1246881" y="242738"/>
            <a:ext cx="3560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23A7F9"/>
                </a:solidFill>
              </a:rPr>
              <a:t>Our Uniform</a:t>
            </a:r>
            <a:endParaRPr sz="4000" b="1">
              <a:solidFill>
                <a:srgbClr val="23A7F9"/>
              </a:solidFill>
            </a:endParaRPr>
          </a:p>
        </p:txBody>
      </p:sp>
      <p:sp>
        <p:nvSpPr>
          <p:cNvPr id="146" name="Google Shape;146;p21"/>
          <p:cNvSpPr txBox="1"/>
          <p:nvPr/>
        </p:nvSpPr>
        <p:spPr>
          <a:xfrm>
            <a:off x="177065" y="1393519"/>
            <a:ext cx="8909700" cy="5649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endParaRPr sz="1600" i="1">
              <a:solidFill>
                <a:srgbClr val="FF0000"/>
              </a:solidFill>
            </a:endParaRPr>
          </a:p>
        </p:txBody>
      </p:sp>
      <p:pic>
        <p:nvPicPr>
          <p:cNvPr id="147" name="Google Shape;147;p21"/>
          <p:cNvPicPr preferRelativeResize="0"/>
          <p:nvPr/>
        </p:nvPicPr>
        <p:blipFill rotWithShape="1">
          <a:blip r:embed="rId4">
            <a:alphaModFix/>
          </a:blip>
          <a:srcRect l="16661" t="25123" r="54094" b="24792"/>
          <a:stretch/>
        </p:blipFill>
        <p:spPr>
          <a:xfrm>
            <a:off x="1656575" y="1392937"/>
            <a:ext cx="1981043" cy="2357623"/>
          </a:xfrm>
          <a:prstGeom prst="rect">
            <a:avLst/>
          </a:prstGeom>
          <a:noFill/>
          <a:ln>
            <a:noFill/>
          </a:ln>
        </p:spPr>
      </p:pic>
      <p:sp>
        <p:nvSpPr>
          <p:cNvPr id="148" name="Google Shape;148;p21"/>
          <p:cNvSpPr/>
          <p:nvPr/>
        </p:nvSpPr>
        <p:spPr>
          <a:xfrm rot="10800000">
            <a:off x="2225450" y="1285875"/>
            <a:ext cx="843300" cy="11382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9" name="Google Shape;149;p21"/>
          <p:cNvPicPr preferRelativeResize="0"/>
          <p:nvPr/>
        </p:nvPicPr>
        <p:blipFill>
          <a:blip r:embed="rId5">
            <a:alphaModFix/>
          </a:blip>
          <a:stretch>
            <a:fillRect/>
          </a:stretch>
        </p:blipFill>
        <p:spPr>
          <a:xfrm>
            <a:off x="3706989" y="1453681"/>
            <a:ext cx="2040349" cy="2106170"/>
          </a:xfrm>
          <a:prstGeom prst="rect">
            <a:avLst/>
          </a:prstGeom>
          <a:noFill/>
          <a:ln>
            <a:noFill/>
          </a:ln>
        </p:spPr>
      </p:pic>
      <p:pic>
        <p:nvPicPr>
          <p:cNvPr id="150" name="Google Shape;150;p21"/>
          <p:cNvPicPr preferRelativeResize="0"/>
          <p:nvPr/>
        </p:nvPicPr>
        <p:blipFill rotWithShape="1">
          <a:blip r:embed="rId6">
            <a:alphaModFix/>
          </a:blip>
          <a:srcRect t="16452" r="65627" b="9204"/>
          <a:stretch/>
        </p:blipFill>
        <p:spPr>
          <a:xfrm>
            <a:off x="6733747" y="1456424"/>
            <a:ext cx="1318798" cy="1982252"/>
          </a:xfrm>
          <a:prstGeom prst="rect">
            <a:avLst/>
          </a:prstGeom>
          <a:noFill/>
          <a:ln>
            <a:noFill/>
          </a:ln>
        </p:spPr>
      </p:pic>
      <p:pic>
        <p:nvPicPr>
          <p:cNvPr id="151" name="Google Shape;151;p21"/>
          <p:cNvPicPr preferRelativeResize="0"/>
          <p:nvPr/>
        </p:nvPicPr>
        <p:blipFill>
          <a:blip r:embed="rId7">
            <a:alphaModFix/>
          </a:blip>
          <a:stretch>
            <a:fillRect/>
          </a:stretch>
        </p:blipFill>
        <p:spPr>
          <a:xfrm>
            <a:off x="7752931" y="2800267"/>
            <a:ext cx="1252800" cy="2292831"/>
          </a:xfrm>
          <a:prstGeom prst="rect">
            <a:avLst/>
          </a:prstGeom>
          <a:noFill/>
          <a:ln>
            <a:noFill/>
          </a:ln>
        </p:spPr>
      </p:pic>
      <p:pic>
        <p:nvPicPr>
          <p:cNvPr id="152" name="Google Shape;152;p21"/>
          <p:cNvPicPr preferRelativeResize="0"/>
          <p:nvPr/>
        </p:nvPicPr>
        <p:blipFill>
          <a:blip r:embed="rId8">
            <a:alphaModFix/>
          </a:blip>
          <a:stretch>
            <a:fillRect/>
          </a:stretch>
        </p:blipFill>
        <p:spPr>
          <a:xfrm>
            <a:off x="5816700" y="2983800"/>
            <a:ext cx="1037451" cy="2045974"/>
          </a:xfrm>
          <a:prstGeom prst="rect">
            <a:avLst/>
          </a:prstGeom>
          <a:noFill/>
          <a:ln>
            <a:noFill/>
          </a:ln>
        </p:spPr>
      </p:pic>
      <p:pic>
        <p:nvPicPr>
          <p:cNvPr id="153" name="Google Shape;153;p21"/>
          <p:cNvPicPr preferRelativeResize="0"/>
          <p:nvPr/>
        </p:nvPicPr>
        <p:blipFill>
          <a:blip r:embed="rId9">
            <a:alphaModFix/>
          </a:blip>
          <a:stretch>
            <a:fillRect/>
          </a:stretch>
        </p:blipFill>
        <p:spPr>
          <a:xfrm>
            <a:off x="4347102" y="3727648"/>
            <a:ext cx="1318800" cy="1263454"/>
          </a:xfrm>
          <a:prstGeom prst="rect">
            <a:avLst/>
          </a:prstGeom>
          <a:noFill/>
          <a:ln>
            <a:noFill/>
          </a:ln>
        </p:spPr>
      </p:pic>
      <p:pic>
        <p:nvPicPr>
          <p:cNvPr id="154" name="Google Shape;154;p21"/>
          <p:cNvPicPr preferRelativeResize="0"/>
          <p:nvPr/>
        </p:nvPicPr>
        <p:blipFill>
          <a:blip r:embed="rId10">
            <a:alphaModFix/>
          </a:blip>
          <a:stretch>
            <a:fillRect/>
          </a:stretch>
        </p:blipFill>
        <p:spPr>
          <a:xfrm>
            <a:off x="152400" y="2633474"/>
            <a:ext cx="1622351" cy="2357626"/>
          </a:xfrm>
          <a:prstGeom prst="rect">
            <a:avLst/>
          </a:prstGeom>
          <a:noFill/>
          <a:ln>
            <a:noFill/>
          </a:ln>
        </p:spPr>
      </p:pic>
      <p:sp>
        <p:nvSpPr>
          <p:cNvPr id="155" name="Google Shape;155;p21"/>
          <p:cNvSpPr/>
          <p:nvPr/>
        </p:nvSpPr>
        <p:spPr>
          <a:xfrm rot="10800000">
            <a:off x="270576" y="2377933"/>
            <a:ext cx="1386000" cy="7467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6" name="Google Shape;156;p21"/>
          <p:cNvPicPr preferRelativeResize="0"/>
          <p:nvPr/>
        </p:nvPicPr>
        <p:blipFill>
          <a:blip r:embed="rId11">
            <a:alphaModFix/>
          </a:blip>
          <a:stretch>
            <a:fillRect/>
          </a:stretch>
        </p:blipFill>
        <p:spPr>
          <a:xfrm>
            <a:off x="2082888" y="3857597"/>
            <a:ext cx="1956063" cy="1068600"/>
          </a:xfrm>
          <a:prstGeom prst="rect">
            <a:avLst/>
          </a:prstGeom>
          <a:noFill/>
          <a:ln>
            <a:noFill/>
          </a:ln>
        </p:spPr>
      </p:pic>
      <p:sp>
        <p:nvSpPr>
          <p:cNvPr id="157" name="Google Shape;157;p21"/>
          <p:cNvSpPr txBox="1"/>
          <p:nvPr/>
        </p:nvSpPr>
        <p:spPr>
          <a:xfrm>
            <a:off x="-4" y="1226167"/>
            <a:ext cx="3117300" cy="46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Please name </a:t>
            </a:r>
            <a:r>
              <a:rPr lang="en" sz="1800" b="1" u="sng"/>
              <a:t>EVERYTHING</a:t>
            </a:r>
            <a:r>
              <a:rPr lang="en" sz="1800"/>
              <a:t> </a:t>
            </a:r>
            <a:endParaRPr sz="18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C3DED3BC5695448697F8DD520A17A4" ma:contentTypeVersion="19" ma:contentTypeDescription="Create a new document." ma:contentTypeScope="" ma:versionID="ccdc25d5e232b3abcc1a3476bba865ac">
  <xsd:schema xmlns:xsd="http://www.w3.org/2001/XMLSchema" xmlns:xs="http://www.w3.org/2001/XMLSchema" xmlns:p="http://schemas.microsoft.com/office/2006/metadata/properties" xmlns:ns2="e5f87c0e-8d4e-453d-ae18-f26875143968" xmlns:ns3="078653d3-fcac-4a63-9c7b-e4bad35788c8" targetNamespace="http://schemas.microsoft.com/office/2006/metadata/properties" ma:root="true" ma:fieldsID="0983108490387d9ceb0aec77cc6378d9" ns2:_="" ns3:_="">
    <xsd:import namespace="e5f87c0e-8d4e-453d-ae18-f26875143968"/>
    <xsd:import namespace="078653d3-fcac-4a63-9c7b-e4bad35788c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f87c0e-8d4e-453d-ae18-f268751439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e74e64-005a-4b0c-b69a-36f5cd7329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8653d3-fcac-4a63-9c7b-e4bad35788c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d2cd2c-2b74-4181-8e9f-b34870fca415}" ma:internalName="TaxCatchAll" ma:showField="CatchAllData" ma:web="078653d3-fcac-4a63-9c7b-e4bad35788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f87c0e-8d4e-453d-ae18-f26875143968">
      <Terms xmlns="http://schemas.microsoft.com/office/infopath/2007/PartnerControls"/>
    </lcf76f155ced4ddcb4097134ff3c332f>
    <TaxCatchAll xmlns="078653d3-fcac-4a63-9c7b-e4bad35788c8" xsi:nil="true"/>
  </documentManagement>
</p:properties>
</file>

<file path=customXml/itemProps1.xml><?xml version="1.0" encoding="utf-8"?>
<ds:datastoreItem xmlns:ds="http://schemas.openxmlformats.org/officeDocument/2006/customXml" ds:itemID="{8AD06832-EAAA-4B1E-9CF5-82010F8DC3E7}">
  <ds:schemaRefs>
    <ds:schemaRef ds:uri="http://schemas.microsoft.com/sharepoint/v3/contenttype/forms"/>
  </ds:schemaRefs>
</ds:datastoreItem>
</file>

<file path=customXml/itemProps2.xml><?xml version="1.0" encoding="utf-8"?>
<ds:datastoreItem xmlns:ds="http://schemas.openxmlformats.org/officeDocument/2006/customXml" ds:itemID="{4F575885-477C-4E09-85C6-5DC7C001CE42}">
  <ds:schemaRefs>
    <ds:schemaRef ds:uri="078653d3-fcac-4a63-9c7b-e4bad35788c8"/>
    <ds:schemaRef ds:uri="e5f87c0e-8d4e-453d-ae18-f26875143968"/>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80A9A6-0080-4822-8F41-A4B40456F885}">
  <ds:schemaRefs>
    <ds:schemaRef ds:uri="078653d3-fcac-4a63-9c7b-e4bad35788c8"/>
    <ds:schemaRef ds:uri="e5f87c0e-8d4e-453d-ae18-f26875143968"/>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0</TotalTime>
  <Words>1799</Words>
  <Application>Microsoft Office PowerPoint</Application>
  <PresentationFormat>On-screen Show (16:9)</PresentationFormat>
  <Paragraphs>157</Paragraphs>
  <Slides>23</Slides>
  <Notes>23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23</vt:i4>
      </vt:variant>
    </vt:vector>
  </HeadingPairs>
  <TitlesOfParts>
    <vt:vector size="25"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 Gratton</dc:creator>
  <cp:lastModifiedBy>Steph Watson</cp:lastModifiedBy>
  <cp:revision>5</cp:revision>
  <dcterms:modified xsi:type="dcterms:W3CDTF">2026-07-02T08:26:35Z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0x01010033C3DED3BC5695448697F8DD520A17A4</vt:lpwstr>
  </property>
  <property fmtid="{D5CDD505-2E9C-101B-9397-08002B2CF9AE}" pid="3" name="MediaServiceImageTags">
    <vt:lpwstr/>
  </property>
</Properties>
</file>