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25" roundtripDataSignature="AMtx7mj5P1uTxMSrcbXj6KSy+9VLp/Di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6fffaaf5a26e24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6fffaaf5a26e24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97c06a57448233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97c06a57448233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97c06a57448233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97c06a57448233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97c06a57448233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97c06a57448233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774e75186b2191ae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774e75186b2191ae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NL</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6fffaaf5a26e24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6fffaaf5a26e24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 name="Google Shape;19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NL</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97c06a57448233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97c06a57448233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97c06a57448233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97c06a57448233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LG</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 name="Google Shape;7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LG</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 name="Google Shape;8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LG</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LG</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 name="Google Shape;10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LG</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6fffaaf5a26e24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6fffaaf5a26e24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6fffaaf5a26e24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6fffaaf5a26e24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6fffaaf5a26e24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6fffaaf5a26e24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3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2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 name="Google Shape;15;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2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9" name="Google Shape;19;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28"/>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28"/>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3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3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3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3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3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3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3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3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jpg"/><Relationship Id="rId9" Type="http://schemas.openxmlformats.org/officeDocument/2006/relationships/image" Target="../media/image10.jpg"/><Relationship Id="rId5" Type="http://schemas.openxmlformats.org/officeDocument/2006/relationships/image" Target="../media/image17.jpg"/><Relationship Id="rId6" Type="http://schemas.openxmlformats.org/officeDocument/2006/relationships/image" Target="../media/image8.jpg"/><Relationship Id="rId7" Type="http://schemas.openxmlformats.org/officeDocument/2006/relationships/image" Target="../media/image20.jpg"/><Relationship Id="rId8"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9.gif"/><Relationship Id="rId5" Type="http://schemas.openxmlformats.org/officeDocument/2006/relationships/image" Target="../media/image18.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24.jpg"/><Relationship Id="rId6"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hyperlink" Target="https://youtu.be/vQk4D054p6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21.jpg"/><Relationship Id="rId5" Type="http://schemas.openxmlformats.org/officeDocument/2006/relationships/image" Target="../media/image2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4.png"/><Relationship Id="rId11" Type="http://schemas.openxmlformats.org/officeDocument/2006/relationships/image" Target="../media/image11.png"/><Relationship Id="rId10" Type="http://schemas.openxmlformats.org/officeDocument/2006/relationships/image" Target="../media/image9.png"/><Relationship Id="rId9"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3.png"/><Relationship Id="rId8"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55" name="Google Shape;55;p1"/>
          <p:cNvSpPr txBox="1"/>
          <p:nvPr/>
        </p:nvSpPr>
        <p:spPr>
          <a:xfrm>
            <a:off x="381814" y="0"/>
            <a:ext cx="6400200" cy="1416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23A7F9"/>
                </a:solidFill>
                <a:latin typeface="Arial"/>
                <a:ea typeface="Arial"/>
                <a:cs typeface="Arial"/>
                <a:sym typeface="Arial"/>
              </a:rPr>
              <a:t>Reception 2026-2027</a:t>
            </a:r>
            <a:endParaRPr b="1" i="0" sz="4000" u="none" cap="none" strike="noStrike">
              <a:solidFill>
                <a:srgbClr val="23A7F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Information for parents </a:t>
            </a:r>
            <a:endParaRPr b="1" sz="4000">
              <a:solidFill>
                <a:srgbClr val="23A7F9"/>
              </a:solidFill>
            </a:endParaRPr>
          </a:p>
        </p:txBody>
      </p:sp>
      <p:pic>
        <p:nvPicPr>
          <p:cNvPr id="56" name="Google Shape;56;p1"/>
          <p:cNvPicPr preferRelativeResize="0"/>
          <p:nvPr/>
        </p:nvPicPr>
        <p:blipFill rotWithShape="1">
          <a:blip r:embed="rId4">
            <a:alphaModFix/>
          </a:blip>
          <a:srcRect b="0" l="0" r="0" t="0"/>
          <a:stretch/>
        </p:blipFill>
        <p:spPr>
          <a:xfrm>
            <a:off x="2947117" y="3256938"/>
            <a:ext cx="2804723" cy="1902649"/>
          </a:xfrm>
          <a:prstGeom prst="rect">
            <a:avLst/>
          </a:prstGeom>
          <a:noFill/>
          <a:ln>
            <a:noFill/>
          </a:ln>
        </p:spPr>
      </p:pic>
      <p:pic>
        <p:nvPicPr>
          <p:cNvPr id="57" name="Google Shape;57;p1"/>
          <p:cNvPicPr preferRelativeResize="0"/>
          <p:nvPr/>
        </p:nvPicPr>
        <p:blipFill rotWithShape="1">
          <a:blip r:embed="rId5">
            <a:alphaModFix/>
          </a:blip>
          <a:srcRect b="6113" l="0" r="7809" t="7902"/>
          <a:stretch/>
        </p:blipFill>
        <p:spPr>
          <a:xfrm>
            <a:off x="6263649" y="3375150"/>
            <a:ext cx="2382005" cy="1666224"/>
          </a:xfrm>
          <a:prstGeom prst="rect">
            <a:avLst/>
          </a:prstGeom>
          <a:noFill/>
          <a:ln>
            <a:noFill/>
          </a:ln>
        </p:spPr>
      </p:pic>
      <p:pic>
        <p:nvPicPr>
          <p:cNvPr id="58" name="Google Shape;58;p1"/>
          <p:cNvPicPr preferRelativeResize="0"/>
          <p:nvPr/>
        </p:nvPicPr>
        <p:blipFill rotWithShape="1">
          <a:blip r:embed="rId6">
            <a:alphaModFix/>
          </a:blip>
          <a:srcRect b="7003" l="0" r="0" t="0"/>
          <a:stretch/>
        </p:blipFill>
        <p:spPr>
          <a:xfrm>
            <a:off x="152400" y="1438275"/>
            <a:ext cx="2489700" cy="1736472"/>
          </a:xfrm>
          <a:prstGeom prst="rect">
            <a:avLst/>
          </a:prstGeom>
          <a:noFill/>
          <a:ln>
            <a:noFill/>
          </a:ln>
        </p:spPr>
      </p:pic>
      <p:pic>
        <p:nvPicPr>
          <p:cNvPr id="59" name="Google Shape;59;p1"/>
          <p:cNvPicPr preferRelativeResize="0"/>
          <p:nvPr/>
        </p:nvPicPr>
        <p:blipFill rotWithShape="1">
          <a:blip r:embed="rId7">
            <a:alphaModFix/>
          </a:blip>
          <a:srcRect b="0" l="0" r="0" t="0"/>
          <a:stretch/>
        </p:blipFill>
        <p:spPr>
          <a:xfrm>
            <a:off x="3148738" y="1403175"/>
            <a:ext cx="2608259" cy="1736474"/>
          </a:xfrm>
          <a:prstGeom prst="rect">
            <a:avLst/>
          </a:prstGeom>
          <a:noFill/>
          <a:ln>
            <a:noFill/>
          </a:ln>
        </p:spPr>
      </p:pic>
      <p:pic>
        <p:nvPicPr>
          <p:cNvPr id="60" name="Google Shape;60;p1"/>
          <p:cNvPicPr preferRelativeResize="0"/>
          <p:nvPr/>
        </p:nvPicPr>
        <p:blipFill rotWithShape="1">
          <a:blip r:embed="rId8">
            <a:alphaModFix/>
          </a:blip>
          <a:srcRect b="23366" l="17347" r="14277" t="37627"/>
          <a:stretch/>
        </p:blipFill>
        <p:spPr>
          <a:xfrm>
            <a:off x="133850" y="3268900"/>
            <a:ext cx="2526801" cy="1736472"/>
          </a:xfrm>
          <a:prstGeom prst="rect">
            <a:avLst/>
          </a:prstGeom>
          <a:noFill/>
          <a:ln>
            <a:noFill/>
          </a:ln>
        </p:spPr>
      </p:pic>
      <p:pic>
        <p:nvPicPr>
          <p:cNvPr id="61" name="Google Shape;61;p1"/>
          <p:cNvPicPr preferRelativeResize="0"/>
          <p:nvPr/>
        </p:nvPicPr>
        <p:blipFill rotWithShape="1">
          <a:blip r:embed="rId9">
            <a:alphaModFix/>
          </a:blip>
          <a:srcRect b="0" l="0" r="4325" t="0"/>
          <a:stretch/>
        </p:blipFill>
        <p:spPr>
          <a:xfrm>
            <a:off x="6263650" y="1401650"/>
            <a:ext cx="2382005" cy="186725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id="142" name="Google Shape;142;g26fffaaf5a26e240_12"/>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43" name="Google Shape;143;g26fffaaf5a26e240_12"/>
          <p:cNvSpPr txBox="1"/>
          <p:nvPr/>
        </p:nvSpPr>
        <p:spPr>
          <a:xfrm>
            <a:off x="402336" y="123444"/>
            <a:ext cx="30000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000">
                <a:solidFill>
                  <a:srgbClr val="23A7F9"/>
                </a:solidFill>
              </a:rPr>
              <a:t>Phonics</a:t>
            </a:r>
            <a:endParaRPr sz="4000"/>
          </a:p>
        </p:txBody>
      </p:sp>
      <p:sp>
        <p:nvSpPr>
          <p:cNvPr id="144" name="Google Shape;144;g26fffaaf5a26e240_12"/>
          <p:cNvSpPr txBox="1"/>
          <p:nvPr/>
        </p:nvSpPr>
        <p:spPr>
          <a:xfrm>
            <a:off x="-2" y="1104863"/>
            <a:ext cx="8625300" cy="1493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a:solidFill>
                  <a:srgbClr val="212529"/>
                </a:solidFill>
              </a:rPr>
              <a:t>We follow the Rocket Phonics programme.</a:t>
            </a:r>
            <a:endParaRPr>
              <a:solidFill>
                <a:srgbClr val="212529"/>
              </a:solidFill>
            </a:endParaRPr>
          </a:p>
          <a:p>
            <a:pPr indent="0" lvl="0" marL="0" rtl="0" algn="l">
              <a:lnSpc>
                <a:spcPct val="115000"/>
              </a:lnSpc>
              <a:spcBef>
                <a:spcPts val="1200"/>
              </a:spcBef>
              <a:spcAft>
                <a:spcPts val="1200"/>
              </a:spcAft>
              <a:buNone/>
            </a:pPr>
            <a:r>
              <a:rPr lang="en">
                <a:solidFill>
                  <a:srgbClr val="212529"/>
                </a:solidFill>
              </a:rPr>
              <a:t>During the Autumn Term, children will learn new sounds and practise blending sounds to read words and segmenting words to write them. As children develop their phonics knowledge, they will begin to apply the sounds they know when reading and writing independently.</a:t>
            </a:r>
            <a:endParaRPr>
              <a:solidFill>
                <a:srgbClr val="212529"/>
              </a:solidFill>
            </a:endParaRPr>
          </a:p>
        </p:txBody>
      </p:sp>
      <p:pic>
        <p:nvPicPr>
          <p:cNvPr id="145" name="Google Shape;145;g26fffaaf5a26e240_12"/>
          <p:cNvPicPr preferRelativeResize="0"/>
          <p:nvPr/>
        </p:nvPicPr>
        <p:blipFill>
          <a:blip r:embed="rId4">
            <a:alphaModFix/>
          </a:blip>
          <a:stretch>
            <a:fillRect/>
          </a:stretch>
        </p:blipFill>
        <p:spPr>
          <a:xfrm>
            <a:off x="489353" y="2444075"/>
            <a:ext cx="3781050" cy="2607325"/>
          </a:xfrm>
          <a:prstGeom prst="rect">
            <a:avLst/>
          </a:prstGeom>
          <a:noFill/>
          <a:ln>
            <a:noFill/>
          </a:ln>
        </p:spPr>
      </p:pic>
      <p:pic>
        <p:nvPicPr>
          <p:cNvPr id="146" name="Google Shape;146;g26fffaaf5a26e240_12"/>
          <p:cNvPicPr preferRelativeResize="0"/>
          <p:nvPr/>
        </p:nvPicPr>
        <p:blipFill>
          <a:blip r:embed="rId5">
            <a:alphaModFix/>
          </a:blip>
          <a:stretch>
            <a:fillRect/>
          </a:stretch>
        </p:blipFill>
        <p:spPr>
          <a:xfrm>
            <a:off x="4727452" y="2444075"/>
            <a:ext cx="3686218" cy="26073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g97c06a57448233_8"/>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52" name="Google Shape;152;g97c06a57448233_8"/>
          <p:cNvSpPr txBox="1"/>
          <p:nvPr/>
        </p:nvSpPr>
        <p:spPr>
          <a:xfrm>
            <a:off x="342897" y="-65075"/>
            <a:ext cx="5568600" cy="1416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How to help at home</a:t>
            </a:r>
            <a:endParaRPr b="1" sz="4000">
              <a:solidFill>
                <a:srgbClr val="23A7F9"/>
              </a:solidFill>
            </a:endParaRPr>
          </a:p>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Phonics</a:t>
            </a:r>
            <a:endParaRPr b="1" sz="4000">
              <a:solidFill>
                <a:srgbClr val="23A7F9"/>
              </a:solidFill>
            </a:endParaRPr>
          </a:p>
        </p:txBody>
      </p:sp>
      <p:sp>
        <p:nvSpPr>
          <p:cNvPr id="153" name="Google Shape;153;g97c06a57448233_8"/>
          <p:cNvSpPr txBox="1"/>
          <p:nvPr/>
        </p:nvSpPr>
        <p:spPr>
          <a:xfrm>
            <a:off x="-7" y="1149300"/>
            <a:ext cx="9144000" cy="39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There are lots of fun, everyday ways you can support your child’s phonics learning at home. Keep sessions short, playful and positive — little and often is best!</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Oral blending</a:t>
            </a:r>
            <a:endParaRPr b="1"/>
          </a:p>
          <a:p>
            <a:pPr indent="0" lvl="0" marL="0" rtl="0" algn="l">
              <a:spcBef>
                <a:spcPts val="0"/>
              </a:spcBef>
              <a:spcAft>
                <a:spcPts val="0"/>
              </a:spcAft>
              <a:buNone/>
            </a:pPr>
            <a:r>
              <a:rPr lang="en"/>
              <a:t>Say the sounds in a word and encourage your child to blend them together: “c-a-t… cat!” Try this without showing the written word at first. You can make it into a game using names, toys, food or things you can see around the house.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Letter and sound recognition</a:t>
            </a:r>
            <a:endParaRPr b="1"/>
          </a:p>
          <a:p>
            <a:pPr indent="0" lvl="0" marL="0" rtl="0" algn="l">
              <a:spcBef>
                <a:spcPts val="0"/>
              </a:spcBef>
              <a:spcAft>
                <a:spcPts val="0"/>
              </a:spcAft>
              <a:buNone/>
            </a:pPr>
            <a:r>
              <a:rPr lang="en"/>
              <a:t>Practise recognising the letters and saying the pure sound they represent. Look for sounds on signs, packaging, books and around your home. Remember, we are learning the sound, rather than adding an extra “uh” to it.</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Blending words</a:t>
            </a:r>
            <a:endParaRPr b="1"/>
          </a:p>
          <a:p>
            <a:pPr indent="0" lvl="0" marL="0" rtl="0" algn="l">
              <a:spcBef>
                <a:spcPts val="0"/>
              </a:spcBef>
              <a:spcAft>
                <a:spcPts val="0"/>
              </a:spcAft>
              <a:buNone/>
            </a:pPr>
            <a:r>
              <a:rPr lang="en"/>
              <a:t>When your child knows the sounds, encourage them to put them together to read simple CVC words such as sat, pin, dog. Encourage them to look at each letter, say the sounds and then blend them together.</a:t>
            </a:r>
            <a:endParaRPr/>
          </a:p>
          <a:p>
            <a:pPr indent="0" lvl="0" marL="0" rtl="0" algn="l">
              <a:spcBef>
                <a:spcPts val="0"/>
              </a:spcBef>
              <a:spcAft>
                <a:spcPts val="0"/>
              </a:spcAft>
              <a:buNone/>
            </a:pPr>
            <a:r>
              <a:t/>
            </a:r>
            <a:endParaRPr/>
          </a:p>
          <a:p>
            <a:pPr indent="0" lvl="0" marL="0" rtl="0" algn="l">
              <a:spcBef>
                <a:spcPts val="0"/>
              </a:spcBef>
              <a:spcAft>
                <a:spcPts val="0"/>
              </a:spcAft>
              <a:buNone/>
            </a:pPr>
            <a:r>
              <a:rPr b="1" i="1" lang="en"/>
              <a:t>Keep it playful, celebrate effort and avoid pressure. Your encouragement and enjoyment of reading together make a huge difference.</a:t>
            </a:r>
            <a:endParaRPr b="1" i="1"/>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g97c06a57448233_13"/>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59" name="Google Shape;159;g97c06a57448233_13"/>
          <p:cNvSpPr txBox="1"/>
          <p:nvPr/>
        </p:nvSpPr>
        <p:spPr>
          <a:xfrm>
            <a:off x="214881" y="-65073"/>
            <a:ext cx="5568600" cy="1416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How to help at home</a:t>
            </a:r>
            <a:endParaRPr b="1" sz="4000">
              <a:solidFill>
                <a:srgbClr val="23A7F9"/>
              </a:solidFill>
            </a:endParaRPr>
          </a:p>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Pencil Grip</a:t>
            </a:r>
            <a:endParaRPr b="1" sz="4000">
              <a:solidFill>
                <a:srgbClr val="23A7F9"/>
              </a:solidFill>
            </a:endParaRPr>
          </a:p>
        </p:txBody>
      </p:sp>
      <p:sp>
        <p:nvSpPr>
          <p:cNvPr id="160" name="Google Shape;160;g97c06a57448233_13"/>
          <p:cNvSpPr txBox="1"/>
          <p:nvPr/>
        </p:nvSpPr>
        <p:spPr>
          <a:xfrm>
            <a:off x="155448" y="1604772"/>
            <a:ext cx="8686800" cy="3147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We </a:t>
            </a:r>
            <a:r>
              <a:rPr lang="en"/>
              <a:t>encourage the children to use the correct pencil grip.</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Palmar grasp → Digital grasp → Static tripod → Dynamic tripod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 children develop, we encourage them to move towards a comfortable three-finger grip, with the pencil controlled by the fingers rather than the whole hand.</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How can you help at home?</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
              <a:t>Build hand strength and fine-motor control through playdough, threading, tweezers, Lego, puzzles, cutting, colouring and drawing. Encourage lots of opportunities to mark-make and practise writing without making it feel like a chore.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Strong hands + good control = confident writers!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id="165" name="Google Shape;165;g97c06a57448233_18"/>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66" name="Google Shape;166;g97c06a57448233_18"/>
          <p:cNvSpPr txBox="1"/>
          <p:nvPr/>
        </p:nvSpPr>
        <p:spPr>
          <a:xfrm>
            <a:off x="242313" y="-65075"/>
            <a:ext cx="5568600" cy="1416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How to help at home</a:t>
            </a:r>
            <a:endParaRPr b="1" sz="4000">
              <a:solidFill>
                <a:srgbClr val="23A7F9"/>
              </a:solidFill>
            </a:endParaRPr>
          </a:p>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Letter Formation </a:t>
            </a:r>
            <a:endParaRPr b="1" sz="4000">
              <a:solidFill>
                <a:srgbClr val="23A7F9"/>
              </a:solidFill>
            </a:endParaRPr>
          </a:p>
        </p:txBody>
      </p:sp>
      <p:sp>
        <p:nvSpPr>
          <p:cNvPr id="167" name="Google Shape;167;g97c06a57448233_18"/>
          <p:cNvSpPr txBox="1"/>
          <p:nvPr/>
        </p:nvSpPr>
        <p:spPr>
          <a:xfrm>
            <a:off x="-11" y="1176137"/>
            <a:ext cx="9207900" cy="420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Our letter formation rhymes</a:t>
            </a:r>
            <a:endParaRPr b="1"/>
          </a:p>
          <a:p>
            <a:pPr indent="0" lvl="0" marL="0" rtl="0" algn="l">
              <a:spcBef>
                <a:spcPts val="0"/>
              </a:spcBef>
              <a:spcAft>
                <a:spcPts val="0"/>
              </a:spcAft>
              <a:buNone/>
            </a:pPr>
            <a:r>
              <a:rPr lang="en"/>
              <a:t>a – Around the astronaut’s helmet and down into space.</a:t>
            </a:r>
            <a:endParaRPr/>
          </a:p>
          <a:p>
            <a:pPr indent="0" lvl="0" marL="0" rtl="0" algn="l">
              <a:spcBef>
                <a:spcPts val="0"/>
              </a:spcBef>
              <a:spcAft>
                <a:spcPts val="0"/>
              </a:spcAft>
              <a:buNone/>
            </a:pPr>
            <a:r>
              <a:rPr lang="en"/>
              <a:t>t – From the tiger’s nose to his tail, then follow the stripe across the tiger.</a:t>
            </a:r>
            <a:endParaRPr/>
          </a:p>
          <a:p>
            <a:pPr indent="0" lvl="0" marL="0" rtl="0" algn="l">
              <a:spcBef>
                <a:spcPts val="0"/>
              </a:spcBef>
              <a:spcAft>
                <a:spcPts val="0"/>
              </a:spcAft>
              <a:buNone/>
            </a:pPr>
            <a:r>
              <a:rPr lang="en"/>
              <a:t>m – Down, up and over the mouse’s ears, with a little flick for his nose.</a:t>
            </a:r>
            <a:endParaRPr/>
          </a:p>
          <a:p>
            <a:pPr indent="0" lvl="0" marL="0" rtl="0" algn="l">
              <a:spcBef>
                <a:spcPts val="0"/>
              </a:spcBef>
              <a:spcAft>
                <a:spcPts val="0"/>
              </a:spcAft>
              <a:buNone/>
            </a:pPr>
            <a:r>
              <a:rPr lang="en"/>
              <a:t>d – Around the duck’s body, up to its head and down to its feet.</a:t>
            </a:r>
            <a:endParaRPr/>
          </a:p>
          <a:p>
            <a:pPr indent="0" lvl="0" marL="0" rtl="0" algn="l">
              <a:spcBef>
                <a:spcPts val="0"/>
              </a:spcBef>
              <a:spcAft>
                <a:spcPts val="0"/>
              </a:spcAft>
              <a:buNone/>
            </a:pPr>
            <a:r>
              <a:rPr lang="en"/>
              <a:t>n – Down the net handle, then up and over the net.</a:t>
            </a:r>
            <a:endParaRPr/>
          </a:p>
          <a:p>
            <a:pPr indent="0" lvl="0" marL="0" rtl="0" algn="l">
              <a:spcBef>
                <a:spcPts val="0"/>
              </a:spcBef>
              <a:spcAft>
                <a:spcPts val="0"/>
              </a:spcAft>
              <a:buNone/>
            </a:pPr>
            <a:r>
              <a:rPr lang="en"/>
              <a:t>s – Under the snake’s chin, slide down and round its tail.</a:t>
            </a:r>
            <a:endParaRPr/>
          </a:p>
          <a:p>
            <a:pPr indent="0" lvl="0" marL="0" rtl="0" algn="l">
              <a:spcBef>
                <a:spcPts val="0"/>
              </a:spcBef>
              <a:spcAft>
                <a:spcPts val="0"/>
              </a:spcAft>
              <a:buNone/>
            </a:pPr>
            <a:r>
              <a:rPr lang="en"/>
              <a:t>p – Down the penguin’s back, then up and around its head.</a:t>
            </a:r>
            <a:endParaRPr/>
          </a:p>
          <a:p>
            <a:pPr indent="0" lvl="0" marL="0" rtl="0" algn="l">
              <a:spcBef>
                <a:spcPts val="0"/>
              </a:spcBef>
              <a:spcAft>
                <a:spcPts val="0"/>
              </a:spcAft>
              <a:buNone/>
            </a:pPr>
            <a:r>
              <a:rPr lang="en"/>
              <a:t>i – Down the iguana’s body, then draw a dot at the top for the leaf.</a:t>
            </a:r>
            <a:endParaRPr/>
          </a:p>
          <a:p>
            <a:pPr indent="0" lvl="0" marL="0" rtl="0" algn="l">
              <a:spcBef>
                <a:spcPts val="0"/>
              </a:spcBef>
              <a:spcAft>
                <a:spcPts val="0"/>
              </a:spcAft>
              <a:buNone/>
            </a:pPr>
            <a:r>
              <a:rPr lang="en"/>
              <a:t>b – Down the bear’s back, then up and around his belly.</a:t>
            </a:r>
            <a:endParaRPr/>
          </a:p>
          <a:p>
            <a:pPr indent="0" lvl="0" marL="0" rtl="0" algn="l">
              <a:spcBef>
                <a:spcPts val="0"/>
              </a:spcBef>
              <a:spcAft>
                <a:spcPts val="0"/>
              </a:spcAft>
              <a:buNone/>
            </a:pPr>
            <a:r>
              <a:rPr lang="en"/>
              <a:t>e – Around the elephant’s eye and down his trunk.</a:t>
            </a:r>
            <a:endParaRPr/>
          </a:p>
          <a:p>
            <a:pPr indent="0" lvl="0" marL="0" rtl="0" algn="l">
              <a:spcBef>
                <a:spcPts val="0"/>
              </a:spcBef>
              <a:spcAft>
                <a:spcPts val="0"/>
              </a:spcAft>
              <a:buNone/>
            </a:pPr>
            <a:r>
              <a:rPr lang="en"/>
              <a:t>o – All around the octopus!</a:t>
            </a:r>
            <a:endParaRPr/>
          </a:p>
          <a:p>
            <a:pPr indent="0" lvl="0" marL="0" rtl="0" algn="l">
              <a:spcBef>
                <a:spcPts val="0"/>
              </a:spcBef>
              <a:spcAft>
                <a:spcPts val="0"/>
              </a:spcAft>
              <a:buNone/>
            </a:pPr>
            <a:r>
              <a:rPr lang="en"/>
              <a:t>c – Curl around the cat.</a:t>
            </a:r>
            <a:endParaRPr/>
          </a:p>
          <a:p>
            <a:pPr indent="0" lvl="0" marL="0" rtl="0" algn="l">
              <a:spcBef>
                <a:spcPts val="0"/>
              </a:spcBef>
              <a:spcAft>
                <a:spcPts val="0"/>
              </a:spcAft>
              <a:buNone/>
            </a:pPr>
            <a:r>
              <a:rPr lang="en"/>
              <a:t>u – Down and around the umbrella, stop at the top, and down to the bottom with a flick.</a:t>
            </a:r>
            <a:endParaRPr/>
          </a:p>
          <a:p>
            <a:pPr indent="0" lvl="0" marL="0" rtl="0" algn="l">
              <a:spcBef>
                <a:spcPts val="0"/>
              </a:spcBef>
              <a:spcAft>
                <a:spcPts val="0"/>
              </a:spcAft>
              <a:buNone/>
            </a:pPr>
            <a:r>
              <a:rPr lang="en"/>
              <a:t>l – All the way down the lollipop.</a:t>
            </a:r>
            <a:endParaRPr/>
          </a:p>
          <a:p>
            <a:pPr indent="0" lvl="0" marL="0" rtl="0" algn="l">
              <a:spcBef>
                <a:spcPts val="0"/>
              </a:spcBef>
              <a:spcAft>
                <a:spcPts val="0"/>
              </a:spcAft>
              <a:buNone/>
            </a:pPr>
            <a:r>
              <a:rPr lang="en"/>
              <a:t>k – Down the kite, up and across, back and down to the corner.</a:t>
            </a:r>
            <a:endParaRPr/>
          </a:p>
          <a:p>
            <a:pPr indent="0" lvl="0" marL="0" rtl="0" algn="l">
              <a:spcBef>
                <a:spcPts val="0"/>
              </a:spcBef>
              <a:spcAft>
                <a:spcPts val="0"/>
              </a:spcAft>
              <a:buNone/>
            </a:pPr>
            <a:r>
              <a:rPr lang="en"/>
              <a:t>g – Around the goat’s face, up to his ear, then curl under his chin.</a:t>
            </a:r>
            <a:endParaRPr/>
          </a:p>
          <a:p>
            <a:pPr indent="0" lvl="0" marL="0" rtl="0" algn="l">
              <a:spcBef>
                <a:spcPts val="0"/>
              </a:spcBef>
              <a:spcAft>
                <a:spcPts val="0"/>
              </a:spcAft>
              <a:buNone/>
            </a:pPr>
            <a:r>
              <a:rPr lang="en"/>
              <a:t>h – Down, up and over the helicopter.</a:t>
            </a:r>
            <a:endParaRPr/>
          </a:p>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g774e75186b2191ae_12"/>
          <p:cNvSpPr txBox="1"/>
          <p:nvPr/>
        </p:nvSpPr>
        <p:spPr>
          <a:xfrm>
            <a:off x="50294" y="1285879"/>
            <a:ext cx="8650200" cy="378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r – Down and around the rainbow.</a:t>
            </a:r>
            <a:endParaRPr>
              <a:solidFill>
                <a:schemeClr val="dk1"/>
              </a:solidFill>
            </a:endParaRPr>
          </a:p>
          <a:p>
            <a:pPr indent="0" lvl="0" marL="0" rtl="0" algn="l">
              <a:spcBef>
                <a:spcPts val="0"/>
              </a:spcBef>
              <a:spcAft>
                <a:spcPts val="0"/>
              </a:spcAft>
              <a:buNone/>
            </a:pPr>
            <a:r>
              <a:rPr lang="en">
                <a:solidFill>
                  <a:schemeClr val="dk1"/>
                </a:solidFill>
              </a:rPr>
              <a:t>f – From the flamingo’s neck, all the way to its foot, then across its wings.</a:t>
            </a:r>
            <a:endParaRPr>
              <a:solidFill>
                <a:schemeClr val="dk1"/>
              </a:solidFill>
            </a:endParaRPr>
          </a:p>
          <a:p>
            <a:pPr indent="0" lvl="0" marL="0" rtl="0" algn="l">
              <a:spcBef>
                <a:spcPts val="0"/>
              </a:spcBef>
              <a:spcAft>
                <a:spcPts val="0"/>
              </a:spcAft>
              <a:buNone/>
            </a:pPr>
            <a:r>
              <a:rPr lang="en">
                <a:solidFill>
                  <a:schemeClr val="dk1"/>
                </a:solidFill>
              </a:rPr>
              <a:t>v – From the top of the wave, to the bottom, up the wave, down the wave and back up to the top.</a:t>
            </a:r>
            <a:endParaRPr>
              <a:solidFill>
                <a:schemeClr val="dk1"/>
              </a:solidFill>
            </a:endParaRPr>
          </a:p>
          <a:p>
            <a:pPr indent="0" lvl="0" marL="0" rtl="0" algn="l">
              <a:spcBef>
                <a:spcPts val="0"/>
              </a:spcBef>
              <a:spcAft>
                <a:spcPts val="0"/>
              </a:spcAft>
              <a:buNone/>
            </a:pPr>
            <a:r>
              <a:rPr lang="en">
                <a:solidFill>
                  <a:schemeClr val="dk1"/>
                </a:solidFill>
              </a:rPr>
              <a:t>w – Down the wave, up the wave, down the wave and back up to the top.</a:t>
            </a:r>
            <a:endParaRPr>
              <a:solidFill>
                <a:schemeClr val="dk1"/>
              </a:solidFill>
            </a:endParaRPr>
          </a:p>
          <a:p>
            <a:pPr indent="0" lvl="0" marL="0" rtl="0" algn="l">
              <a:spcBef>
                <a:spcPts val="0"/>
              </a:spcBef>
              <a:spcAft>
                <a:spcPts val="0"/>
              </a:spcAft>
              <a:buNone/>
            </a:pPr>
            <a:r>
              <a:rPr lang="en">
                <a:solidFill>
                  <a:schemeClr val="dk1"/>
                </a:solidFill>
              </a:rPr>
              <a:t>x – Down the kite, up and across, back and down to the corner.</a:t>
            </a:r>
            <a:endParaRPr>
              <a:solidFill>
                <a:schemeClr val="dk1"/>
              </a:solidFill>
            </a:endParaRPr>
          </a:p>
          <a:p>
            <a:pPr indent="0" lvl="0" marL="0" rtl="0" algn="l">
              <a:spcBef>
                <a:spcPts val="0"/>
              </a:spcBef>
              <a:spcAft>
                <a:spcPts val="0"/>
              </a:spcAft>
              <a:buNone/>
            </a:pPr>
            <a:r>
              <a:rPr lang="en">
                <a:solidFill>
                  <a:schemeClr val="dk1"/>
                </a:solidFill>
              </a:rPr>
              <a:t>y – Down the yoyo, then follow the string around.</a:t>
            </a:r>
            <a:endParaRPr>
              <a:solidFill>
                <a:schemeClr val="dk1"/>
              </a:solidFill>
            </a:endParaRPr>
          </a:p>
          <a:p>
            <a:pPr indent="0" lvl="0" marL="0" rtl="0" algn="l">
              <a:spcBef>
                <a:spcPts val="0"/>
              </a:spcBef>
              <a:spcAft>
                <a:spcPts val="0"/>
              </a:spcAft>
              <a:buNone/>
            </a:pPr>
            <a:r>
              <a:rPr lang="en">
                <a:solidFill>
                  <a:schemeClr val="dk1"/>
                </a:solidFill>
              </a:rPr>
              <a:t>z – Zip across, zag down and across the zebra.</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Try this at home</a:t>
            </a:r>
            <a:endParaRPr b="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Say it → Watch it → Air write it → Write it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Practise letters using large movements first — in the air, on a tray of flour, with chalk or with your finger — before moving onto pencil and paper.</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i="1" lang="en">
                <a:solidFill>
                  <a:schemeClr val="dk1"/>
                </a:solidFill>
              </a:rPr>
              <a:t>Keep it short, playful and positive. Good letter formation develops gradually as children build their fine-motor control and confidence.</a:t>
            </a:r>
            <a:endParaRPr b="1" i="1"/>
          </a:p>
        </p:txBody>
      </p:sp>
      <p:pic>
        <p:nvPicPr>
          <p:cNvPr id="173" name="Google Shape;173;g774e75186b2191ae_12"/>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74" name="Google Shape;174;g774e75186b2191ae_12"/>
          <p:cNvSpPr txBox="1"/>
          <p:nvPr/>
        </p:nvSpPr>
        <p:spPr>
          <a:xfrm>
            <a:off x="242313" y="-65075"/>
            <a:ext cx="5568600" cy="1416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How to help at home</a:t>
            </a:r>
            <a:endParaRPr b="1" sz="4000">
              <a:solidFill>
                <a:srgbClr val="23A7F9"/>
              </a:solidFill>
            </a:endParaRPr>
          </a:p>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Letter Formation </a:t>
            </a:r>
            <a:endParaRPr b="1" sz="4000">
              <a:solidFill>
                <a:srgbClr val="23A7F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17"/>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80" name="Google Shape;180;p17"/>
          <p:cNvSpPr txBox="1"/>
          <p:nvPr/>
        </p:nvSpPr>
        <p:spPr>
          <a:xfrm>
            <a:off x="2058042" y="242738"/>
            <a:ext cx="25830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23A7F9"/>
                </a:solidFill>
                <a:latin typeface="Arial"/>
                <a:ea typeface="Arial"/>
                <a:cs typeface="Arial"/>
                <a:sym typeface="Arial"/>
              </a:rPr>
              <a:t>Tapestry</a:t>
            </a:r>
            <a:endParaRPr b="0" i="0" sz="1400" u="none" cap="none" strike="noStrike">
              <a:solidFill>
                <a:srgbClr val="000000"/>
              </a:solidFill>
              <a:latin typeface="Arial"/>
              <a:ea typeface="Arial"/>
              <a:cs typeface="Arial"/>
              <a:sym typeface="Arial"/>
            </a:endParaRPr>
          </a:p>
        </p:txBody>
      </p:sp>
      <p:sp>
        <p:nvSpPr>
          <p:cNvPr id="181" name="Google Shape;181;p17"/>
          <p:cNvSpPr txBox="1"/>
          <p:nvPr/>
        </p:nvSpPr>
        <p:spPr>
          <a:xfrm>
            <a:off x="978900" y="1584225"/>
            <a:ext cx="1762500" cy="66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82" name="Google Shape;182;p17"/>
          <p:cNvSpPr txBox="1"/>
          <p:nvPr/>
        </p:nvSpPr>
        <p:spPr>
          <a:xfrm>
            <a:off x="198150" y="2543475"/>
            <a:ext cx="8747700" cy="251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Tapestry is about capturing the magic of a child's early years experience, and recording children's learning in a way that is both secure and that we can share with parents.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Using a personal and secure username and password given to you by our school you will be able to view all of your children’s observations, photographs and even video from their time in Reception.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Tapestry helps to build strong partnerships between parents and the staff at school by giving you the option of interacting with the observations made by our staff and by allowing you to make your own observations from home.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Positive comments about work only please. </a:t>
            </a:r>
            <a:r>
              <a:rPr lang="en"/>
              <a:t>For all other communication please use the school office.</a:t>
            </a:r>
            <a:endParaRPr b="0" i="0" sz="1400" u="none" cap="none" strike="noStrike">
              <a:solidFill>
                <a:srgbClr val="000000"/>
              </a:solidFill>
              <a:latin typeface="Arial"/>
              <a:ea typeface="Arial"/>
              <a:cs typeface="Arial"/>
              <a:sym typeface="Arial"/>
            </a:endParaRPr>
          </a:p>
        </p:txBody>
      </p:sp>
      <p:pic>
        <p:nvPicPr>
          <p:cNvPr id="183" name="Google Shape;183;p17"/>
          <p:cNvPicPr preferRelativeResize="0"/>
          <p:nvPr/>
        </p:nvPicPr>
        <p:blipFill rotWithShape="1">
          <a:blip r:embed="rId4">
            <a:alphaModFix/>
          </a:blip>
          <a:srcRect b="0" l="0" r="0" t="0"/>
          <a:stretch/>
        </p:blipFill>
        <p:spPr>
          <a:xfrm>
            <a:off x="198154" y="1389406"/>
            <a:ext cx="3110250" cy="1244100"/>
          </a:xfrm>
          <a:prstGeom prst="rect">
            <a:avLst/>
          </a:prstGeom>
          <a:noFill/>
          <a:ln>
            <a:noFill/>
          </a:ln>
        </p:spPr>
      </p:pic>
      <p:pic>
        <p:nvPicPr>
          <p:cNvPr id="184" name="Google Shape;184;p17"/>
          <p:cNvPicPr preferRelativeResize="0"/>
          <p:nvPr/>
        </p:nvPicPr>
        <p:blipFill rotWithShape="1">
          <a:blip r:embed="rId5">
            <a:alphaModFix/>
          </a:blip>
          <a:srcRect b="0" l="0" r="0" t="0"/>
          <a:stretch/>
        </p:blipFill>
        <p:spPr>
          <a:xfrm>
            <a:off x="3958050" y="1337651"/>
            <a:ext cx="2192152" cy="1244099"/>
          </a:xfrm>
          <a:prstGeom prst="rect">
            <a:avLst/>
          </a:prstGeom>
          <a:noFill/>
          <a:ln>
            <a:noFill/>
          </a:ln>
        </p:spPr>
      </p:pic>
      <p:pic>
        <p:nvPicPr>
          <p:cNvPr id="185" name="Google Shape;185;p17"/>
          <p:cNvPicPr preferRelativeResize="0"/>
          <p:nvPr/>
        </p:nvPicPr>
        <p:blipFill rotWithShape="1">
          <a:blip r:embed="rId6">
            <a:alphaModFix/>
          </a:blip>
          <a:srcRect b="0" l="0" r="0" t="0"/>
          <a:stretch/>
        </p:blipFill>
        <p:spPr>
          <a:xfrm>
            <a:off x="6799850" y="1334907"/>
            <a:ext cx="1762500" cy="124958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g26fffaaf5a26e240_50"/>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91" name="Google Shape;191;g26fffaaf5a26e240_50"/>
          <p:cNvSpPr txBox="1"/>
          <p:nvPr/>
        </p:nvSpPr>
        <p:spPr>
          <a:xfrm>
            <a:off x="342897" y="-65075"/>
            <a:ext cx="5568600" cy="1416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How to help at home</a:t>
            </a:r>
            <a:endParaRPr b="1" sz="4000">
              <a:solidFill>
                <a:srgbClr val="23A7F9"/>
              </a:solidFill>
            </a:endParaRPr>
          </a:p>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Reading </a:t>
            </a:r>
            <a:endParaRPr b="1" sz="4000">
              <a:solidFill>
                <a:srgbClr val="23A7F9"/>
              </a:solidFill>
            </a:endParaRPr>
          </a:p>
        </p:txBody>
      </p:sp>
      <p:sp>
        <p:nvSpPr>
          <p:cNvPr id="192" name="Google Shape;192;g26fffaaf5a26e240_50"/>
          <p:cNvSpPr txBox="1"/>
          <p:nvPr/>
        </p:nvSpPr>
        <p:spPr>
          <a:xfrm>
            <a:off x="64049" y="1117983"/>
            <a:ext cx="9015900" cy="3657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 u="sng">
                <a:solidFill>
                  <a:srgbClr val="212529"/>
                </a:solidFill>
              </a:rPr>
              <a:t>How to support your child at home</a:t>
            </a:r>
            <a:endParaRPr>
              <a:solidFill>
                <a:srgbClr val="212529"/>
              </a:solidFill>
            </a:endParaRPr>
          </a:p>
          <a:p>
            <a:pPr indent="-317500" lvl="0" marL="457200" rtl="0" algn="l">
              <a:lnSpc>
                <a:spcPct val="115000"/>
              </a:lnSpc>
              <a:spcBef>
                <a:spcPts val="1200"/>
              </a:spcBef>
              <a:spcAft>
                <a:spcPts val="0"/>
              </a:spcAft>
              <a:buClr>
                <a:srgbClr val="212529"/>
              </a:buClr>
              <a:buSzPts val="1400"/>
              <a:buChar char="●"/>
            </a:pPr>
            <a:r>
              <a:rPr lang="en">
                <a:solidFill>
                  <a:srgbClr val="212529"/>
                </a:solidFill>
              </a:rPr>
              <a:t>Read with your child every day and practise the sounds they have learnt.</a:t>
            </a:r>
            <a:endParaRPr>
              <a:solidFill>
                <a:srgbClr val="212529"/>
              </a:solidFill>
            </a:endParaRPr>
          </a:p>
          <a:p>
            <a:pPr indent="-317500" lvl="0" marL="457200" rtl="0" algn="l">
              <a:lnSpc>
                <a:spcPct val="115000"/>
              </a:lnSpc>
              <a:spcBef>
                <a:spcPts val="0"/>
              </a:spcBef>
              <a:spcAft>
                <a:spcPts val="0"/>
              </a:spcAft>
              <a:buClr>
                <a:srgbClr val="212529"/>
              </a:buClr>
              <a:buSzPts val="1400"/>
              <a:buChar char="●"/>
            </a:pPr>
            <a:r>
              <a:rPr lang="en">
                <a:solidFill>
                  <a:srgbClr val="212529"/>
                </a:solidFill>
              </a:rPr>
              <a:t>Keep reading enjoyable. Sometimes read the story to your child to develop their enjoyment and fluency.</a:t>
            </a:r>
            <a:endParaRPr>
              <a:solidFill>
                <a:srgbClr val="212529"/>
              </a:solidFill>
            </a:endParaRPr>
          </a:p>
          <a:p>
            <a:pPr indent="-317500" lvl="0" marL="457200" rtl="0" algn="l">
              <a:lnSpc>
                <a:spcPct val="115000"/>
              </a:lnSpc>
              <a:spcBef>
                <a:spcPts val="0"/>
              </a:spcBef>
              <a:spcAft>
                <a:spcPts val="0"/>
              </a:spcAft>
              <a:buClr>
                <a:srgbClr val="212529"/>
              </a:buClr>
              <a:buSzPts val="1400"/>
              <a:buChar char="●"/>
            </a:pPr>
            <a:r>
              <a:rPr lang="en">
                <a:solidFill>
                  <a:srgbClr val="212529"/>
                </a:solidFill>
              </a:rPr>
              <a:t>Talk about the pictures, characters and events to develop comprehension and language.</a:t>
            </a:r>
            <a:endParaRPr>
              <a:solidFill>
                <a:srgbClr val="212529"/>
              </a:solidFill>
            </a:endParaRPr>
          </a:p>
          <a:p>
            <a:pPr indent="-317500" lvl="0" marL="457200" rtl="0" algn="l">
              <a:lnSpc>
                <a:spcPct val="115000"/>
              </a:lnSpc>
              <a:spcBef>
                <a:spcPts val="0"/>
              </a:spcBef>
              <a:spcAft>
                <a:spcPts val="0"/>
              </a:spcAft>
              <a:buClr>
                <a:srgbClr val="212529"/>
              </a:buClr>
              <a:buSzPts val="1400"/>
              <a:buChar char="●"/>
            </a:pPr>
            <a:r>
              <a:rPr lang="en">
                <a:solidFill>
                  <a:srgbClr val="212529"/>
                </a:solidFill>
              </a:rPr>
              <a:t>Re-read favourite stories. Repetition helps children develop confidence and fluency.</a:t>
            </a:r>
            <a:endParaRPr>
              <a:solidFill>
                <a:srgbClr val="212529"/>
              </a:solidFill>
            </a:endParaRPr>
          </a:p>
          <a:p>
            <a:pPr indent="-317500" lvl="0" marL="457200" rtl="0" algn="l">
              <a:lnSpc>
                <a:spcPct val="115000"/>
              </a:lnSpc>
              <a:spcBef>
                <a:spcPts val="0"/>
              </a:spcBef>
              <a:spcAft>
                <a:spcPts val="0"/>
              </a:spcAft>
              <a:buClr>
                <a:srgbClr val="212529"/>
              </a:buClr>
              <a:buSzPts val="1400"/>
              <a:buChar char="●"/>
            </a:pPr>
            <a:r>
              <a:rPr lang="en">
                <a:solidFill>
                  <a:srgbClr val="212529"/>
                </a:solidFill>
              </a:rPr>
              <a:t>Initially, your child may receive a lilac book with no words. These books develop storytelling, language and comprehension skills. </a:t>
            </a:r>
            <a:r>
              <a:rPr lang="en" u="sng">
                <a:solidFill>
                  <a:srgbClr val="0B5CAE"/>
                </a:solidFill>
                <a:hlinkClick r:id="rId4">
                  <a:extLst>
                    <a:ext uri="{A12FA001-AC4F-418D-AE19-62706E023703}">
                      <ahyp:hlinkClr val="tx"/>
                    </a:ext>
                  </a:extLst>
                </a:hlinkClick>
              </a:rPr>
              <a:t>How to support your child with reading at home</a:t>
            </a:r>
            <a:r>
              <a:rPr lang="en">
                <a:solidFill>
                  <a:srgbClr val="212529"/>
                </a:solidFill>
              </a:rPr>
              <a:t> (This link includes a video about reading at home)</a:t>
            </a:r>
            <a:endParaRPr>
              <a:solidFill>
                <a:srgbClr val="212529"/>
              </a:solidFill>
            </a:endParaRPr>
          </a:p>
          <a:p>
            <a:pPr indent="-317500" lvl="0" marL="457200" rtl="0" algn="l">
              <a:lnSpc>
                <a:spcPct val="115000"/>
              </a:lnSpc>
              <a:spcBef>
                <a:spcPts val="0"/>
              </a:spcBef>
              <a:spcAft>
                <a:spcPts val="0"/>
              </a:spcAft>
              <a:buClr>
                <a:srgbClr val="212529"/>
              </a:buClr>
              <a:buSzPts val="1400"/>
              <a:buChar char="●"/>
            </a:pPr>
            <a:r>
              <a:rPr lang="en">
                <a:solidFill>
                  <a:srgbClr val="212529"/>
                </a:solidFill>
              </a:rPr>
              <a:t>A coloured banded reading book will be sent home and books will be changed weekly.</a:t>
            </a:r>
            <a:endParaRPr>
              <a:solidFill>
                <a:srgbClr val="212529"/>
              </a:solidFill>
            </a:endParaRPr>
          </a:p>
          <a:p>
            <a:pPr indent="-317500" lvl="0" marL="457200" rtl="0" algn="l">
              <a:lnSpc>
                <a:spcPct val="115000"/>
              </a:lnSpc>
              <a:spcBef>
                <a:spcPts val="0"/>
              </a:spcBef>
              <a:spcAft>
                <a:spcPts val="0"/>
              </a:spcAft>
              <a:buClr>
                <a:srgbClr val="212529"/>
              </a:buClr>
              <a:buSzPts val="1400"/>
              <a:buChar char="●"/>
            </a:pPr>
            <a:r>
              <a:rPr lang="en">
                <a:solidFill>
                  <a:srgbClr val="212529"/>
                </a:solidFill>
              </a:rPr>
              <a:t>Children will read with an adult in school at least once a week.</a:t>
            </a:r>
            <a:endParaRPr>
              <a:solidFill>
                <a:srgbClr val="212529"/>
              </a:solidFill>
            </a:endParaRPr>
          </a:p>
          <a:p>
            <a:pPr indent="-317500" lvl="0" marL="457200" rtl="0" algn="l">
              <a:lnSpc>
                <a:spcPct val="115000"/>
              </a:lnSpc>
              <a:spcBef>
                <a:spcPts val="0"/>
              </a:spcBef>
              <a:spcAft>
                <a:spcPts val="0"/>
              </a:spcAft>
              <a:buClr>
                <a:srgbClr val="212529"/>
              </a:buClr>
              <a:buSzPts val="1400"/>
              <a:buChar char="●"/>
            </a:pPr>
            <a:r>
              <a:rPr lang="en">
                <a:solidFill>
                  <a:srgbClr val="212529"/>
                </a:solidFill>
              </a:rPr>
              <a:t>Children will move up through the colour bands when they are ready, following an assessment of word recognition, fluency and comprehension.</a:t>
            </a:r>
            <a:endParaRPr>
              <a:solidFill>
                <a:srgbClr val="212529"/>
              </a:solidFill>
            </a:endParaRPr>
          </a:p>
          <a:p>
            <a:pPr indent="-317500" lvl="0" marL="457200" rtl="0" algn="l">
              <a:lnSpc>
                <a:spcPct val="115000"/>
              </a:lnSpc>
              <a:spcBef>
                <a:spcPts val="0"/>
              </a:spcBef>
              <a:spcAft>
                <a:spcPts val="1200"/>
              </a:spcAft>
              <a:buClr>
                <a:srgbClr val="212529"/>
              </a:buClr>
              <a:buSzPts val="1400"/>
              <a:buChar char="●"/>
            </a:pPr>
            <a:r>
              <a:rPr lang="en">
                <a:solidFill>
                  <a:srgbClr val="212529"/>
                </a:solidFill>
              </a:rPr>
              <a:t>Please record reading at home and school in the Page Ticker.</a:t>
            </a:r>
            <a:endParaRPr>
              <a:solidFill>
                <a:srgbClr val="212529"/>
              </a:solidFill>
            </a:endParaRPr>
          </a:p>
        </p:txBody>
      </p:sp>
      <p:sp>
        <p:nvSpPr>
          <p:cNvPr id="193" name="Google Shape;193;g26fffaaf5a26e240_50"/>
          <p:cNvSpPr txBox="1"/>
          <p:nvPr/>
        </p:nvSpPr>
        <p:spPr>
          <a:xfrm>
            <a:off x="-187500" y="4660500"/>
            <a:ext cx="9331500" cy="4830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b="1" lang="en" sz="1200"/>
              <a:t>We encourage re-reading of books for fluency and understanding. This may mean changing their books less regularly.</a:t>
            </a:r>
            <a:endParaRPr b="1" sz="12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18"/>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99" name="Google Shape;199;p18"/>
          <p:cNvSpPr txBox="1"/>
          <p:nvPr/>
        </p:nvSpPr>
        <p:spPr>
          <a:xfrm>
            <a:off x="2058051" y="242750"/>
            <a:ext cx="30396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23A7F9"/>
                </a:solidFill>
                <a:latin typeface="Arial"/>
                <a:ea typeface="Arial"/>
                <a:cs typeface="Arial"/>
                <a:sym typeface="Arial"/>
              </a:rPr>
              <a:t>Pageticker</a:t>
            </a:r>
            <a:endParaRPr b="0" i="0" sz="1400" u="none" cap="none" strike="noStrike">
              <a:solidFill>
                <a:srgbClr val="000000"/>
              </a:solidFill>
              <a:latin typeface="Arial"/>
              <a:ea typeface="Arial"/>
              <a:cs typeface="Arial"/>
              <a:sym typeface="Arial"/>
            </a:endParaRPr>
          </a:p>
        </p:txBody>
      </p:sp>
      <p:sp>
        <p:nvSpPr>
          <p:cNvPr id="200" name="Google Shape;200;p18"/>
          <p:cNvSpPr txBox="1"/>
          <p:nvPr/>
        </p:nvSpPr>
        <p:spPr>
          <a:xfrm>
            <a:off x="978900" y="1584225"/>
            <a:ext cx="1762500" cy="66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201" name="Google Shape;201;p18"/>
          <p:cNvSpPr txBox="1"/>
          <p:nvPr/>
        </p:nvSpPr>
        <p:spPr>
          <a:xfrm>
            <a:off x="2638050" y="1043150"/>
            <a:ext cx="6544200" cy="4417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lang="en"/>
              <a:t>In Reception, we use Page Ticker as our online reading log. This is where you can record your child’s reading at home and share their reading experiences with us.</a:t>
            </a:r>
            <a:endParaRPr b="1"/>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lang="en"/>
              <a:t>You should receive your own Page Ticker login details from school. Please keep these details safe, as you will need them to access your child’s reading log.</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lang="en"/>
              <a:t>We ask that you read with your child every day and record this on Page Ticker.</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lang="en"/>
              <a:t>Reading doesn’t have to be a long session. You could read a book together,  Let your child practise reading their school book, Talk about the pictures and characters, Ask questions about the story, Encourage your child to sound out unfamiliar words or Share a bedtime story together.</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lang="en"/>
              <a:t>After reading, please record the reading on Page Ticker each day. You can add a short comment about how your child got on, for example, a word they found tricky, something they enjoyed, or how confidently they read.</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t/>
            </a:r>
            <a:endParaRPr/>
          </a:p>
        </p:txBody>
      </p:sp>
      <p:pic>
        <p:nvPicPr>
          <p:cNvPr id="202" name="Google Shape;202;p18"/>
          <p:cNvPicPr preferRelativeResize="0"/>
          <p:nvPr/>
        </p:nvPicPr>
        <p:blipFill rotWithShape="1">
          <a:blip r:embed="rId4">
            <a:alphaModFix/>
          </a:blip>
          <a:srcRect b="0" l="0" r="0" t="7561"/>
          <a:stretch/>
        </p:blipFill>
        <p:spPr>
          <a:xfrm>
            <a:off x="252100" y="2245125"/>
            <a:ext cx="2385950" cy="2772250"/>
          </a:xfrm>
          <a:prstGeom prst="rect">
            <a:avLst/>
          </a:prstGeom>
          <a:noFill/>
          <a:ln>
            <a:noFill/>
          </a:ln>
        </p:spPr>
      </p:pic>
      <p:pic>
        <p:nvPicPr>
          <p:cNvPr id="203" name="Google Shape;203;p18"/>
          <p:cNvPicPr preferRelativeResize="0"/>
          <p:nvPr/>
        </p:nvPicPr>
        <p:blipFill rotWithShape="1">
          <a:blip r:embed="rId5">
            <a:alphaModFix/>
          </a:blip>
          <a:srcRect b="38924" l="16997" r="16451" t="32285"/>
          <a:stretch/>
        </p:blipFill>
        <p:spPr>
          <a:xfrm>
            <a:off x="252096" y="1365305"/>
            <a:ext cx="2187787" cy="800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id="208" name="Google Shape;208;g97c06a57448233_24"/>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209" name="Google Shape;209;g97c06a57448233_24"/>
          <p:cNvSpPr txBox="1"/>
          <p:nvPr/>
        </p:nvSpPr>
        <p:spPr>
          <a:xfrm>
            <a:off x="242313" y="-65075"/>
            <a:ext cx="5568600" cy="1416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How to help at home</a:t>
            </a:r>
            <a:endParaRPr b="1" sz="4000">
              <a:solidFill>
                <a:srgbClr val="23A7F9"/>
              </a:solidFill>
            </a:endParaRPr>
          </a:p>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Maths </a:t>
            </a:r>
            <a:endParaRPr b="1" sz="4000">
              <a:solidFill>
                <a:srgbClr val="23A7F9"/>
              </a:solidFill>
            </a:endParaRPr>
          </a:p>
        </p:txBody>
      </p:sp>
      <p:sp>
        <p:nvSpPr>
          <p:cNvPr id="210" name="Google Shape;210;g97c06a57448233_24"/>
          <p:cNvSpPr txBox="1"/>
          <p:nvPr/>
        </p:nvSpPr>
        <p:spPr>
          <a:xfrm>
            <a:off x="0" y="1285875"/>
            <a:ext cx="9144000" cy="378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Maths is all around us! Everyday moments, play and conversations are wonderful opportunities to develop your child’s mathematical thinking.</a:t>
            </a:r>
            <a:endParaRPr/>
          </a:p>
          <a:p>
            <a:pPr indent="0" lvl="0" marL="0" rtl="0" algn="l">
              <a:spcBef>
                <a:spcPts val="0"/>
              </a:spcBef>
              <a:spcAft>
                <a:spcPts val="0"/>
              </a:spcAft>
              <a:buNone/>
            </a:pPr>
            <a:r>
              <a:rPr lang="en"/>
              <a:t>• Count together – steps, toys, plates, stairs or objects when tidying up.</a:t>
            </a:r>
            <a:endParaRPr/>
          </a:p>
          <a:p>
            <a:pPr indent="0" lvl="0" marL="0" rtl="0" algn="l">
              <a:spcBef>
                <a:spcPts val="0"/>
              </a:spcBef>
              <a:spcAft>
                <a:spcPts val="0"/>
              </a:spcAft>
              <a:buNone/>
            </a:pPr>
            <a:r>
              <a:rPr lang="en"/>
              <a:t>• Spot numbers – look for numbers on doors, signs, buses, clocks and houses.</a:t>
            </a:r>
            <a:endParaRPr/>
          </a:p>
          <a:p>
            <a:pPr indent="0" lvl="0" marL="0" rtl="0" algn="l">
              <a:spcBef>
                <a:spcPts val="0"/>
              </a:spcBef>
              <a:spcAft>
                <a:spcPts val="0"/>
              </a:spcAft>
              <a:buNone/>
            </a:pPr>
            <a:r>
              <a:rPr lang="en"/>
              <a:t>• Play games – dice, dominoes, board games and cards help develop counting, recognition and number sense.</a:t>
            </a:r>
            <a:endParaRPr/>
          </a:p>
          <a:p>
            <a:pPr indent="0" lvl="0" marL="0" rtl="0" algn="l">
              <a:spcBef>
                <a:spcPts val="0"/>
              </a:spcBef>
              <a:spcAft>
                <a:spcPts val="0"/>
              </a:spcAft>
              <a:buNone/>
            </a:pPr>
            <a:r>
              <a:rPr lang="en"/>
              <a:t>• Practise subitising – show a small number of objects or dots and ask, “How many can you see?” without counting.</a:t>
            </a:r>
            <a:endParaRPr/>
          </a:p>
          <a:p>
            <a:pPr indent="0" lvl="0" marL="0" rtl="0" algn="l">
              <a:spcBef>
                <a:spcPts val="0"/>
              </a:spcBef>
              <a:spcAft>
                <a:spcPts val="0"/>
              </a:spcAft>
              <a:buNone/>
            </a:pPr>
            <a:r>
              <a:rPr lang="en"/>
              <a:t>• Compare and sort – “Who has more?” “Which is bigger?” “Can you find all the red ones?”</a:t>
            </a:r>
            <a:endParaRPr/>
          </a:p>
          <a:p>
            <a:pPr indent="0" lvl="0" marL="0" rtl="0" algn="l">
              <a:spcBef>
                <a:spcPts val="0"/>
              </a:spcBef>
              <a:spcAft>
                <a:spcPts val="0"/>
              </a:spcAft>
              <a:buNone/>
            </a:pPr>
            <a:r>
              <a:rPr lang="en"/>
              <a:t>• Explore shapes and patterns – notice shapes around the home and make patterns with toys, objects or clothing.</a:t>
            </a:r>
            <a:endParaRPr/>
          </a:p>
          <a:p>
            <a:pPr indent="0" lvl="0" marL="0" rtl="0" algn="l">
              <a:spcBef>
                <a:spcPts val="0"/>
              </a:spcBef>
              <a:spcAft>
                <a:spcPts val="0"/>
              </a:spcAft>
              <a:buNone/>
            </a:pPr>
            <a:r>
              <a:rPr lang="en"/>
              <a:t>• Use maths in routines – cooking, sharing food, setting the table, shopping and getting dressed all provide opportunities to talk about number, measure, size and position.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Most importantly, talk about maths! Ask “How do you know?”, “Can you find another way?” and encourage your child to explain their thinking.</a:t>
            </a:r>
            <a:endParaRPr/>
          </a:p>
          <a:p>
            <a:pPr indent="0" lvl="0" marL="0" rtl="0" algn="l">
              <a:spcBef>
                <a:spcPts val="0"/>
              </a:spcBef>
              <a:spcAft>
                <a:spcPts val="0"/>
              </a:spcAft>
              <a:buNone/>
            </a:pPr>
            <a:r>
              <a:t/>
            </a:r>
            <a:endParaRPr/>
          </a:p>
          <a:p>
            <a:pPr indent="0" lvl="0" marL="0" rtl="0" algn="l">
              <a:spcBef>
                <a:spcPts val="0"/>
              </a:spcBef>
              <a:spcAft>
                <a:spcPts val="0"/>
              </a:spcAft>
              <a:buNone/>
            </a:pPr>
            <a:r>
              <a:rPr b="1" i="1" lang="en"/>
              <a:t>Our focus is not on rushing to bigger numbers, but on developing secure number sense and a deep understanding of the numbers children already know.</a:t>
            </a:r>
            <a:endParaRPr b="1" i="1"/>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id="215" name="Google Shape;215;g97c06a57448233_29"/>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216" name="Google Shape;216;g97c06a57448233_29"/>
          <p:cNvSpPr txBox="1"/>
          <p:nvPr/>
        </p:nvSpPr>
        <p:spPr>
          <a:xfrm>
            <a:off x="274317" y="53797"/>
            <a:ext cx="55686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 sz="4000">
                <a:solidFill>
                  <a:srgbClr val="23A7F9"/>
                </a:solidFill>
              </a:rPr>
              <a:t>Useful Information </a:t>
            </a:r>
            <a:endParaRPr b="1" sz="4000">
              <a:solidFill>
                <a:srgbClr val="23A7F9"/>
              </a:solidFill>
            </a:endParaRPr>
          </a:p>
        </p:txBody>
      </p:sp>
      <p:sp>
        <p:nvSpPr>
          <p:cNvPr id="217" name="Google Shape;217;g97c06a57448233_29"/>
          <p:cNvSpPr txBox="1"/>
          <p:nvPr/>
        </p:nvSpPr>
        <p:spPr>
          <a:xfrm>
            <a:off x="109750" y="1424625"/>
            <a:ext cx="8924400" cy="26859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Char char="●"/>
            </a:pPr>
            <a:r>
              <a:rPr lang="en" sz="1600"/>
              <a:t>P.E days are Wednesdays. Children should come to school in their P.E kits.</a:t>
            </a:r>
            <a:endParaRPr sz="1600"/>
          </a:p>
          <a:p>
            <a:pPr indent="-330200" lvl="0" marL="457200" rtl="0" algn="l">
              <a:spcBef>
                <a:spcPts val="0"/>
              </a:spcBef>
              <a:spcAft>
                <a:spcPts val="0"/>
              </a:spcAft>
              <a:buSzPts val="1600"/>
              <a:buChar char="●"/>
            </a:pPr>
            <a:r>
              <a:rPr lang="en" sz="1600"/>
              <a:t>Spooky Disco Day is just before half term. Look out for the dates for these events on the school newsletter. The children can come to school in their spooky outfits, witches, pumpkins, ghosts, vampires etc all day.</a:t>
            </a:r>
            <a:endParaRPr sz="1600"/>
          </a:p>
          <a:p>
            <a:pPr indent="-330200" lvl="0" marL="457200" rtl="0" algn="l">
              <a:spcBef>
                <a:spcPts val="0"/>
              </a:spcBef>
              <a:spcAft>
                <a:spcPts val="0"/>
              </a:spcAft>
              <a:buSzPts val="1600"/>
              <a:buChar char="●"/>
            </a:pPr>
            <a:r>
              <a:rPr lang="en" sz="1600"/>
              <a:t>Miss Friesner joins the class when the teachers have planning and preparation time. She will teach the Jigsaw sessions and Miss Jones will teach our P.E sessions. </a:t>
            </a:r>
            <a:endParaRPr sz="1600"/>
          </a:p>
          <a:p>
            <a:pPr indent="-330200" lvl="0" marL="457200" rtl="0" algn="l">
              <a:spcBef>
                <a:spcPts val="0"/>
              </a:spcBef>
              <a:spcAft>
                <a:spcPts val="0"/>
              </a:spcAft>
              <a:buSzPts val="1600"/>
              <a:buChar char="●"/>
            </a:pPr>
            <a:r>
              <a:rPr lang="en" sz="1600"/>
              <a:t>Welly walks will usually happen on a Thursday. Wellies can now come into school please. Named please. </a:t>
            </a:r>
            <a:endParaRPr sz="1600"/>
          </a:p>
          <a:p>
            <a:pPr indent="-330200" lvl="0" marL="457200" rtl="0" algn="l">
              <a:spcBef>
                <a:spcPts val="0"/>
              </a:spcBef>
              <a:spcAft>
                <a:spcPts val="0"/>
              </a:spcAft>
              <a:buSzPts val="1600"/>
              <a:buChar char="●"/>
            </a:pPr>
            <a:r>
              <a:rPr lang="en" sz="1600"/>
              <a:t>Rucksacks cannot be stored on pegs or trays. This means staff and children cannot identify and access them easily. Please bring a book bag or draw string bag.</a:t>
            </a:r>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pic>
        <p:nvPicPr>
          <p:cNvPr id="66" name="Google Shape;66;p3"/>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67" name="Google Shape;67;p3"/>
          <p:cNvSpPr txBox="1"/>
          <p:nvPr/>
        </p:nvSpPr>
        <p:spPr>
          <a:xfrm>
            <a:off x="150876" y="182431"/>
            <a:ext cx="7473600" cy="665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lang="en" sz="3100">
                <a:solidFill>
                  <a:srgbClr val="23A7F9"/>
                </a:solidFill>
              </a:rPr>
              <a:t>Changes to the </a:t>
            </a:r>
            <a:r>
              <a:rPr b="1" i="0" lang="en" sz="3100" u="none" cap="none" strike="noStrike">
                <a:solidFill>
                  <a:srgbClr val="23A7F9"/>
                </a:solidFill>
                <a:latin typeface="Arial"/>
                <a:ea typeface="Arial"/>
                <a:cs typeface="Arial"/>
                <a:sym typeface="Arial"/>
              </a:rPr>
              <a:t>Reception Team</a:t>
            </a:r>
            <a:endParaRPr b="0" i="0" sz="3100" u="none" cap="none" strike="noStrike">
              <a:solidFill>
                <a:srgbClr val="000000"/>
              </a:solidFill>
              <a:latin typeface="Arial"/>
              <a:ea typeface="Arial"/>
              <a:cs typeface="Arial"/>
              <a:sym typeface="Arial"/>
            </a:endParaRPr>
          </a:p>
        </p:txBody>
      </p:sp>
      <p:sp>
        <p:nvSpPr>
          <p:cNvPr id="68" name="Google Shape;68;p3"/>
          <p:cNvSpPr txBox="1"/>
          <p:nvPr/>
        </p:nvSpPr>
        <p:spPr>
          <a:xfrm>
            <a:off x="150866" y="1467849"/>
            <a:ext cx="7961400" cy="33015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1000"/>
              </a:spcBef>
              <a:spcAft>
                <a:spcPts val="0"/>
              </a:spcAft>
              <a:buClr>
                <a:srgbClr val="000000"/>
              </a:buClr>
              <a:buSzPts val="1600"/>
              <a:buFont typeface="Arial"/>
              <a:buNone/>
            </a:pPr>
            <a:r>
              <a:rPr b="1" i="0" lang="en" sz="1600" u="none" cap="none" strike="noStrike">
                <a:solidFill>
                  <a:srgbClr val="1C1C1C"/>
                </a:solidFill>
                <a:latin typeface="Arial"/>
                <a:ea typeface="Arial"/>
                <a:cs typeface="Arial"/>
                <a:sym typeface="Arial"/>
              </a:rPr>
              <a:t>Mrs Gratton</a:t>
            </a:r>
            <a:r>
              <a:rPr b="0" i="0" lang="en" sz="1600" u="none" cap="none" strike="noStrike">
                <a:solidFill>
                  <a:srgbClr val="1C1C1C"/>
                </a:solidFill>
                <a:latin typeface="Arial"/>
                <a:ea typeface="Arial"/>
                <a:cs typeface="Arial"/>
                <a:sym typeface="Arial"/>
              </a:rPr>
              <a:t>–Early Years Foundation Stage Lead and Berlin teacher </a:t>
            </a:r>
            <a:endParaRPr b="0" i="0" sz="1600" u="none" cap="none" strike="noStrike">
              <a:solidFill>
                <a:srgbClr val="1C1C1C"/>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1600"/>
              <a:buFont typeface="Arial"/>
              <a:buNone/>
            </a:pPr>
            <a:r>
              <a:t/>
            </a:r>
            <a:endParaRPr b="0" i="0" sz="1600" u="none" cap="none" strike="noStrike">
              <a:solidFill>
                <a:srgbClr val="1C1C1C"/>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1600"/>
              <a:buFont typeface="Arial"/>
              <a:buNone/>
            </a:pPr>
            <a:r>
              <a:rPr b="1" i="0" lang="en" sz="1600" u="none" cap="none" strike="noStrike">
                <a:solidFill>
                  <a:srgbClr val="1C1C1C"/>
                </a:solidFill>
                <a:latin typeface="Arial"/>
                <a:ea typeface="Arial"/>
                <a:cs typeface="Arial"/>
                <a:sym typeface="Arial"/>
              </a:rPr>
              <a:t>Mrs Sutton</a:t>
            </a:r>
            <a:r>
              <a:rPr b="1" lang="en" sz="1600">
                <a:solidFill>
                  <a:srgbClr val="1C1C1C"/>
                </a:solidFill>
              </a:rPr>
              <a:t> and </a:t>
            </a:r>
            <a:r>
              <a:rPr b="1" i="0" lang="en" sz="1600" u="none" cap="none" strike="noStrike">
                <a:solidFill>
                  <a:srgbClr val="1C1C1C"/>
                </a:solidFill>
                <a:latin typeface="Arial"/>
                <a:ea typeface="Arial"/>
                <a:cs typeface="Arial"/>
                <a:sym typeface="Arial"/>
              </a:rPr>
              <a:t>Miss Jones</a:t>
            </a:r>
            <a:r>
              <a:rPr b="1" lang="en" sz="1600">
                <a:solidFill>
                  <a:srgbClr val="1C1C1C"/>
                </a:solidFill>
              </a:rPr>
              <a:t>- </a:t>
            </a:r>
            <a:r>
              <a:rPr lang="en" sz="1600">
                <a:solidFill>
                  <a:srgbClr val="1C1C1C"/>
                </a:solidFill>
              </a:rPr>
              <a:t>Rome</a:t>
            </a:r>
            <a:r>
              <a:rPr i="0" lang="en" sz="1600" u="none" cap="none" strike="noStrike">
                <a:solidFill>
                  <a:srgbClr val="1C1C1C"/>
                </a:solidFill>
              </a:rPr>
              <a:t> Teachers</a:t>
            </a:r>
            <a:endParaRPr i="0" sz="1600" u="none" cap="none" strike="noStrike">
              <a:solidFill>
                <a:srgbClr val="1C1C1C"/>
              </a:solidFill>
            </a:endParaRPr>
          </a:p>
          <a:p>
            <a:pPr indent="0" lvl="0" marL="0" marR="0" rtl="0" algn="l">
              <a:lnSpc>
                <a:spcPct val="90000"/>
              </a:lnSpc>
              <a:spcBef>
                <a:spcPts val="1000"/>
              </a:spcBef>
              <a:spcAft>
                <a:spcPts val="0"/>
              </a:spcAft>
              <a:buClr>
                <a:srgbClr val="000000"/>
              </a:buClr>
              <a:buSzPts val="1600"/>
              <a:buFont typeface="Arial"/>
              <a:buNone/>
            </a:pPr>
            <a:r>
              <a:t/>
            </a:r>
            <a:endParaRPr b="0" i="0" sz="1600" u="none" cap="none" strike="noStrike">
              <a:solidFill>
                <a:srgbClr val="1C1C1C"/>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1600"/>
              <a:buFont typeface="Arial"/>
              <a:buNone/>
            </a:pPr>
            <a:r>
              <a:rPr b="1" i="0" lang="en" sz="1600" u="none" cap="none" strike="noStrike">
                <a:solidFill>
                  <a:srgbClr val="1C1C1C"/>
                </a:solidFill>
                <a:latin typeface="Arial"/>
                <a:ea typeface="Arial"/>
                <a:cs typeface="Arial"/>
                <a:sym typeface="Arial"/>
              </a:rPr>
              <a:t>Mrs Palin, Miss </a:t>
            </a:r>
            <a:r>
              <a:rPr b="1" lang="en" sz="1600">
                <a:solidFill>
                  <a:srgbClr val="1C1C1C"/>
                </a:solidFill>
              </a:rPr>
              <a:t>Bateman and Miss Godfrey </a:t>
            </a:r>
            <a:r>
              <a:rPr b="1" i="0" lang="en" sz="1600" u="none" cap="none" strike="noStrike">
                <a:solidFill>
                  <a:srgbClr val="1C1C1C"/>
                </a:solidFill>
                <a:latin typeface="Arial"/>
                <a:ea typeface="Arial"/>
                <a:cs typeface="Arial"/>
                <a:sym typeface="Arial"/>
              </a:rPr>
              <a:t> </a:t>
            </a:r>
            <a:r>
              <a:rPr b="1" lang="en" sz="1600">
                <a:solidFill>
                  <a:srgbClr val="1C1C1C"/>
                </a:solidFill>
              </a:rPr>
              <a:t>-</a:t>
            </a:r>
            <a:r>
              <a:rPr b="0" i="0" lang="en" sz="1600" u="none" cap="none" strike="noStrike">
                <a:solidFill>
                  <a:srgbClr val="1C1C1C"/>
                </a:solidFill>
                <a:latin typeface="Arial"/>
                <a:ea typeface="Arial"/>
                <a:cs typeface="Arial"/>
                <a:sym typeface="Arial"/>
              </a:rPr>
              <a:t>Teaching Assistant</a:t>
            </a:r>
            <a:endParaRPr b="0" i="0" sz="1600" u="none" cap="none" strike="noStrike">
              <a:solidFill>
                <a:srgbClr val="1C1C1C"/>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1600"/>
              <a:buFont typeface="Arial"/>
              <a:buNone/>
            </a:pPr>
            <a:r>
              <a:t/>
            </a:r>
            <a:endParaRPr b="0" i="0" sz="1600" u="none" cap="none" strike="noStrike">
              <a:solidFill>
                <a:srgbClr val="1C1C1C"/>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1600"/>
              <a:buFont typeface="Arial"/>
              <a:buNone/>
            </a:pPr>
            <a:r>
              <a:t/>
            </a:r>
            <a:endParaRPr b="0" i="0" sz="1600" u="none" cap="none" strike="noStrike">
              <a:solidFill>
                <a:srgbClr val="1C1C1C"/>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1600"/>
              <a:buFont typeface="Arial"/>
              <a:buNone/>
            </a:pPr>
            <a:r>
              <a:t/>
            </a:r>
            <a:endParaRPr b="0" i="0" sz="1600" u="none" cap="none" strike="noStrike">
              <a:solidFill>
                <a:srgbClr val="1C1C1C"/>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1600"/>
              <a:buFont typeface="Arial"/>
              <a:buNone/>
            </a:pPr>
            <a:r>
              <a:rPr b="1" i="0" lang="en" sz="1600" u="none" cap="none" strike="noStrike">
                <a:solidFill>
                  <a:srgbClr val="1C1C1C"/>
                </a:solidFill>
                <a:latin typeface="Arial"/>
                <a:ea typeface="Arial"/>
                <a:cs typeface="Arial"/>
                <a:sym typeface="Arial"/>
              </a:rPr>
              <a:t>Miss Friesner </a:t>
            </a:r>
            <a:r>
              <a:rPr b="0" i="0" lang="en" sz="1600" u="none" cap="none" strike="noStrike">
                <a:solidFill>
                  <a:srgbClr val="1C1C1C"/>
                </a:solidFill>
                <a:latin typeface="Arial"/>
                <a:ea typeface="Arial"/>
                <a:cs typeface="Arial"/>
                <a:sym typeface="Arial"/>
              </a:rPr>
              <a:t>– Teaching Assistant including class cover</a:t>
            </a:r>
            <a:endParaRPr b="0" i="0" sz="1600" u="none" cap="none" strike="noStrike">
              <a:solidFill>
                <a:srgbClr val="1C1C1C"/>
              </a:solidFill>
              <a:latin typeface="Arial"/>
              <a:ea typeface="Arial"/>
              <a:cs typeface="Arial"/>
              <a:sym typeface="Arial"/>
            </a:endParaRPr>
          </a:p>
        </p:txBody>
      </p:sp>
      <p:pic>
        <p:nvPicPr>
          <p:cNvPr id="69" name="Google Shape;69;p3"/>
          <p:cNvPicPr preferRelativeResize="0"/>
          <p:nvPr/>
        </p:nvPicPr>
        <p:blipFill rotWithShape="1">
          <a:blip r:embed="rId4">
            <a:alphaModFix/>
          </a:blip>
          <a:srcRect b="0" l="0" r="0" t="0"/>
          <a:stretch/>
        </p:blipFill>
        <p:spPr>
          <a:xfrm>
            <a:off x="7749075" y="3347330"/>
            <a:ext cx="1387824" cy="1832694"/>
          </a:xfrm>
          <a:prstGeom prst="rect">
            <a:avLst/>
          </a:prstGeom>
          <a:noFill/>
          <a:ln>
            <a:noFill/>
          </a:ln>
        </p:spPr>
      </p:pic>
      <p:pic>
        <p:nvPicPr>
          <p:cNvPr id="70" name="Google Shape;70;p3"/>
          <p:cNvPicPr preferRelativeResize="0"/>
          <p:nvPr/>
        </p:nvPicPr>
        <p:blipFill rotWithShape="1">
          <a:blip r:embed="rId5">
            <a:alphaModFix/>
          </a:blip>
          <a:srcRect b="0" l="0" r="0" t="0"/>
          <a:stretch/>
        </p:blipFill>
        <p:spPr>
          <a:xfrm>
            <a:off x="6491425" y="1391031"/>
            <a:ext cx="987300" cy="955800"/>
          </a:xfrm>
          <a:prstGeom prst="ellipse">
            <a:avLst/>
          </a:prstGeom>
          <a:noFill/>
          <a:ln>
            <a:noFill/>
          </a:ln>
        </p:spPr>
      </p:pic>
      <p:pic>
        <p:nvPicPr>
          <p:cNvPr id="71" name="Google Shape;71;p3"/>
          <p:cNvPicPr preferRelativeResize="0"/>
          <p:nvPr/>
        </p:nvPicPr>
        <p:blipFill rotWithShape="1">
          <a:blip r:embed="rId6">
            <a:alphaModFix/>
          </a:blip>
          <a:srcRect b="0" l="0" r="0" t="0"/>
          <a:stretch/>
        </p:blipFill>
        <p:spPr>
          <a:xfrm>
            <a:off x="5385035" y="1882089"/>
            <a:ext cx="1106400" cy="1106400"/>
          </a:xfrm>
          <a:prstGeom prst="rect">
            <a:avLst/>
          </a:prstGeom>
          <a:noFill/>
          <a:ln>
            <a:noFill/>
          </a:ln>
        </p:spPr>
      </p:pic>
      <p:pic>
        <p:nvPicPr>
          <p:cNvPr id="72" name="Google Shape;72;p3"/>
          <p:cNvPicPr preferRelativeResize="0"/>
          <p:nvPr/>
        </p:nvPicPr>
        <p:blipFill rotWithShape="1">
          <a:blip r:embed="rId7">
            <a:alphaModFix/>
          </a:blip>
          <a:srcRect b="0" l="0" r="0" t="0"/>
          <a:stretch/>
        </p:blipFill>
        <p:spPr>
          <a:xfrm>
            <a:off x="4461525" y="2011800"/>
            <a:ext cx="1106400" cy="955800"/>
          </a:xfrm>
          <a:prstGeom prst="rect">
            <a:avLst/>
          </a:prstGeom>
          <a:noFill/>
          <a:ln>
            <a:noFill/>
          </a:ln>
        </p:spPr>
      </p:pic>
      <p:pic>
        <p:nvPicPr>
          <p:cNvPr id="73" name="Google Shape;73;p3"/>
          <p:cNvPicPr preferRelativeResize="0"/>
          <p:nvPr/>
        </p:nvPicPr>
        <p:blipFill rotWithShape="1">
          <a:blip r:embed="rId8">
            <a:alphaModFix/>
          </a:blip>
          <a:srcRect b="0" l="0" r="0" t="13956"/>
          <a:stretch/>
        </p:blipFill>
        <p:spPr>
          <a:xfrm>
            <a:off x="1264925" y="3315075"/>
            <a:ext cx="1285875" cy="1106400"/>
          </a:xfrm>
          <a:prstGeom prst="rect">
            <a:avLst/>
          </a:prstGeom>
          <a:noFill/>
          <a:ln>
            <a:noFill/>
          </a:ln>
        </p:spPr>
      </p:pic>
      <p:pic>
        <p:nvPicPr>
          <p:cNvPr id="74" name="Google Shape;74;p3"/>
          <p:cNvPicPr preferRelativeResize="0"/>
          <p:nvPr/>
        </p:nvPicPr>
        <p:blipFill rotWithShape="1">
          <a:blip r:embed="rId9">
            <a:alphaModFix/>
          </a:blip>
          <a:srcRect b="0" l="0" r="0" t="17403"/>
          <a:stretch/>
        </p:blipFill>
        <p:spPr>
          <a:xfrm>
            <a:off x="2476525" y="3315075"/>
            <a:ext cx="1406390" cy="1161675"/>
          </a:xfrm>
          <a:prstGeom prst="rect">
            <a:avLst/>
          </a:prstGeom>
          <a:noFill/>
          <a:ln>
            <a:noFill/>
          </a:ln>
        </p:spPr>
      </p:pic>
      <p:pic>
        <p:nvPicPr>
          <p:cNvPr id="75" name="Google Shape;75;p3"/>
          <p:cNvPicPr preferRelativeResize="0"/>
          <p:nvPr/>
        </p:nvPicPr>
        <p:blipFill rotWithShape="1">
          <a:blip r:embed="rId10">
            <a:alphaModFix/>
          </a:blip>
          <a:srcRect b="0" l="0" r="0" t="13614"/>
          <a:stretch/>
        </p:blipFill>
        <p:spPr>
          <a:xfrm>
            <a:off x="150875" y="3312855"/>
            <a:ext cx="1285875" cy="1110846"/>
          </a:xfrm>
          <a:prstGeom prst="rect">
            <a:avLst/>
          </a:prstGeom>
          <a:noFill/>
          <a:ln>
            <a:noFill/>
          </a:ln>
        </p:spPr>
      </p:pic>
      <p:pic>
        <p:nvPicPr>
          <p:cNvPr id="76" name="Google Shape;76;p3"/>
          <p:cNvPicPr preferRelativeResize="0"/>
          <p:nvPr/>
        </p:nvPicPr>
        <p:blipFill>
          <a:blip r:embed="rId11">
            <a:alphaModFix/>
          </a:blip>
          <a:stretch>
            <a:fillRect/>
          </a:stretch>
        </p:blipFill>
        <p:spPr>
          <a:xfrm>
            <a:off x="5567925" y="3710550"/>
            <a:ext cx="1285875" cy="12858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pic>
        <p:nvPicPr>
          <p:cNvPr id="81" name="Google Shape;81;p7"/>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82" name="Google Shape;82;p7"/>
          <p:cNvSpPr txBox="1"/>
          <p:nvPr/>
        </p:nvSpPr>
        <p:spPr>
          <a:xfrm>
            <a:off x="555550" y="191575"/>
            <a:ext cx="64002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23A7F9"/>
                </a:solidFill>
                <a:latin typeface="Arial"/>
                <a:ea typeface="Arial"/>
                <a:cs typeface="Arial"/>
                <a:sym typeface="Arial"/>
              </a:rPr>
              <a:t>        Our Website</a:t>
            </a:r>
            <a:endParaRPr b="0" i="0" sz="1400" u="none" cap="none" strike="noStrike">
              <a:solidFill>
                <a:srgbClr val="000000"/>
              </a:solidFill>
              <a:latin typeface="Arial"/>
              <a:ea typeface="Arial"/>
              <a:cs typeface="Arial"/>
              <a:sym typeface="Arial"/>
            </a:endParaRPr>
          </a:p>
        </p:txBody>
      </p:sp>
      <p:sp>
        <p:nvSpPr>
          <p:cNvPr id="83" name="Google Shape;83;p7"/>
          <p:cNvSpPr txBox="1"/>
          <p:nvPr/>
        </p:nvSpPr>
        <p:spPr>
          <a:xfrm>
            <a:off x="978900" y="1584225"/>
            <a:ext cx="1762500" cy="66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84" name="Google Shape;84;p7"/>
          <p:cNvPicPr preferRelativeResize="0"/>
          <p:nvPr/>
        </p:nvPicPr>
        <p:blipFill>
          <a:blip r:embed="rId4">
            <a:alphaModFix/>
          </a:blip>
          <a:stretch>
            <a:fillRect/>
          </a:stretch>
        </p:blipFill>
        <p:spPr>
          <a:xfrm>
            <a:off x="219175" y="1677924"/>
            <a:ext cx="5736774" cy="3154150"/>
          </a:xfrm>
          <a:prstGeom prst="rect">
            <a:avLst/>
          </a:prstGeom>
          <a:noFill/>
          <a:ln>
            <a:noFill/>
          </a:ln>
        </p:spPr>
      </p:pic>
      <p:sp>
        <p:nvSpPr>
          <p:cNvPr id="85" name="Google Shape;85;p7"/>
          <p:cNvSpPr txBox="1"/>
          <p:nvPr/>
        </p:nvSpPr>
        <p:spPr>
          <a:xfrm>
            <a:off x="6277360" y="1822839"/>
            <a:ext cx="2498400" cy="2435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lang="en" sz="1600"/>
              <a:t>Each term you can see an overview of the learning focus for writing, reading, our topics and our personal and social development ‘Jigsaw’ focus on the website.</a:t>
            </a:r>
            <a:endParaRPr sz="1600"/>
          </a:p>
          <a:p>
            <a:pPr indent="0" lvl="0" marL="0" marR="0" rtl="0" algn="l">
              <a:lnSpc>
                <a:spcPct val="100000"/>
              </a:lnSpc>
              <a:spcBef>
                <a:spcPts val="0"/>
              </a:spcBef>
              <a:spcAft>
                <a:spcPts val="0"/>
              </a:spcAft>
              <a:buClr>
                <a:srgbClr val="000000"/>
              </a:buClr>
              <a:buSzPts val="1600"/>
              <a:buFont typeface="Arial"/>
              <a:buNone/>
            </a:pPr>
            <a:r>
              <a:rPr lang="en" sz="1600"/>
              <a:t>Click on our classes and reception.</a:t>
            </a:r>
            <a:endParaRPr sz="16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id="90" name="Google Shape;90;p16"/>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91" name="Google Shape;91;p16"/>
          <p:cNvSpPr txBox="1"/>
          <p:nvPr/>
        </p:nvSpPr>
        <p:spPr>
          <a:xfrm>
            <a:off x="136143" y="214314"/>
            <a:ext cx="6400200" cy="74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23A7F9"/>
                </a:solidFill>
                <a:latin typeface="Arial"/>
                <a:ea typeface="Arial"/>
                <a:cs typeface="Arial"/>
                <a:sym typeface="Arial"/>
              </a:rPr>
              <a:t>Our Weekly learning poster </a:t>
            </a:r>
            <a:endParaRPr b="0" i="0" sz="3600" u="none" cap="none" strike="noStrike">
              <a:solidFill>
                <a:srgbClr val="000000"/>
              </a:solidFill>
              <a:latin typeface="Arial"/>
              <a:ea typeface="Arial"/>
              <a:cs typeface="Arial"/>
              <a:sym typeface="Arial"/>
            </a:endParaRPr>
          </a:p>
        </p:txBody>
      </p:sp>
      <p:sp>
        <p:nvSpPr>
          <p:cNvPr id="92" name="Google Shape;92;p16"/>
          <p:cNvSpPr txBox="1"/>
          <p:nvPr/>
        </p:nvSpPr>
        <p:spPr>
          <a:xfrm>
            <a:off x="978900" y="1584225"/>
            <a:ext cx="1762500" cy="66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93" name="Google Shape;93;p16"/>
          <p:cNvPicPr preferRelativeResize="0"/>
          <p:nvPr/>
        </p:nvPicPr>
        <p:blipFill rotWithShape="1">
          <a:blip r:embed="rId4">
            <a:alphaModFix/>
          </a:blip>
          <a:srcRect b="4016" l="2080" r="2528" t="56805"/>
          <a:stretch/>
        </p:blipFill>
        <p:spPr>
          <a:xfrm>
            <a:off x="4290606" y="1429743"/>
            <a:ext cx="4631851" cy="2737679"/>
          </a:xfrm>
          <a:prstGeom prst="rect">
            <a:avLst/>
          </a:prstGeom>
          <a:noFill/>
          <a:ln>
            <a:noFill/>
          </a:ln>
        </p:spPr>
      </p:pic>
      <p:pic>
        <p:nvPicPr>
          <p:cNvPr id="94" name="Google Shape;94;p16"/>
          <p:cNvPicPr preferRelativeResize="0"/>
          <p:nvPr/>
        </p:nvPicPr>
        <p:blipFill rotWithShape="1">
          <a:blip r:embed="rId4">
            <a:alphaModFix/>
          </a:blip>
          <a:srcRect b="42523" l="2080" r="2528" t="1680"/>
          <a:stretch/>
        </p:blipFill>
        <p:spPr>
          <a:xfrm>
            <a:off x="136150" y="1429760"/>
            <a:ext cx="4154448" cy="3497142"/>
          </a:xfrm>
          <a:prstGeom prst="rect">
            <a:avLst/>
          </a:prstGeom>
          <a:noFill/>
          <a:ln>
            <a:noFill/>
          </a:ln>
        </p:spPr>
      </p:pic>
      <p:sp>
        <p:nvSpPr>
          <p:cNvPr id="95" name="Google Shape;95;p16"/>
          <p:cNvSpPr txBox="1"/>
          <p:nvPr/>
        </p:nvSpPr>
        <p:spPr>
          <a:xfrm>
            <a:off x="4571995" y="4242000"/>
            <a:ext cx="4457700" cy="6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dk1"/>
                </a:solidFill>
              </a:rPr>
              <a:t>You will receive a Friday email with the following week’s learning focus and updates.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12"/>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01" name="Google Shape;101;p12"/>
          <p:cNvSpPr txBox="1"/>
          <p:nvPr/>
        </p:nvSpPr>
        <p:spPr>
          <a:xfrm>
            <a:off x="555550" y="191575"/>
            <a:ext cx="64002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23A7F9"/>
                </a:solidFill>
                <a:latin typeface="Arial"/>
                <a:ea typeface="Arial"/>
                <a:cs typeface="Arial"/>
                <a:sym typeface="Arial"/>
              </a:rPr>
              <a:t>Our Curriculum</a:t>
            </a:r>
            <a:endParaRPr b="0" i="0" sz="1400" u="none" cap="none" strike="noStrike">
              <a:solidFill>
                <a:srgbClr val="000000"/>
              </a:solidFill>
              <a:latin typeface="Arial"/>
              <a:ea typeface="Arial"/>
              <a:cs typeface="Arial"/>
              <a:sym typeface="Arial"/>
            </a:endParaRPr>
          </a:p>
        </p:txBody>
      </p:sp>
      <p:sp>
        <p:nvSpPr>
          <p:cNvPr id="102" name="Google Shape;102;p12"/>
          <p:cNvSpPr txBox="1"/>
          <p:nvPr/>
        </p:nvSpPr>
        <p:spPr>
          <a:xfrm>
            <a:off x="978900" y="1584225"/>
            <a:ext cx="1762500" cy="66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03" name="Google Shape;103;p12"/>
          <p:cNvSpPr txBox="1"/>
          <p:nvPr/>
        </p:nvSpPr>
        <p:spPr>
          <a:xfrm>
            <a:off x="76625" y="1285875"/>
            <a:ext cx="8832900" cy="3745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rgbClr val="1C1C1C"/>
                </a:solidFill>
                <a:latin typeface="Arial"/>
                <a:ea typeface="Arial"/>
                <a:cs typeface="Arial"/>
                <a:sym typeface="Arial"/>
              </a:rPr>
              <a:t>Activities in Reception are carefully</a:t>
            </a:r>
            <a:r>
              <a:rPr b="0" i="0" lang="en" sz="1400" u="none" cap="none" strike="noStrike">
                <a:solidFill>
                  <a:schemeClr val="dk1"/>
                </a:solidFill>
                <a:latin typeface="Arial"/>
                <a:ea typeface="Arial"/>
                <a:cs typeface="Arial"/>
                <a:sym typeface="Arial"/>
              </a:rPr>
              <a:t> planned and organised in order to provide a range of learning experiences.</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Planning is carried out using </a:t>
            </a:r>
            <a:r>
              <a:rPr b="1" i="0" lang="en" sz="1400" u="none" cap="none" strike="noStrike">
                <a:solidFill>
                  <a:srgbClr val="00B050"/>
                </a:solidFill>
                <a:latin typeface="Arial"/>
                <a:ea typeface="Arial"/>
                <a:cs typeface="Arial"/>
                <a:sym typeface="Arial"/>
              </a:rPr>
              <a:t>a topic-based approach</a:t>
            </a:r>
            <a:r>
              <a:rPr b="0" i="0" lang="en" sz="1400" u="none" cap="none" strike="noStrike">
                <a:solidFill>
                  <a:schemeClr val="dk1"/>
                </a:solidFill>
                <a:latin typeface="Arial"/>
                <a:ea typeface="Arial"/>
                <a:cs typeface="Arial"/>
                <a:sym typeface="Arial"/>
              </a:rPr>
              <a:t>, following the children’s interests and responding to specific events.</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There are 7 Areas of Learning in the Early Years Foundation Stage (EYFS), which activities are planned around:</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a:t>
            </a:r>
            <a:r>
              <a:rPr b="1" i="0" lang="en" sz="1300" u="none" cap="none" strike="noStrike">
                <a:solidFill>
                  <a:srgbClr val="DD215B"/>
                </a:solidFill>
                <a:latin typeface="Arial"/>
                <a:ea typeface="Arial"/>
                <a:cs typeface="Arial"/>
                <a:sym typeface="Arial"/>
              </a:rPr>
              <a:t>Personal, Social and Emotional Development</a:t>
            </a:r>
            <a:endParaRPr b="1" i="0" sz="1300" u="none" cap="none" strike="noStrike">
              <a:solidFill>
                <a:srgbClr val="DD215B"/>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a:t>
            </a:r>
            <a:r>
              <a:rPr b="1" i="0" lang="en" sz="1300" u="none" cap="none" strike="noStrike">
                <a:solidFill>
                  <a:srgbClr val="F3CA4C"/>
                </a:solidFill>
                <a:latin typeface="Arial"/>
                <a:ea typeface="Arial"/>
                <a:cs typeface="Arial"/>
                <a:sym typeface="Arial"/>
              </a:rPr>
              <a:t>Physical Development</a:t>
            </a:r>
            <a:endParaRPr b="1" i="0" sz="1300" u="none" cap="none" strike="noStrike">
              <a:solidFill>
                <a:srgbClr val="F3CA4C"/>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a:t>
            </a:r>
            <a:r>
              <a:rPr b="1" i="0" lang="en" sz="1300" u="none" cap="none" strike="noStrike">
                <a:solidFill>
                  <a:srgbClr val="23A7F9"/>
                </a:solidFill>
                <a:latin typeface="Arial"/>
                <a:ea typeface="Arial"/>
                <a:cs typeface="Arial"/>
                <a:sym typeface="Arial"/>
              </a:rPr>
              <a:t>Communication and Language</a:t>
            </a:r>
            <a:endParaRPr b="1" i="0" sz="1300" u="none" cap="none" strike="noStrike">
              <a:solidFill>
                <a:srgbClr val="23A7F9"/>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a:t>
            </a:r>
            <a:r>
              <a:rPr b="1" i="0" lang="en" sz="1300" u="none" cap="none" strike="noStrike">
                <a:solidFill>
                  <a:srgbClr val="92CE30"/>
                </a:solidFill>
                <a:latin typeface="Arial"/>
                <a:ea typeface="Arial"/>
                <a:cs typeface="Arial"/>
                <a:sym typeface="Arial"/>
              </a:rPr>
              <a:t>Literacy</a:t>
            </a:r>
            <a:endParaRPr b="1" i="0" sz="1300" u="none" cap="none" strike="noStrike">
              <a:solidFill>
                <a:srgbClr val="92CE3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a:t>
            </a:r>
            <a:r>
              <a:rPr b="1" i="0" lang="en" sz="1300" u="none" cap="none" strike="noStrike">
                <a:solidFill>
                  <a:srgbClr val="FF7E00"/>
                </a:solidFill>
                <a:latin typeface="Arial"/>
                <a:ea typeface="Arial"/>
                <a:cs typeface="Arial"/>
                <a:sym typeface="Arial"/>
              </a:rPr>
              <a:t>Mathematics</a:t>
            </a:r>
            <a:endParaRPr b="1" i="0" sz="1300" u="none" cap="none" strike="noStrike">
              <a:solidFill>
                <a:srgbClr val="FF7E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a:t>
            </a:r>
            <a:r>
              <a:rPr b="1" i="0" lang="en" sz="1300" u="none" cap="none" strike="noStrike">
                <a:solidFill>
                  <a:srgbClr val="611A92"/>
                </a:solidFill>
                <a:latin typeface="Arial"/>
                <a:ea typeface="Arial"/>
                <a:cs typeface="Arial"/>
                <a:sym typeface="Arial"/>
              </a:rPr>
              <a:t>Understanding the World</a:t>
            </a:r>
            <a:endParaRPr b="1" i="0" sz="1300" u="none" cap="none" strike="noStrike">
              <a:solidFill>
                <a:srgbClr val="611A92"/>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300"/>
              <a:buFont typeface="Arial"/>
              <a:buNone/>
            </a:pPr>
            <a:r>
              <a:rPr b="0" i="0" lang="en" sz="1300" u="none" cap="none" strike="noStrike">
                <a:solidFill>
                  <a:schemeClr val="dk1"/>
                </a:solidFill>
                <a:latin typeface="Arial"/>
                <a:ea typeface="Arial"/>
                <a:cs typeface="Arial"/>
                <a:sym typeface="Arial"/>
              </a:rPr>
              <a:t>•</a:t>
            </a:r>
            <a:r>
              <a:rPr b="1" i="0" lang="en" sz="1300" u="none" cap="none" strike="noStrike">
                <a:solidFill>
                  <a:srgbClr val="04AA94"/>
                </a:solidFill>
                <a:latin typeface="Arial"/>
                <a:ea typeface="Arial"/>
                <a:cs typeface="Arial"/>
                <a:sym typeface="Arial"/>
              </a:rPr>
              <a:t>Expressive Arts and Design</a:t>
            </a:r>
            <a:endParaRPr b="1" i="0" sz="1300" u="none" cap="none" strike="noStrike">
              <a:solidFill>
                <a:srgbClr val="04AA94"/>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rgbClr val="1C1C1C"/>
                </a:solidFill>
                <a:latin typeface="Arial"/>
                <a:ea typeface="Arial"/>
                <a:cs typeface="Arial"/>
                <a:sym typeface="Arial"/>
              </a:rPr>
              <a:t>Throughout the EYFS, children will be working towards the Early Learning Goals. These describe the level of attainment expected at the end of your child’s Reception year in school.</a:t>
            </a:r>
            <a:endParaRPr b="0" i="0" sz="1400" u="none" cap="none" strike="noStrike">
              <a:solidFill>
                <a:srgbClr val="1C1C1C"/>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14"/>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09" name="Google Shape;109;p14"/>
          <p:cNvSpPr txBox="1"/>
          <p:nvPr/>
        </p:nvSpPr>
        <p:spPr>
          <a:xfrm>
            <a:off x="555550" y="191575"/>
            <a:ext cx="6400200" cy="92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700"/>
              <a:buFont typeface="Arial"/>
              <a:buNone/>
            </a:pPr>
            <a:r>
              <a:rPr b="1" i="0" lang="en" sz="4800" u="none" cap="none" strike="noStrike">
                <a:solidFill>
                  <a:srgbClr val="23A7F9"/>
                </a:solidFill>
                <a:latin typeface="Arial"/>
                <a:ea typeface="Arial"/>
                <a:cs typeface="Arial"/>
                <a:sym typeface="Arial"/>
              </a:rPr>
              <a:t>Reading</a:t>
            </a:r>
            <a:endParaRPr b="0" i="0" sz="4800" u="none" cap="none" strike="noStrike">
              <a:solidFill>
                <a:srgbClr val="000000"/>
              </a:solidFill>
              <a:latin typeface="Arial"/>
              <a:ea typeface="Arial"/>
              <a:cs typeface="Arial"/>
              <a:sym typeface="Arial"/>
            </a:endParaRPr>
          </a:p>
        </p:txBody>
      </p:sp>
      <p:sp>
        <p:nvSpPr>
          <p:cNvPr id="110" name="Google Shape;110;p14"/>
          <p:cNvSpPr txBox="1"/>
          <p:nvPr/>
        </p:nvSpPr>
        <p:spPr>
          <a:xfrm>
            <a:off x="978900" y="1584225"/>
            <a:ext cx="1762500" cy="66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11" name="Google Shape;111;p14"/>
          <p:cNvSpPr txBox="1"/>
          <p:nvPr/>
        </p:nvSpPr>
        <p:spPr>
          <a:xfrm>
            <a:off x="68550" y="3097829"/>
            <a:ext cx="9006900" cy="2936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Rocket Phonics – Our Reading Journey</a:t>
            </a:r>
            <a:endParaRPr/>
          </a:p>
          <a:p>
            <a:pPr indent="0" lvl="0" marL="0" rtl="0" algn="l">
              <a:spcBef>
                <a:spcPts val="0"/>
              </a:spcBef>
              <a:spcAft>
                <a:spcPts val="0"/>
              </a:spcAft>
              <a:buNone/>
            </a:pPr>
            <a:r>
              <a:rPr lang="en"/>
              <a:t>🟣 Lilac – Developing book behaviours</a:t>
            </a:r>
            <a:endParaRPr/>
          </a:p>
          <a:p>
            <a:pPr indent="0" lvl="0" marL="0" rtl="0" algn="l">
              <a:spcBef>
                <a:spcPts val="0"/>
              </a:spcBef>
              <a:spcAft>
                <a:spcPts val="0"/>
              </a:spcAft>
              <a:buNone/>
            </a:pPr>
            <a:r>
              <a:rPr lang="en"/>
              <a:t>Enjoys handling books, looking at pictures and talking about stories. Beginning to understand how books work.</a:t>
            </a:r>
            <a:endParaRPr/>
          </a:p>
          <a:p>
            <a:pPr indent="0" lvl="0" marL="0" rtl="0" algn="l">
              <a:spcBef>
                <a:spcPts val="0"/>
              </a:spcBef>
              <a:spcAft>
                <a:spcPts val="0"/>
              </a:spcAft>
              <a:buNone/>
            </a:pPr>
            <a:r>
              <a:rPr lang="en"/>
              <a:t>🩷 Pink – Early phonics</a:t>
            </a:r>
            <a:endParaRPr/>
          </a:p>
          <a:p>
            <a:pPr indent="0" lvl="0" marL="0" rtl="0" algn="l">
              <a:spcBef>
                <a:spcPts val="0"/>
              </a:spcBef>
              <a:spcAft>
                <a:spcPts val="0"/>
              </a:spcAft>
              <a:buNone/>
            </a:pPr>
            <a:r>
              <a:rPr lang="en"/>
              <a:t>Beginning to recognise and use taught sounds. Developing confidence with simple words and blending.</a:t>
            </a:r>
            <a:endParaRPr/>
          </a:p>
          <a:p>
            <a:pPr indent="0" lvl="0" marL="0" rtl="0" algn="l">
              <a:spcBef>
                <a:spcPts val="0"/>
              </a:spcBef>
              <a:spcAft>
                <a:spcPts val="0"/>
              </a:spcAft>
              <a:buNone/>
            </a:pPr>
            <a:r>
              <a:rPr lang="en"/>
              <a:t>🔴 Red A – Building confidence</a:t>
            </a:r>
            <a:endParaRPr/>
          </a:p>
          <a:p>
            <a:pPr indent="0" lvl="0" marL="0" rtl="0" algn="l">
              <a:spcBef>
                <a:spcPts val="0"/>
              </a:spcBef>
              <a:spcAft>
                <a:spcPts val="0"/>
              </a:spcAft>
              <a:buNone/>
            </a:pPr>
            <a:r>
              <a:rPr lang="en"/>
              <a:t>Applies taught phonics to read simple words and short sentences, with support where needed.</a:t>
            </a:r>
            <a:endParaRPr/>
          </a:p>
          <a:p>
            <a:pPr indent="0" lvl="0" marL="0" rtl="0" algn="l">
              <a:spcBef>
                <a:spcPts val="0"/>
              </a:spcBef>
              <a:spcAft>
                <a:spcPts val="0"/>
              </a:spcAft>
              <a:buNone/>
            </a:pPr>
            <a:r>
              <a:rPr lang="en"/>
              <a:t>🔴 Red B – Developing independence</a:t>
            </a:r>
            <a:endParaRPr/>
          </a:p>
          <a:p>
            <a:pPr indent="0" lvl="0" marL="0" rtl="0" algn="l">
              <a:spcBef>
                <a:spcPts val="0"/>
              </a:spcBef>
              <a:spcAft>
                <a:spcPts val="0"/>
              </a:spcAft>
              <a:buNone/>
            </a:pPr>
            <a:r>
              <a:rPr lang="en"/>
              <a:t>Reads a wider range of decodable words and sentences with increasing accuracy and confidence.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12" name="Google Shape;112;p14"/>
          <p:cNvSpPr txBox="1"/>
          <p:nvPr/>
        </p:nvSpPr>
        <p:spPr>
          <a:xfrm>
            <a:off x="0" y="1950288"/>
            <a:ext cx="8805600" cy="1242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rPr>
              <a:t>Read together every day</a:t>
            </a:r>
            <a:endParaRPr b="1">
              <a:solidFill>
                <a:schemeClr val="dk1"/>
              </a:solidFill>
            </a:endParaRPr>
          </a:p>
          <a:p>
            <a:pPr indent="0" lvl="0" marL="0" rtl="0" algn="l">
              <a:spcBef>
                <a:spcPts val="0"/>
              </a:spcBef>
              <a:spcAft>
                <a:spcPts val="0"/>
              </a:spcAft>
              <a:buNone/>
            </a:pPr>
            <a:r>
              <a:rPr lang="en"/>
              <a:t>In the early stages, reading at school and at home may look like a game — spotting and recognising letters and sounds, playing with rhyming words or blending simple CVC words such as cat, pin and sun. These short, playful moments build important phonics skills while children continue to enjoy sharing stories, exploring books and developing a love of reading.</a:t>
            </a:r>
            <a:endParaRPr/>
          </a:p>
        </p:txBody>
      </p:sp>
      <p:sp>
        <p:nvSpPr>
          <p:cNvPr id="113" name="Google Shape;113;p14"/>
          <p:cNvSpPr txBox="1"/>
          <p:nvPr/>
        </p:nvSpPr>
        <p:spPr>
          <a:xfrm>
            <a:off x="0" y="1499188"/>
            <a:ext cx="8805600" cy="60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Quality texts are at the heart of our learning. Sharing stories daily develops language, vocabulary, imagination and a love of books.</a:t>
            </a:r>
            <a:endParaRPr>
              <a:solidFill>
                <a:schemeClr val="dk1"/>
              </a:solidFill>
            </a:endParaRPr>
          </a:p>
        </p:txBody>
      </p:sp>
      <p:sp>
        <p:nvSpPr>
          <p:cNvPr id="114" name="Google Shape;114;p14"/>
          <p:cNvSpPr txBox="1"/>
          <p:nvPr/>
        </p:nvSpPr>
        <p:spPr>
          <a:xfrm>
            <a:off x="0" y="1285875"/>
            <a:ext cx="4920900" cy="39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rPr>
              <a:t>Fostering a Love of Reading in Reception</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g26fffaaf5a26e240_0"/>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20" name="Google Shape;120;g26fffaaf5a26e240_0"/>
          <p:cNvSpPr txBox="1"/>
          <p:nvPr/>
        </p:nvSpPr>
        <p:spPr>
          <a:xfrm>
            <a:off x="639264" y="175385"/>
            <a:ext cx="3000000" cy="93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900">
                <a:solidFill>
                  <a:srgbClr val="23A7F9"/>
                </a:solidFill>
              </a:rPr>
              <a:t>Writing</a:t>
            </a:r>
            <a:endParaRPr sz="4900"/>
          </a:p>
        </p:txBody>
      </p:sp>
      <p:sp>
        <p:nvSpPr>
          <p:cNvPr id="121" name="Google Shape;121;g26fffaaf5a26e240_0"/>
          <p:cNvSpPr txBox="1"/>
          <p:nvPr/>
        </p:nvSpPr>
        <p:spPr>
          <a:xfrm>
            <a:off x="112044" y="1110478"/>
            <a:ext cx="8919900" cy="1339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a:solidFill>
                  <a:srgbClr val="212529"/>
                </a:solidFill>
              </a:rPr>
              <a:t>In Reception, we believe that becoming a writer begins with talking, listening, sharing stories and developing a love of language. Each writing unit begins with an exciting hook to capture children’s interest. We immerse children in our key texts, returning to them regularly to develop vocabulary, comprehension, imagination and confidence.</a:t>
            </a:r>
            <a:endParaRPr>
              <a:solidFill>
                <a:srgbClr val="212529"/>
              </a:solidFill>
            </a:endParaRPr>
          </a:p>
        </p:txBody>
      </p:sp>
      <p:sp>
        <p:nvSpPr>
          <p:cNvPr id="122" name="Google Shape;122;g26fffaaf5a26e240_0"/>
          <p:cNvSpPr txBox="1"/>
          <p:nvPr/>
        </p:nvSpPr>
        <p:spPr>
          <a:xfrm>
            <a:off x="59425" y="2198327"/>
            <a:ext cx="8919900" cy="3301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a:solidFill>
                  <a:srgbClr val="212529"/>
                </a:solidFill>
              </a:rPr>
              <a:t>We use Pete the Cat to help children settle into school and practise speaking in sentences: </a:t>
            </a:r>
            <a:r>
              <a:rPr i="1" lang="en">
                <a:solidFill>
                  <a:srgbClr val="212529"/>
                </a:solidFill>
              </a:rPr>
              <a:t>“Come on, Pete. Come out to play!”</a:t>
            </a:r>
            <a:br>
              <a:rPr i="1" lang="en">
                <a:solidFill>
                  <a:srgbClr val="212529"/>
                </a:solidFill>
              </a:rPr>
            </a:br>
            <a:r>
              <a:rPr lang="en">
                <a:solidFill>
                  <a:srgbClr val="212529"/>
                </a:solidFill>
              </a:rPr>
              <a:t> </a:t>
            </a:r>
            <a:r>
              <a:rPr i="1" lang="en">
                <a:solidFill>
                  <a:srgbClr val="212529"/>
                </a:solidFill>
              </a:rPr>
              <a:t>“Come on, Pete. What shall I say?”</a:t>
            </a:r>
            <a:endParaRPr i="1">
              <a:solidFill>
                <a:srgbClr val="212529"/>
              </a:solidFill>
            </a:endParaRPr>
          </a:p>
          <a:p>
            <a:pPr indent="0" lvl="0" marL="0" rtl="0" algn="l">
              <a:lnSpc>
                <a:spcPct val="115000"/>
              </a:lnSpc>
              <a:spcBef>
                <a:spcPts val="1200"/>
              </a:spcBef>
              <a:spcAft>
                <a:spcPts val="0"/>
              </a:spcAft>
              <a:buNone/>
            </a:pPr>
            <a:r>
              <a:rPr lang="en">
                <a:solidFill>
                  <a:srgbClr val="212529"/>
                </a:solidFill>
              </a:rPr>
              <a:t>We also have Freddie Fox’s Vocabulary Box: </a:t>
            </a:r>
            <a:r>
              <a:rPr i="1" lang="en">
                <a:solidFill>
                  <a:srgbClr val="212529"/>
                </a:solidFill>
              </a:rPr>
              <a:t>“Freddie Fox, Freddie Fox, what words are in your box?”</a:t>
            </a:r>
            <a:r>
              <a:rPr lang="en">
                <a:solidFill>
                  <a:srgbClr val="212529"/>
                </a:solidFill>
              </a:rPr>
              <a:t>Children collect and use new vocabulary from our stories and experiences, helping them to develop a rich bank of words for talking, playing and writing. </a:t>
            </a:r>
            <a:endParaRPr>
              <a:solidFill>
                <a:srgbClr val="212529"/>
              </a:solidFill>
            </a:endParaRPr>
          </a:p>
          <a:p>
            <a:pPr indent="0" lvl="0" marL="0" rtl="0" algn="l">
              <a:lnSpc>
                <a:spcPct val="115000"/>
              </a:lnSpc>
              <a:spcBef>
                <a:spcPts val="1200"/>
              </a:spcBef>
              <a:spcAft>
                <a:spcPts val="0"/>
              </a:spcAft>
              <a:buNone/>
            </a:pPr>
            <a:r>
              <a:rPr lang="en">
                <a:solidFill>
                  <a:srgbClr val="212529"/>
                </a:solidFill>
              </a:rPr>
              <a:t>Inspired by Drawing Club, children begin to represent their ideas through drawings, symbols and their own ‘codes’ and messages. As their phonics knowledge develops, these marks gradually become recognisable letters, sounds, words and sentences.</a:t>
            </a:r>
            <a:endParaRPr>
              <a:solidFill>
                <a:srgbClr val="212529"/>
              </a:solidFill>
            </a:endParaRPr>
          </a:p>
          <a:p>
            <a:pPr indent="0" lvl="0" marL="0" rtl="0" algn="l">
              <a:lnSpc>
                <a:spcPct val="115000"/>
              </a:lnSpc>
              <a:spcBef>
                <a:spcPts val="1200"/>
              </a:spcBef>
              <a:spcAft>
                <a:spcPts val="1200"/>
              </a:spcAft>
              <a:buNone/>
            </a:pPr>
            <a:r>
              <a:t/>
            </a:r>
            <a:endParaRPr>
              <a:solidFill>
                <a:srgbClr val="21252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g26fffaaf5a26e240_3"/>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28" name="Google Shape;128;g26fffaaf5a26e240_3"/>
          <p:cNvSpPr txBox="1"/>
          <p:nvPr/>
        </p:nvSpPr>
        <p:spPr>
          <a:xfrm>
            <a:off x="374904" y="110788"/>
            <a:ext cx="3000000" cy="77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solidFill>
                  <a:srgbClr val="23A7F9"/>
                </a:solidFill>
              </a:rPr>
              <a:t>Maths</a:t>
            </a:r>
            <a:endParaRPr sz="3800"/>
          </a:p>
        </p:txBody>
      </p:sp>
      <p:sp>
        <p:nvSpPr>
          <p:cNvPr id="129" name="Google Shape;129;g26fffaaf5a26e240_3"/>
          <p:cNvSpPr txBox="1"/>
          <p:nvPr/>
        </p:nvSpPr>
        <p:spPr>
          <a:xfrm>
            <a:off x="0" y="882396"/>
            <a:ext cx="9281100" cy="420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Reception, we want children to develop a love of mathematics and become confident, curious and resilient mathematicians.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use a combination of the White Rose Maths EYFS approach and mastery principles. Children explore mathematical ideas through play, practical experiences, stories, songs, games and everyday routines.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Our focus is on developing deep understanding and strong number sense, rather than simply learning procedures or counting to increasingly large numbers. We place particular importance on children developing a secure understanding of numbers to 10 and then to 20, before moving on to larger numbers.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Children develop their ability to subitise — recognising how many objects are in a small group without needing to count them — as well as counting accurately, comparing quantities, understanding composition and making connections between numbers.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encourage children to notice, investigate, make connections and explain their mathematical thinking. By developing secure foundations and a deep understanding of number, children become confident mathematicians who can apply their knowledge in new and meaningful situations.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g26fffaaf5a26e240_26"/>
          <p:cNvPicPr preferRelativeResize="0"/>
          <p:nvPr/>
        </p:nvPicPr>
        <p:blipFill rotWithShape="1">
          <a:blip r:embed="rId3">
            <a:alphaModFix/>
          </a:blip>
          <a:srcRect b="0" l="0" r="0" t="0"/>
          <a:stretch/>
        </p:blipFill>
        <p:spPr>
          <a:xfrm>
            <a:off x="0" y="0"/>
            <a:ext cx="9144000" cy="1285875"/>
          </a:xfrm>
          <a:prstGeom prst="rect">
            <a:avLst/>
          </a:prstGeom>
          <a:noFill/>
          <a:ln>
            <a:noFill/>
          </a:ln>
        </p:spPr>
      </p:pic>
      <p:sp>
        <p:nvSpPr>
          <p:cNvPr id="135" name="Google Shape;135;g26fffaaf5a26e240_26"/>
          <p:cNvSpPr txBox="1"/>
          <p:nvPr/>
        </p:nvSpPr>
        <p:spPr>
          <a:xfrm>
            <a:off x="404545" y="257138"/>
            <a:ext cx="5331000" cy="77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800">
                <a:solidFill>
                  <a:srgbClr val="23A7F9"/>
                </a:solidFill>
              </a:rPr>
              <a:t>PSED- Jigsaw </a:t>
            </a:r>
            <a:endParaRPr sz="3800"/>
          </a:p>
        </p:txBody>
      </p:sp>
      <p:sp>
        <p:nvSpPr>
          <p:cNvPr id="136" name="Google Shape;136;g26fffaaf5a26e240_26"/>
          <p:cNvSpPr txBox="1"/>
          <p:nvPr/>
        </p:nvSpPr>
        <p:spPr>
          <a:xfrm>
            <a:off x="404555" y="1408176"/>
            <a:ext cx="8334900" cy="166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Jigsaw is a whole-school programme that supports children’s personal, social, emotional development and wellbeing. It helps children develop the skills and understanding they need to build positive relationships, manage their emotions, develop confidence and make healthy, respectful choices.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Our Jigsaw focus is ‘Celebrating Difference’. We encourage children to notice and celebrate what makes each person special and unique. We talk about families, friendships, similarities and differences, kindness, respect and how we can make everyone feel valued, included and welcome.</a:t>
            </a:r>
            <a:endParaRPr/>
          </a:p>
        </p:txBody>
      </p:sp>
      <p:pic>
        <p:nvPicPr>
          <p:cNvPr id="137" name="Google Shape;137;g26fffaaf5a26e240_26"/>
          <p:cNvPicPr preferRelativeResize="0"/>
          <p:nvPr/>
        </p:nvPicPr>
        <p:blipFill>
          <a:blip r:embed="rId4">
            <a:alphaModFix/>
          </a:blip>
          <a:stretch>
            <a:fillRect/>
          </a:stretch>
        </p:blipFill>
        <p:spPr>
          <a:xfrm>
            <a:off x="2781300" y="3196676"/>
            <a:ext cx="2802423" cy="17643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