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4"/>
  </p:sldMasterIdLst>
  <p:sldIdLst>
    <p:sldId id="256" r:id="rId5"/>
    <p:sldId id="274" r:id="rId6"/>
    <p:sldId id="264" r:id="rId7"/>
    <p:sldId id="258" r:id="rId8"/>
    <p:sldId id="268" r:id="rId9"/>
    <p:sldId id="269" r:id="rId10"/>
    <p:sldId id="265" r:id="rId11"/>
    <p:sldId id="275" r:id="rId12"/>
    <p:sldId id="257" r:id="rId13"/>
    <p:sldId id="272" r:id="rId14"/>
    <p:sldId id="262" r:id="rId15"/>
    <p:sldId id="266" r:id="rId16"/>
    <p:sldId id="267" r:id="rId17"/>
    <p:sldId id="271" r:id="rId18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980F9-011B-5E18-ECF5-4BDD62DAC9EE}" v="100" dt="2025-05-29T20:14:52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660"/>
  </p:normalViewPr>
  <p:slideViewPr>
    <p:cSldViewPr>
      <p:cViewPr varScale="1">
        <p:scale>
          <a:sx n="112" d="100"/>
          <a:sy n="112" d="100"/>
        </p:scale>
        <p:origin x="15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70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6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13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56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4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1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83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4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1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8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80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1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0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0B0B6A-4AC6-4BC6-AAB3-B58743C4A56A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4C0515C-14D1-473F-B8B4-9F9CE5959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ctivity-centres.naycacuk.co.uk/whitemoor-lakes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racion2014investigando.blogspot.com/2015/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Whitemoor</a:t>
            </a:r>
            <a:r>
              <a:rPr lang="en-GB" dirty="0"/>
              <a:t> Lakes Residential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Monday 8</a:t>
            </a:r>
            <a:r>
              <a:rPr lang="en-GB" sz="3200" baseline="30000" dirty="0">
                <a:solidFill>
                  <a:srgbClr val="002060"/>
                </a:solidFill>
              </a:rPr>
              <a:t>th</a:t>
            </a:r>
            <a:r>
              <a:rPr lang="en-GB" sz="3200" dirty="0">
                <a:solidFill>
                  <a:srgbClr val="002060"/>
                </a:solidFill>
              </a:rPr>
              <a:t> December  - Wednesday 10</a:t>
            </a:r>
            <a:r>
              <a:rPr lang="en-GB" sz="3200" baseline="30000" dirty="0">
                <a:solidFill>
                  <a:srgbClr val="002060"/>
                </a:solidFill>
              </a:rPr>
              <a:t>th</a:t>
            </a:r>
            <a:r>
              <a:rPr lang="en-GB" sz="3200" dirty="0">
                <a:solidFill>
                  <a:srgbClr val="002060"/>
                </a:solidFill>
              </a:rPr>
              <a:t> December 2025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4755A5-0096-4EDA-8874-E588368E77F1}"/>
              </a:ext>
            </a:extLst>
          </p:cNvPr>
          <p:cNvSpPr/>
          <p:nvPr/>
        </p:nvSpPr>
        <p:spPr>
          <a:xfrm>
            <a:off x="8382000" y="6165304"/>
            <a:ext cx="504056" cy="5192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8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Equipment list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23528" y="926078"/>
            <a:ext cx="8496944" cy="56886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" indent="0">
              <a:buNone/>
            </a:pPr>
            <a:r>
              <a:rPr lang="en-GB" sz="1600" u="sng" dirty="0">
                <a:solidFill>
                  <a:srgbClr val="002060"/>
                </a:solidFill>
                <a:latin typeface="Rockwell"/>
                <a:cs typeface="Arial"/>
              </a:rPr>
              <a:t>General items</a:t>
            </a:r>
            <a:endParaRPr lang="en-GB" sz="1600" dirty="0">
              <a:solidFill>
                <a:srgbClr val="002060"/>
              </a:solidFill>
              <a:latin typeface="Rockwell"/>
              <a:cs typeface="Arial"/>
            </a:endParaRPr>
          </a:p>
          <a:p>
            <a:pPr lvl="0"/>
            <a:r>
              <a:rPr lang="en-GB" sz="1600" dirty="0">
                <a:solidFill>
                  <a:srgbClr val="002060"/>
                </a:solidFill>
                <a:latin typeface="Rockwell"/>
                <a:cs typeface="Arial"/>
              </a:rPr>
              <a:t>Towels x2 (large &amp; small)</a:t>
            </a:r>
            <a:endParaRPr lang="en-GB" sz="1600" dirty="0">
              <a:solidFill>
                <a:srgbClr val="002060"/>
              </a:solidFill>
              <a:effectLst/>
              <a:latin typeface="Rockwell"/>
              <a:cs typeface="Arial"/>
            </a:endParaRPr>
          </a:p>
          <a:p>
            <a:pPr lvl="0"/>
            <a:r>
              <a:rPr lang="en-GB" sz="1600" dirty="0">
                <a:solidFill>
                  <a:srgbClr val="002060"/>
                </a:solidFill>
                <a:latin typeface="Rockwell"/>
                <a:cs typeface="Arial"/>
              </a:rPr>
              <a:t>Wash kit (toothbrush, tooth paste, soap, flannel, shampoo, </a:t>
            </a:r>
            <a:r>
              <a:rPr lang="en-GB" sz="1600" u="sng" dirty="0">
                <a:solidFill>
                  <a:srgbClr val="002060"/>
                </a:solidFill>
                <a:latin typeface="Rockwell"/>
                <a:cs typeface="Arial"/>
              </a:rPr>
              <a:t>roll on deodorants only</a:t>
            </a:r>
            <a:r>
              <a:rPr lang="en-GB" sz="1600" dirty="0">
                <a:solidFill>
                  <a:srgbClr val="002060"/>
                </a:solidFill>
                <a:latin typeface="Rockwell"/>
                <a:cs typeface="Arial"/>
              </a:rPr>
              <a:t>)</a:t>
            </a:r>
            <a:endParaRPr lang="en-GB" sz="1600" dirty="0">
              <a:solidFill>
                <a:srgbClr val="002060"/>
              </a:solidFill>
              <a:effectLst/>
              <a:latin typeface="Rockwell"/>
              <a:cs typeface="Arial"/>
            </a:endParaRPr>
          </a:p>
          <a:p>
            <a:pPr lvl="0"/>
            <a:r>
              <a:rPr lang="en-GB" sz="1600" dirty="0">
                <a:solidFill>
                  <a:srgbClr val="002060"/>
                </a:solidFill>
                <a:latin typeface="Rockwell"/>
                <a:cs typeface="Arial"/>
              </a:rPr>
              <a:t>Pyjamas</a:t>
            </a:r>
          </a:p>
          <a:p>
            <a:r>
              <a:rPr lang="en-GB" sz="1600" dirty="0">
                <a:solidFill>
                  <a:srgbClr val="002060"/>
                </a:solidFill>
                <a:latin typeface="Rockwell"/>
                <a:cs typeface="Arial"/>
              </a:rPr>
              <a:t>Teddy</a:t>
            </a:r>
          </a:p>
          <a:p>
            <a:r>
              <a:rPr lang="en-GB" sz="1600" dirty="0">
                <a:solidFill>
                  <a:srgbClr val="002060"/>
                </a:solidFill>
                <a:latin typeface="Rockwell"/>
                <a:cs typeface="Arial"/>
              </a:rPr>
              <a:t>Hair bobbles for long hair    *No earrings or tape to cover them for all activities*</a:t>
            </a:r>
          </a:p>
          <a:p>
            <a:pPr lvl="0"/>
            <a:r>
              <a:rPr lang="en-GB" sz="1600" dirty="0">
                <a:solidFill>
                  <a:srgbClr val="002060"/>
                </a:solidFill>
                <a:latin typeface="Rockwell"/>
                <a:cs typeface="Arial"/>
              </a:rPr>
              <a:t>Reading book/colouring/small games </a:t>
            </a:r>
            <a:r>
              <a:rPr lang="en-GB" sz="1600" b="1" u="sng" dirty="0">
                <a:solidFill>
                  <a:srgbClr val="002060"/>
                </a:solidFill>
                <a:latin typeface="Rockwell"/>
                <a:cs typeface="Arial"/>
              </a:rPr>
              <a:t>(no electronics)</a:t>
            </a:r>
          </a:p>
          <a:p>
            <a:pPr lvl="0"/>
            <a:r>
              <a:rPr lang="en-GB" sz="1600" dirty="0">
                <a:solidFill>
                  <a:srgbClr val="002060"/>
                </a:solidFill>
                <a:latin typeface="Rockwell"/>
                <a:cs typeface="Arial"/>
              </a:rPr>
              <a:t>Enough underwear and socks for your stay, plus spares in case you get wet. </a:t>
            </a:r>
          </a:p>
          <a:p>
            <a:pPr lvl="0"/>
            <a:r>
              <a:rPr lang="en-GB" sz="1600" b="1" u="sng" dirty="0">
                <a:solidFill>
                  <a:srgbClr val="002060"/>
                </a:solidFill>
                <a:latin typeface="Rockwell"/>
                <a:cs typeface="Arial"/>
              </a:rPr>
              <a:t>Carrier bag for dirty/wet clothes</a:t>
            </a:r>
            <a:endParaRPr lang="en-GB" sz="1600" u="sng" dirty="0">
              <a:solidFill>
                <a:srgbClr val="002060"/>
              </a:solidFill>
              <a:latin typeface="Rockwell"/>
              <a:cs typeface="Arial"/>
            </a:endParaRPr>
          </a:p>
          <a:p>
            <a:pPr marL="68580" indent="0">
              <a:buNone/>
            </a:pPr>
            <a:r>
              <a:rPr lang="en-GB" sz="1600" u="sng" dirty="0">
                <a:solidFill>
                  <a:srgbClr val="002060"/>
                </a:solidFill>
                <a:latin typeface="Rockwell"/>
                <a:cs typeface="Arial"/>
              </a:rPr>
              <a:t>A few things to remember:</a:t>
            </a:r>
            <a:endParaRPr lang="en-GB" sz="1600" dirty="0">
              <a:solidFill>
                <a:srgbClr val="002060"/>
              </a:solidFill>
              <a:latin typeface="Rockwell"/>
              <a:cs typeface="Arial"/>
            </a:endParaRPr>
          </a:p>
          <a:p>
            <a:r>
              <a:rPr lang="en-GB" sz="1600" dirty="0">
                <a:solidFill>
                  <a:srgbClr val="002060"/>
                </a:solidFill>
                <a:latin typeface="Rockwell"/>
                <a:cs typeface="Arial"/>
              </a:rPr>
              <a:t>Clothes may get dirty, so don’t pack ‘best’ clothes or shoes.</a:t>
            </a:r>
          </a:p>
          <a:p>
            <a:r>
              <a:rPr lang="en-GB" sz="1600" dirty="0">
                <a:solidFill>
                  <a:srgbClr val="002060"/>
                </a:solidFill>
                <a:latin typeface="Rockwell"/>
                <a:cs typeface="Arial"/>
              </a:rPr>
              <a:t>Tracksuit bottoms are good for activities, please avoid jeans and skirts.</a:t>
            </a:r>
            <a:endParaRPr lang="en-GB" sz="1600" b="1" dirty="0">
              <a:solidFill>
                <a:srgbClr val="002060"/>
              </a:solidFill>
              <a:latin typeface="Rockwell"/>
              <a:cs typeface="Arial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Rockwell"/>
                <a:cs typeface="Arial"/>
              </a:rPr>
              <a:t>Footwear</a:t>
            </a:r>
            <a:r>
              <a:rPr lang="en-GB" sz="1600" dirty="0">
                <a:solidFill>
                  <a:srgbClr val="002060"/>
                </a:solidFill>
                <a:latin typeface="Rockwell"/>
                <a:cs typeface="Arial"/>
              </a:rPr>
              <a:t>: A variety of shoes. Old trainers/walking boots/wellington boots for mud and wet, something for indoors and something for games. </a:t>
            </a:r>
            <a:r>
              <a:rPr lang="en-GB" sz="1800" b="1" dirty="0">
                <a:solidFill>
                  <a:srgbClr val="002060"/>
                </a:solidFill>
                <a:latin typeface="Rockwell"/>
                <a:cs typeface="Arial"/>
              </a:rPr>
              <a:t>No open toed shoes.</a:t>
            </a:r>
            <a:endParaRPr lang="en-GB" sz="1600" b="1" dirty="0">
              <a:solidFill>
                <a:srgbClr val="002060"/>
              </a:solidFill>
              <a:latin typeface="Rockwel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49091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Whitemoor</a:t>
            </a:r>
            <a:r>
              <a:rPr lang="en-GB" sz="2400" b="1" dirty="0">
                <a:solidFill>
                  <a:srgbClr val="FF0000"/>
                </a:solidFill>
              </a:rPr>
              <a:t> Lakes Yr4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56B457-E9A3-44B9-9E7A-0998A229D94E}"/>
              </a:ext>
            </a:extLst>
          </p:cNvPr>
          <p:cNvSpPr/>
          <p:nvPr/>
        </p:nvSpPr>
        <p:spPr>
          <a:xfrm>
            <a:off x="8475848" y="6165304"/>
            <a:ext cx="504056" cy="5192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7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808"/>
            <a:ext cx="8229600" cy="850106"/>
          </a:xfrm>
        </p:spPr>
        <p:txBody>
          <a:bodyPr/>
          <a:lstStyle/>
          <a:p>
            <a:r>
              <a:rPr lang="en-GB" dirty="0"/>
              <a:t>Equipment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919617"/>
            <a:ext cx="4502656" cy="5661248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68580" indent="0">
              <a:buNone/>
            </a:pPr>
            <a:r>
              <a:rPr lang="en-GB" sz="4400" u="sng" dirty="0">
                <a:solidFill>
                  <a:srgbClr val="002060"/>
                </a:solidFill>
                <a:latin typeface="Rockwell"/>
                <a:cs typeface="Arial"/>
              </a:rPr>
              <a:t>Outdoor activities</a:t>
            </a:r>
            <a:endParaRPr lang="en-GB" sz="4400" dirty="0">
              <a:solidFill>
                <a:srgbClr val="002060"/>
              </a:solidFill>
              <a:latin typeface="Rockwell"/>
              <a:cs typeface="Arial"/>
            </a:endParaRPr>
          </a:p>
          <a:p>
            <a:pPr lvl="0">
              <a:lnSpc>
                <a:spcPct val="120000"/>
              </a:lnSpc>
            </a:pPr>
            <a:r>
              <a:rPr lang="en-GB" sz="4400" dirty="0">
                <a:solidFill>
                  <a:srgbClr val="002060"/>
                </a:solidFill>
                <a:latin typeface="Rockwell"/>
                <a:cs typeface="Arial"/>
              </a:rPr>
              <a:t>At least one set of clothes per day including: jogging/tracksuit bottoms, t-shirts, sweatshirts/jerseys, warm socks (no jeans)</a:t>
            </a:r>
            <a:endParaRPr lang="en-GB" sz="4400" dirty="0">
              <a:solidFill>
                <a:srgbClr val="002060"/>
              </a:solidFill>
              <a:effectLst/>
              <a:latin typeface="Rockwell"/>
              <a:cs typeface="Arial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Rockwell"/>
                <a:cs typeface="Arial"/>
              </a:rPr>
              <a:t>Warm layers</a:t>
            </a:r>
            <a:endParaRPr lang="en-GB" sz="4400" dirty="0">
              <a:solidFill>
                <a:srgbClr val="002060"/>
              </a:solidFill>
              <a:effectLst/>
              <a:latin typeface="Rockwell"/>
              <a:cs typeface="Arial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Rockwell"/>
                <a:cs typeface="Arial"/>
              </a:rPr>
              <a:t>Sensible trainers or outdoor shoes</a:t>
            </a:r>
            <a:endParaRPr lang="en-GB" sz="4400" dirty="0">
              <a:solidFill>
                <a:srgbClr val="002060"/>
              </a:solidFill>
              <a:effectLst/>
              <a:latin typeface="Rockwell"/>
              <a:cs typeface="Arial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Rockwell"/>
                <a:cs typeface="Arial"/>
              </a:rPr>
              <a:t>Waterproof jacket</a:t>
            </a:r>
            <a:endParaRPr lang="en-GB" sz="4400" dirty="0">
              <a:solidFill>
                <a:srgbClr val="002060"/>
              </a:solidFill>
              <a:effectLst/>
              <a:latin typeface="Rockwell"/>
              <a:cs typeface="Arial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Rockwell"/>
                <a:cs typeface="Arial"/>
              </a:rPr>
              <a:t>Hat and  gloves (if needed)</a:t>
            </a:r>
          </a:p>
          <a:p>
            <a:pPr lvl="0"/>
            <a:r>
              <a:rPr lang="en-GB" sz="4400" dirty="0">
                <a:solidFill>
                  <a:srgbClr val="002060"/>
                </a:solidFill>
                <a:effectLst/>
                <a:latin typeface="Rockwell"/>
                <a:cs typeface="Arial"/>
              </a:rPr>
              <a:t>Suncrea</a:t>
            </a:r>
            <a:r>
              <a:rPr lang="en-GB" sz="4400" dirty="0">
                <a:solidFill>
                  <a:srgbClr val="002060"/>
                </a:solidFill>
                <a:latin typeface="Rockwell"/>
                <a:cs typeface="Arial"/>
              </a:rPr>
              <a:t>m (if needed)</a:t>
            </a:r>
            <a:endParaRPr lang="en-GB" sz="4400" dirty="0">
              <a:solidFill>
                <a:srgbClr val="002060"/>
              </a:solidFill>
              <a:effectLst/>
              <a:latin typeface="Rockwell"/>
              <a:cs typeface="Arial"/>
            </a:endParaRPr>
          </a:p>
          <a:p>
            <a:pPr lvl="0"/>
            <a:endParaRPr lang="en-GB" sz="4400" dirty="0">
              <a:solidFill>
                <a:srgbClr val="002060"/>
              </a:solidFill>
              <a:effectLst/>
              <a:latin typeface="Rockwell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GB" sz="4400" u="sng" dirty="0">
                <a:solidFill>
                  <a:srgbClr val="002060"/>
                </a:solidFill>
                <a:latin typeface="Rockwell"/>
                <a:cs typeface="Arial"/>
              </a:rPr>
              <a:t>Water sports </a:t>
            </a:r>
          </a:p>
          <a:p>
            <a:r>
              <a:rPr lang="en-GB" sz="4400" dirty="0">
                <a:solidFill>
                  <a:srgbClr val="002060"/>
                </a:solidFill>
                <a:latin typeface="Rockwell"/>
                <a:cs typeface="Arial"/>
              </a:rPr>
              <a:t>Clothes you don’t mind getting wet (two sets) </a:t>
            </a:r>
            <a:endParaRPr lang="en-GB" sz="4400" dirty="0">
              <a:solidFill>
                <a:srgbClr val="002060"/>
              </a:solidFill>
              <a:effectLst/>
              <a:latin typeface="Rockwell"/>
              <a:cs typeface="Arial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Rockwell"/>
                <a:cs typeface="Arial"/>
              </a:rPr>
              <a:t>Shoes to get wet</a:t>
            </a:r>
            <a:endParaRPr lang="en-GB" sz="4400" dirty="0">
              <a:solidFill>
                <a:srgbClr val="002060"/>
              </a:solidFill>
              <a:effectLst/>
              <a:latin typeface="Rockwell"/>
              <a:cs typeface="Arial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Rockwell"/>
                <a:cs typeface="Arial"/>
              </a:rPr>
              <a:t>Spare towel  </a:t>
            </a:r>
            <a:endParaRPr lang="en-GB" sz="4400" dirty="0">
              <a:solidFill>
                <a:srgbClr val="002060"/>
              </a:solidFill>
              <a:effectLst/>
              <a:latin typeface="Rockwell"/>
              <a:cs typeface="Arial"/>
            </a:endParaRPr>
          </a:p>
          <a:p>
            <a:pPr lvl="0"/>
            <a:r>
              <a:rPr lang="en-GB" sz="4400" dirty="0">
                <a:solidFill>
                  <a:srgbClr val="002060"/>
                </a:solidFill>
                <a:latin typeface="Rockwell"/>
                <a:cs typeface="Arial"/>
              </a:rPr>
              <a:t>A bag for wet things</a:t>
            </a:r>
          </a:p>
          <a:p>
            <a:pPr lvl="0"/>
            <a:endParaRPr lang="en-GB" sz="4400" dirty="0">
              <a:effectLst/>
            </a:endParaRPr>
          </a:p>
          <a:p>
            <a:pPr marL="68580" indent="0">
              <a:buNone/>
            </a:pPr>
            <a:endParaRPr lang="en-GB" sz="4400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959856" y="1121848"/>
            <a:ext cx="4038600" cy="56886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" indent="0">
              <a:buNone/>
            </a:pPr>
            <a:r>
              <a:rPr lang="en-GB" sz="1800" u="sng" dirty="0">
                <a:solidFill>
                  <a:srgbClr val="002060"/>
                </a:solidFill>
                <a:latin typeface="Rockwell"/>
                <a:cs typeface="Arial"/>
              </a:rPr>
              <a:t>Indoor activities </a:t>
            </a:r>
            <a:endParaRPr lang="en-GB" sz="1800" dirty="0">
              <a:solidFill>
                <a:srgbClr val="002060"/>
              </a:solidFill>
              <a:latin typeface="Rockwell"/>
              <a:cs typeface="Arial"/>
            </a:endParaRPr>
          </a:p>
          <a:p>
            <a:pPr lvl="0"/>
            <a:r>
              <a:rPr lang="en-GB" sz="1800" dirty="0">
                <a:solidFill>
                  <a:srgbClr val="002060"/>
                </a:solidFill>
                <a:latin typeface="Rockwell"/>
                <a:cs typeface="Arial"/>
              </a:rPr>
              <a:t>Long sleeves for archery </a:t>
            </a:r>
          </a:p>
          <a:p>
            <a:pPr lvl="0"/>
            <a:r>
              <a:rPr lang="en-GB" sz="1800" dirty="0">
                <a:solidFill>
                  <a:srgbClr val="002060"/>
                </a:solidFill>
                <a:latin typeface="Rockwell"/>
                <a:cs typeface="Arial"/>
              </a:rPr>
              <a:t>Indoor shoes </a:t>
            </a:r>
          </a:p>
          <a:p>
            <a:pPr marL="0" indent="0">
              <a:buNone/>
            </a:pPr>
            <a:endParaRPr lang="en-GB" sz="1800" u="sng" dirty="0">
              <a:solidFill>
                <a:srgbClr val="002060"/>
              </a:solidFill>
              <a:latin typeface="Rockwell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GB" sz="1800" u="sng" dirty="0">
                <a:solidFill>
                  <a:srgbClr val="002060"/>
                </a:solidFill>
                <a:latin typeface="Rockwell"/>
                <a:cs typeface="Arial"/>
              </a:rPr>
              <a:t>Optional items </a:t>
            </a:r>
            <a:endParaRPr lang="en-GB" sz="1800" dirty="0">
              <a:solidFill>
                <a:srgbClr val="002060"/>
              </a:solidFill>
              <a:latin typeface="Rockwell"/>
              <a:cs typeface="Arial"/>
            </a:endParaRPr>
          </a:p>
          <a:p>
            <a:pPr lvl="0"/>
            <a:r>
              <a:rPr lang="en-GB" sz="1800" dirty="0">
                <a:solidFill>
                  <a:srgbClr val="002060"/>
                </a:solidFill>
                <a:latin typeface="Rockwell"/>
                <a:cs typeface="Arial"/>
              </a:rPr>
              <a:t>Waterproof trousers</a:t>
            </a:r>
          </a:p>
          <a:p>
            <a:pPr lvl="0"/>
            <a:r>
              <a:rPr lang="en-GB" sz="1800" dirty="0">
                <a:solidFill>
                  <a:srgbClr val="002060"/>
                </a:solidFill>
                <a:latin typeface="Rockwell"/>
                <a:cs typeface="Arial"/>
              </a:rPr>
              <a:t>Torch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4" y="23633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Whitemoor</a:t>
            </a:r>
            <a:r>
              <a:rPr lang="en-GB" sz="2400" b="1" dirty="0">
                <a:solidFill>
                  <a:srgbClr val="FF0000"/>
                </a:solidFill>
              </a:rPr>
              <a:t> Lakes Yr4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EB0E3D-97B9-4794-9D67-2C17BFCB22DC}"/>
              </a:ext>
            </a:extLst>
          </p:cNvPr>
          <p:cNvSpPr/>
          <p:nvPr/>
        </p:nvSpPr>
        <p:spPr>
          <a:xfrm>
            <a:off x="8475848" y="6165304"/>
            <a:ext cx="504056" cy="5192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4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en-GB" dirty="0"/>
              <a:t>Meals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490" y="1744568"/>
            <a:ext cx="6985968" cy="4032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Children will eat together in the dining hall.</a:t>
            </a:r>
          </a:p>
          <a:p>
            <a:r>
              <a:rPr lang="en-GB" b="1" dirty="0">
                <a:solidFill>
                  <a:srgbClr val="002060"/>
                </a:solidFill>
              </a:rPr>
              <a:t>Please bring a packed lunch for the first day in a disposable bag.</a:t>
            </a:r>
          </a:p>
          <a:p>
            <a:r>
              <a:rPr lang="en-GB" dirty="0">
                <a:solidFill>
                  <a:srgbClr val="002060"/>
                </a:solidFill>
              </a:rPr>
              <a:t>All other meals are provided (including hot options for breakfast, lunch and dinner)</a:t>
            </a:r>
          </a:p>
          <a:p>
            <a:r>
              <a:rPr lang="en-GB" dirty="0">
                <a:solidFill>
                  <a:srgbClr val="002060"/>
                </a:solidFill>
              </a:rPr>
              <a:t>Fresh fruit is always available</a:t>
            </a:r>
          </a:p>
          <a:p>
            <a:r>
              <a:rPr lang="en-GB" b="1" dirty="0">
                <a:solidFill>
                  <a:srgbClr val="002060"/>
                </a:solidFill>
              </a:rPr>
              <a:t>Dietary requirements will be given to the catering team and will be catered for</a:t>
            </a:r>
            <a:r>
              <a:rPr lang="en-GB" dirty="0">
                <a:solidFill>
                  <a:srgbClr val="002060"/>
                </a:solidFill>
              </a:rPr>
              <a:t>. (We use the information you have provided for your child. Please notify the office as soon as possible if there are any changes to </a:t>
            </a:r>
            <a:r>
              <a:rPr lang="en-GB">
                <a:solidFill>
                  <a:srgbClr val="002060"/>
                </a:solidFill>
              </a:rPr>
              <a:t>dietary</a:t>
            </a:r>
            <a:r>
              <a:rPr lang="en-GB" dirty="0">
                <a:solidFill>
                  <a:srgbClr val="002060"/>
                </a:solidFill>
              </a:rPr>
              <a:t> requirements).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30E39A-24C2-4FE9-85F9-7CE75D7AA3C2}"/>
              </a:ext>
            </a:extLst>
          </p:cNvPr>
          <p:cNvSpPr/>
          <p:nvPr/>
        </p:nvSpPr>
        <p:spPr>
          <a:xfrm>
            <a:off x="8424429" y="6161445"/>
            <a:ext cx="504056" cy="5192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3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/>
          <a:lstStyle/>
          <a:p>
            <a:r>
              <a:rPr lang="en-GB" dirty="0"/>
              <a:t>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672005"/>
            <a:ext cx="3816424" cy="501317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4200" dirty="0">
                <a:solidFill>
                  <a:srgbClr val="002060"/>
                </a:solidFill>
              </a:rPr>
              <a:t>If your child requires prescribed medicine, please ensure it is handed in to a nominated first aider or class teacher on the day of the trip.</a:t>
            </a:r>
          </a:p>
          <a:p>
            <a:pPr>
              <a:lnSpc>
                <a:spcPct val="120000"/>
              </a:lnSpc>
            </a:pPr>
            <a:r>
              <a:rPr lang="en-GB" sz="4200" dirty="0">
                <a:solidFill>
                  <a:srgbClr val="002060"/>
                </a:solidFill>
              </a:rPr>
              <a:t>Make sure it is in a clearly-labelled container with a completed medication form. (These can be collected from the school office prior to the visit.)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799776" y="1352364"/>
            <a:ext cx="3600400" cy="46085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2060"/>
                </a:solidFill>
              </a:rPr>
              <a:t>If your child requires an inhaler, please ensure they have it in their rucksack. (Please note: a medication form will still need to be completed and handed in to a first aider).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Please ensure all medical information that we hold is up to date.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5B6D8E-AE3B-40A7-AA83-ABEC43273F63}"/>
              </a:ext>
            </a:extLst>
          </p:cNvPr>
          <p:cNvSpPr/>
          <p:nvPr/>
        </p:nvSpPr>
        <p:spPr>
          <a:xfrm>
            <a:off x="8424429" y="6161445"/>
            <a:ext cx="504056" cy="5192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191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6913960" cy="34930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We are due to return to school just after the normal school day ends on </a:t>
            </a:r>
            <a:r>
              <a:rPr lang="en-GB" b="1" dirty="0"/>
              <a:t>Wednesday 10</a:t>
            </a:r>
            <a:r>
              <a:rPr lang="en-GB" b="1" baseline="30000" dirty="0"/>
              <a:t>th</a:t>
            </a:r>
            <a:r>
              <a:rPr lang="en-GB" b="1" dirty="0"/>
              <a:t> December</a:t>
            </a:r>
            <a:r>
              <a:rPr lang="en-GB" sz="2200" b="1" dirty="0"/>
              <a:t>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GB" dirty="0">
                <a:solidFill>
                  <a:srgbClr val="FF0000"/>
                </a:solidFill>
              </a:rPr>
              <a:t>If you have any further questions about the visit, please don’t hesitate to ask.</a:t>
            </a:r>
          </a:p>
          <a:p>
            <a:pPr marL="68580" indent="0">
              <a:buNone/>
            </a:pPr>
            <a:r>
              <a:rPr lang="en-GB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https://activity-centres.naycacuk.co.uk/whitemoor-lakes/</a:t>
            </a:r>
            <a:endParaRPr lang="en-GB" dirty="0">
              <a:solidFill>
                <a:srgbClr val="002060"/>
              </a:solidFill>
            </a:endParaRPr>
          </a:p>
          <a:p>
            <a:pPr marL="6858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3045B9E-7B52-4C0D-88F5-1CC4BD4F6928}"/>
              </a:ext>
            </a:extLst>
          </p:cNvPr>
          <p:cNvSpPr/>
          <p:nvPr/>
        </p:nvSpPr>
        <p:spPr>
          <a:xfrm>
            <a:off x="8475848" y="6165304"/>
            <a:ext cx="504056" cy="5192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34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D8D1-C4BA-4036-B7A1-B2EC45D5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</a:t>
            </a:r>
            <a:r>
              <a:rPr lang="en-GB" dirty="0" err="1"/>
              <a:t>Whitemoor</a:t>
            </a:r>
            <a:r>
              <a:rPr lang="en-GB" dirty="0"/>
              <a:t> Lakes?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E838F-562F-4631-810E-ADF94935A8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700058"/>
            <a:ext cx="7779439" cy="460352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err="1"/>
              <a:t>Whitemoor</a:t>
            </a:r>
            <a:r>
              <a:rPr lang="en-GB" sz="2400" dirty="0"/>
              <a:t> Lakes is an outdoor education centre which promotes the following skills through their activities: </a:t>
            </a:r>
            <a:endParaRPr lang="en-US"/>
          </a:p>
          <a:p>
            <a:pPr marL="342900" indent="-342900">
              <a:buChar char="ü"/>
            </a:pPr>
            <a:r>
              <a:rPr lang="en-GB" sz="2400" dirty="0"/>
              <a:t>Communication</a:t>
            </a:r>
            <a:endParaRPr lang="en-GB" dirty="0"/>
          </a:p>
          <a:p>
            <a:pPr marL="342900" indent="-342900">
              <a:buClr>
                <a:srgbClr val="9E3611"/>
              </a:buClr>
              <a:buChar char="ü"/>
            </a:pPr>
            <a:r>
              <a:rPr lang="en-GB" sz="2400" dirty="0"/>
              <a:t>Teamwork</a:t>
            </a:r>
            <a:endParaRPr lang="en-GB" dirty="0"/>
          </a:p>
          <a:p>
            <a:pPr marL="342900" indent="-342900">
              <a:buClr>
                <a:srgbClr val="9E3611"/>
              </a:buClr>
              <a:buChar char="ü"/>
            </a:pPr>
            <a:r>
              <a:rPr lang="en-GB" sz="2400" dirty="0"/>
              <a:t>Independent thinking </a:t>
            </a:r>
            <a:endParaRPr lang="en-GB" dirty="0"/>
          </a:p>
          <a:p>
            <a:pPr marL="342900" indent="-342900">
              <a:buClr>
                <a:srgbClr val="9E3611"/>
              </a:buClr>
              <a:buChar char="ü"/>
            </a:pPr>
            <a:r>
              <a:rPr lang="en-GB" sz="2400" dirty="0"/>
              <a:t>Physical activity</a:t>
            </a:r>
            <a:endParaRPr lang="en-GB" dirty="0"/>
          </a:p>
          <a:p>
            <a:pPr marL="342900" indent="-342900">
              <a:buClr>
                <a:srgbClr val="9E3611"/>
              </a:buClr>
              <a:buChar char="ü"/>
            </a:pPr>
            <a:r>
              <a:rPr lang="en-GB" sz="2400" dirty="0"/>
              <a:t>Problem solving</a:t>
            </a:r>
            <a:endParaRPr lang="en-GB" dirty="0"/>
          </a:p>
          <a:p>
            <a:pPr marL="342900" indent="-342900">
              <a:buClr>
                <a:srgbClr val="9E3611"/>
              </a:buClr>
              <a:buChar char="ü"/>
            </a:pPr>
            <a:r>
              <a:rPr lang="en-GB" sz="2400" dirty="0"/>
              <a:t>Resilience</a:t>
            </a:r>
            <a:endParaRPr lang="en-GB" dirty="0"/>
          </a:p>
          <a:p>
            <a:pPr marL="342900" indent="-342900">
              <a:buClr>
                <a:srgbClr val="9E3611"/>
              </a:buClr>
              <a:buChar char="ü"/>
            </a:pPr>
            <a:r>
              <a:rPr lang="en-GB" sz="2400" dirty="0"/>
              <a:t>Social skills</a:t>
            </a:r>
            <a:endParaRPr lang="en-GB" dirty="0"/>
          </a:p>
          <a:p>
            <a:pPr marL="342900" indent="-342900">
              <a:buClr>
                <a:srgbClr val="9E3611"/>
              </a:buClr>
              <a:buChar char="ü"/>
            </a:pPr>
            <a:r>
              <a:rPr lang="en-GB" sz="2400" dirty="0"/>
              <a:t>Leadership </a:t>
            </a:r>
            <a:endParaRPr lang="en-GB" dirty="0"/>
          </a:p>
          <a:p>
            <a:pPr marL="342900" indent="-342900">
              <a:buClr>
                <a:srgbClr val="9E3611"/>
              </a:buClr>
              <a:buChar char="ü"/>
            </a:pPr>
            <a:r>
              <a:rPr lang="en-GB" sz="2400" dirty="0"/>
              <a:t>Time management.</a:t>
            </a:r>
            <a:endParaRPr lang="en-GB" dirty="0"/>
          </a:p>
          <a:p>
            <a:pPr marL="0" indent="0">
              <a:buNone/>
            </a:pPr>
            <a:r>
              <a:rPr lang="en-GB" sz="2400" dirty="0"/>
              <a:t>All of these qualities reflect areas of our school values.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90BEFC-CB69-462F-B2B3-E7622D81C3F6}"/>
              </a:ext>
            </a:extLst>
          </p:cNvPr>
          <p:cNvSpPr/>
          <p:nvPr/>
        </p:nvSpPr>
        <p:spPr>
          <a:xfrm>
            <a:off x="8475848" y="6165304"/>
            <a:ext cx="504056" cy="5192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r>
              <a:rPr lang="en-GB" dirty="0"/>
              <a:t>Day of travel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7760726" cy="4248472"/>
          </a:xfrm>
        </p:spPr>
        <p:txBody>
          <a:bodyPr>
            <a:normAutofit lnSpcReduction="1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en-GB" dirty="0"/>
              <a:t>We will leave school at approx. </a:t>
            </a:r>
            <a:r>
              <a:rPr lang="en-GB" b="1" dirty="0"/>
              <a:t>9.45am on Monday 8</a:t>
            </a:r>
            <a:r>
              <a:rPr lang="en-GB" b="1" baseline="30000" dirty="0"/>
              <a:t>th</a:t>
            </a:r>
            <a:r>
              <a:rPr lang="en-GB" b="1" dirty="0"/>
              <a:t> December.</a:t>
            </a:r>
            <a:endParaRPr lang="en-GB" dirty="0"/>
          </a:p>
          <a:p>
            <a:pPr marL="68580" indent="0">
              <a:lnSpc>
                <a:spcPct val="120000"/>
              </a:lnSpc>
              <a:buNone/>
            </a:pPr>
            <a:r>
              <a:rPr lang="en-GB" dirty="0"/>
              <a:t>Things to bring:</a:t>
            </a:r>
          </a:p>
          <a:p>
            <a:pPr>
              <a:lnSpc>
                <a:spcPct val="120000"/>
              </a:lnSpc>
            </a:pPr>
            <a:r>
              <a:rPr lang="en-GB" dirty="0"/>
              <a:t>Packed lunch in a disposable bag. </a:t>
            </a:r>
          </a:p>
          <a:p>
            <a:pPr>
              <a:lnSpc>
                <a:spcPct val="120000"/>
              </a:lnSpc>
            </a:pPr>
            <a:r>
              <a:rPr lang="en-GB" dirty="0"/>
              <a:t>Wear clothes suitable for the activities</a:t>
            </a:r>
          </a:p>
          <a:p>
            <a:pPr>
              <a:lnSpc>
                <a:spcPct val="120000"/>
              </a:lnSpc>
            </a:pPr>
            <a:r>
              <a:rPr lang="en-GB" dirty="0"/>
              <a:t>Light-weight waterproof coat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Reading books, colouring or Top Trumps for the journey. </a:t>
            </a:r>
            <a:r>
              <a:rPr lang="en-GB" u="sng" dirty="0"/>
              <a:t>No electronic devices or cameras</a:t>
            </a:r>
            <a:r>
              <a:rPr lang="en-GB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245C6C-2519-4A20-AFB4-B430AAA078A9}"/>
              </a:ext>
            </a:extLst>
          </p:cNvPr>
          <p:cNvSpPr/>
          <p:nvPr/>
        </p:nvSpPr>
        <p:spPr>
          <a:xfrm>
            <a:off x="8475848" y="6165304"/>
            <a:ext cx="504056" cy="5192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4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9A075EA-1D3B-4A47-B999-63629EA07AE3}"/>
              </a:ext>
            </a:extLst>
          </p:cNvPr>
          <p:cNvSpPr/>
          <p:nvPr/>
        </p:nvSpPr>
        <p:spPr>
          <a:xfrm>
            <a:off x="8475848" y="6165304"/>
            <a:ext cx="504056" cy="5192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3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8732" y="258772"/>
            <a:ext cx="9181565" cy="5546470"/>
            <a:chOff x="1029894" y="1068575"/>
            <a:chExt cx="91814" cy="5424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40"/>
            <a:stretch/>
          </p:blipFill>
          <p:spPr bwMode="auto">
            <a:xfrm>
              <a:off x="1029894" y="1068575"/>
              <a:ext cx="91814" cy="54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074858" y="1089012"/>
              <a:ext cx="7516" cy="2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>
                  <a:effectLst/>
                  <a:latin typeface="Calibri"/>
                  <a:ea typeface="Calibri"/>
                  <a:cs typeface="Times New Roman"/>
                </a:rPr>
                <a:t>Walk in shower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074532" y="1115458"/>
              <a:ext cx="7515" cy="2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>
                  <a:effectLst/>
                  <a:latin typeface="Calibri"/>
                  <a:ea typeface="Calibri"/>
                  <a:cs typeface="Times New Roman"/>
                </a:rPr>
                <a:t>Walk in shower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B5D24A9-C7E1-46D0-B449-1D9AB45A1017}"/>
              </a:ext>
            </a:extLst>
          </p:cNvPr>
          <p:cNvSpPr/>
          <p:nvPr/>
        </p:nvSpPr>
        <p:spPr>
          <a:xfrm>
            <a:off x="8475848" y="6165304"/>
            <a:ext cx="504056" cy="5192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1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8099" y="365796"/>
            <a:ext cx="8839200" cy="5134674"/>
            <a:chOff x="1052814" y="1068713"/>
            <a:chExt cx="88393" cy="51346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052814" y="1068713"/>
              <a:ext cx="88393" cy="51346"/>
              <a:chOff x="28443" y="20082"/>
              <a:chExt cx="88393" cy="5134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5" t="11488" r="20641" b="21008"/>
              <a:stretch>
                <a:fillRect/>
              </a:stretch>
            </p:blipFill>
            <p:spPr bwMode="auto">
              <a:xfrm>
                <a:off x="29300" y="20082"/>
                <a:ext cx="85820" cy="499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28443" y="68659"/>
                <a:ext cx="88393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 algn="ctr">
                  <a:lnSpc>
                    <a:spcPct val="116000"/>
                  </a:lnSpc>
                  <a:spcAft>
                    <a:spcPts val="1000"/>
                  </a:spcAft>
                </a:pPr>
                <a:r>
                  <a:rPr lang="en-GB" sz="1100" dirty="0" err="1">
                    <a:effectLst/>
                    <a:latin typeface="Calibri"/>
                    <a:ea typeface="Calibri"/>
                    <a:cs typeface="Times New Roman"/>
                  </a:rPr>
                  <a:t>Whitemoor</a:t>
                </a:r>
                <a:r>
                  <a:rPr lang="en-GB" sz="1100" dirty="0">
                    <a:effectLst/>
                    <a:latin typeface="Calibri"/>
                    <a:ea typeface="Calibri"/>
                    <a:cs typeface="Times New Roman"/>
                  </a:rPr>
                  <a:t> Lakes, Barley Green Lane, Lichfield, Staffordshire, WS13 8QT t: 01283 795000 f: 01283 791057 e: enquires@whitemoorlakes.org.uk</a:t>
                </a:r>
              </a:p>
            </p:txBody>
          </p: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97154" y="1111810"/>
              <a:ext cx="10522" cy="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>
                  <a:effectLst/>
                  <a:latin typeface="Calibri"/>
                  <a:ea typeface="Calibri"/>
                  <a:cs typeface="Times New Roman"/>
                </a:rPr>
                <a:t>Walk in shower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5F75CC05-F3B0-4233-90DD-C71A340CFA99}"/>
              </a:ext>
            </a:extLst>
          </p:cNvPr>
          <p:cNvSpPr/>
          <p:nvPr/>
        </p:nvSpPr>
        <p:spPr>
          <a:xfrm>
            <a:off x="8475848" y="6165304"/>
            <a:ext cx="504056" cy="5192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6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16" y="352826"/>
            <a:ext cx="8528347" cy="752679"/>
          </a:xfrm>
        </p:spPr>
        <p:txBody>
          <a:bodyPr>
            <a:normAutofit fontScale="90000"/>
          </a:bodyPr>
          <a:lstStyle/>
          <a:p>
            <a:r>
              <a:rPr lang="en-GB" dirty="0"/>
              <a:t>Activities we have had over the last two years- they are allocated to 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968" y="1939652"/>
            <a:ext cx="6777317" cy="45655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900" dirty="0"/>
              <a:t>Challenge course</a:t>
            </a:r>
          </a:p>
          <a:p>
            <a:r>
              <a:rPr lang="en-GB" sz="2900" dirty="0"/>
              <a:t>Camp fire</a:t>
            </a:r>
          </a:p>
          <a:p>
            <a:r>
              <a:rPr lang="en-GB" sz="2900" dirty="0"/>
              <a:t>Archery</a:t>
            </a:r>
          </a:p>
          <a:p>
            <a:r>
              <a:rPr lang="en-GB" sz="2900" dirty="0"/>
              <a:t>Leap of Faith</a:t>
            </a:r>
          </a:p>
          <a:p>
            <a:r>
              <a:rPr lang="en-GB" sz="2900" dirty="0"/>
              <a:t>Problem Solving</a:t>
            </a:r>
          </a:p>
          <a:p>
            <a:r>
              <a:rPr lang="en-GB" sz="2900" dirty="0"/>
              <a:t>Team games</a:t>
            </a:r>
          </a:p>
          <a:p>
            <a:r>
              <a:rPr lang="en-GB" sz="2900" dirty="0"/>
              <a:t>Orienteering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9881F-8C49-47D9-B4A0-15F962BF7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14202"/>
            <a:ext cx="3452861" cy="1555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FBD32-E06B-4533-BF3F-3C2F9BDCB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00" y="2297270"/>
            <a:ext cx="1981804" cy="2636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04833D-FC6A-4726-88ED-2FAE937A0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6362" y="2269474"/>
            <a:ext cx="3580579" cy="161268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FC91D67-26A3-4D0D-A916-032F5AA0B18C}"/>
              </a:ext>
            </a:extLst>
          </p:cNvPr>
          <p:cNvSpPr/>
          <p:nvPr/>
        </p:nvSpPr>
        <p:spPr>
          <a:xfrm>
            <a:off x="180243" y="6150090"/>
            <a:ext cx="504056" cy="5192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2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F80505-1497-4E30-910B-692C77F4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2200" y="3284984"/>
            <a:ext cx="2381250" cy="28575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028FF5E-0B61-4C35-B3A0-0B4376CD901B}"/>
              </a:ext>
            </a:extLst>
          </p:cNvPr>
          <p:cNvSpPr/>
          <p:nvPr/>
        </p:nvSpPr>
        <p:spPr>
          <a:xfrm>
            <a:off x="8501422" y="6148367"/>
            <a:ext cx="504056" cy="5192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0C76A-B2BC-5E11-FA59-C185E72A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Christmas Action Plus (</a:t>
            </a:r>
            <a:r>
              <a:rPr lang="en-US" dirty="0" err="1"/>
              <a:t>xmas</a:t>
            </a:r>
            <a:r>
              <a:rPr lang="en-US" dirty="0"/>
              <a:t> A+)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F3B1BA-A7B1-A939-FFE4-2E1752A71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Rockwell"/>
              </a:rPr>
              <a:t>Throughout December we offer something extra special for our school groups. The Christmas Action Plus package takes a festive twist and includes meals, en-suite accommodation, 10 festive themed activities, a full Christmas dinner, and a present from Santa himself for every child during your visit.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6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94631"/>
              </p:ext>
            </p:extLst>
          </p:nvPr>
        </p:nvGraphicFramePr>
        <p:xfrm>
          <a:off x="216725" y="7245424"/>
          <a:ext cx="8638544" cy="3011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1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00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76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48518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55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5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91" marR="4779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42988" y="3444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GB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7" y="804520"/>
            <a:ext cx="8280920" cy="1049235"/>
          </a:xfrm>
        </p:spPr>
        <p:txBody>
          <a:bodyPr>
            <a:normAutofit/>
          </a:bodyPr>
          <a:lstStyle/>
          <a:p>
            <a:r>
              <a:rPr lang="en-GB" dirty="0"/>
              <a:t>Example Timetable Activities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44B526-C0E0-4838-9702-7DAE277BA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489314"/>
              </p:ext>
            </p:extLst>
          </p:nvPr>
        </p:nvGraphicFramePr>
        <p:xfrm>
          <a:off x="395537" y="2204864"/>
          <a:ext cx="8280920" cy="2913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520">
                  <a:extLst>
                    <a:ext uri="{9D8B030D-6E8A-4147-A177-3AD203B41FA5}">
                      <a16:colId xmlns:a16="http://schemas.microsoft.com/office/drawing/2014/main" val="945834303"/>
                    </a:ext>
                  </a:extLst>
                </a:gridCol>
                <a:gridCol w="1406177">
                  <a:extLst>
                    <a:ext uri="{9D8B030D-6E8A-4147-A177-3AD203B41FA5}">
                      <a16:colId xmlns:a16="http://schemas.microsoft.com/office/drawing/2014/main" val="919038179"/>
                    </a:ext>
                  </a:extLst>
                </a:gridCol>
                <a:gridCol w="1421791">
                  <a:extLst>
                    <a:ext uri="{9D8B030D-6E8A-4147-A177-3AD203B41FA5}">
                      <a16:colId xmlns:a16="http://schemas.microsoft.com/office/drawing/2014/main" val="1983296150"/>
                    </a:ext>
                  </a:extLst>
                </a:gridCol>
                <a:gridCol w="1396073">
                  <a:extLst>
                    <a:ext uri="{9D8B030D-6E8A-4147-A177-3AD203B41FA5}">
                      <a16:colId xmlns:a16="http://schemas.microsoft.com/office/drawing/2014/main" val="774048940"/>
                    </a:ext>
                  </a:extLst>
                </a:gridCol>
                <a:gridCol w="1396073">
                  <a:extLst>
                    <a:ext uri="{9D8B030D-6E8A-4147-A177-3AD203B41FA5}">
                      <a16:colId xmlns:a16="http://schemas.microsoft.com/office/drawing/2014/main" val="2759172070"/>
                    </a:ext>
                  </a:extLst>
                </a:gridCol>
                <a:gridCol w="1292286">
                  <a:extLst>
                    <a:ext uri="{9D8B030D-6E8A-4147-A177-3AD203B41FA5}">
                      <a16:colId xmlns:a16="http://schemas.microsoft.com/office/drawing/2014/main" val="1807600627"/>
                    </a:ext>
                  </a:extLst>
                </a:gridCol>
              </a:tblGrid>
              <a:tr h="45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9.30-11.00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11.30-1.00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2.00-3.30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4.00-5.30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7.00-8.30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398083"/>
                  </a:ext>
                </a:extLst>
              </a:tr>
              <a:tr h="940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Day 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Travelling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Arrival and welcome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Challenge course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Raft building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Campfire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7699556"/>
                  </a:ext>
                </a:extLst>
              </a:tr>
              <a:tr h="940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Day 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Rockwell"/>
                          <a:ea typeface="Calibri"/>
                          <a:cs typeface="Times New Roman"/>
                        </a:rPr>
                        <a:t>Archery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Rockwell"/>
                          <a:ea typeface="Calibri"/>
                          <a:cs typeface="Times New Roman"/>
                        </a:rPr>
                        <a:t>Buggy building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Climbing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Zip wire and abseiling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Team games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089180"/>
                  </a:ext>
                </a:extLst>
              </a:tr>
              <a:tr h="458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Day 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High ropes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Wide games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Travelling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18526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5D01E6D5-2EEB-4762-9F6E-AABC0871E5BC}"/>
              </a:ext>
            </a:extLst>
          </p:cNvPr>
          <p:cNvSpPr/>
          <p:nvPr/>
        </p:nvSpPr>
        <p:spPr>
          <a:xfrm>
            <a:off x="8424429" y="6161445"/>
            <a:ext cx="504056" cy="5192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19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52598d2-89d4-4eeb-8405-9d385924b70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DE82A12695B45B706427850B29B00" ma:contentTypeVersion="18" ma:contentTypeDescription="Create a new document." ma:contentTypeScope="" ma:versionID="3d1f3f8eaacd160478a5b77349d4b398">
  <xsd:schema xmlns:xsd="http://www.w3.org/2001/XMLSchema" xmlns:xs="http://www.w3.org/2001/XMLSchema" xmlns:p="http://schemas.microsoft.com/office/2006/metadata/properties" xmlns:ns3="852598d2-89d4-4eeb-8405-9d385924b70a" xmlns:ns4="b9386936-34a4-4aae-82f7-3916904aff3f" targetNamespace="http://schemas.microsoft.com/office/2006/metadata/properties" ma:root="true" ma:fieldsID="eaaf48bfae42dc1a828d81b1166085c4" ns3:_="" ns4:_="">
    <xsd:import namespace="852598d2-89d4-4eeb-8405-9d385924b70a"/>
    <xsd:import namespace="b9386936-34a4-4aae-82f7-3916904aff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598d2-89d4-4eeb-8405-9d385924b7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86936-34a4-4aae-82f7-3916904af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8BF33C-599B-4D9A-8E0D-F139D191322E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b9386936-34a4-4aae-82f7-3916904aff3f"/>
    <ds:schemaRef ds:uri="852598d2-89d4-4eeb-8405-9d385924b70a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E5D89BB-DD08-43D8-B915-DD91C1C76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598d2-89d4-4eeb-8405-9d385924b70a"/>
    <ds:schemaRef ds:uri="b9386936-34a4-4aae-82f7-3916904aff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866FEE-0C7D-4980-AE38-40FCC63494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9019</TotalTime>
  <Words>765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Rockwell</vt:lpstr>
      <vt:lpstr>Rockwell Condensed</vt:lpstr>
      <vt:lpstr>Wingdings</vt:lpstr>
      <vt:lpstr>Wood Type</vt:lpstr>
      <vt:lpstr>Whitemoor Lakes Residential</vt:lpstr>
      <vt:lpstr>Why Whitemoor Lakes?</vt:lpstr>
      <vt:lpstr>Day of travel</vt:lpstr>
      <vt:lpstr>PowerPoint Presentation</vt:lpstr>
      <vt:lpstr>PowerPoint Presentation</vt:lpstr>
      <vt:lpstr>PowerPoint Presentation</vt:lpstr>
      <vt:lpstr>Activities we have had over the last two years- they are allocated to us </vt:lpstr>
      <vt:lpstr>Christmas Action Plus (xmas A+)</vt:lpstr>
      <vt:lpstr>Example Timetable Activities</vt:lpstr>
      <vt:lpstr>Equipment list</vt:lpstr>
      <vt:lpstr>Equipment list</vt:lpstr>
      <vt:lpstr>Meals</vt:lpstr>
      <vt:lpstr>Medicine</vt:lpstr>
      <vt:lpstr>Return to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Whitemoor Lakes Residential</dc:title>
  <dc:creator>C White</dc:creator>
  <cp:lastModifiedBy>Steph Watson</cp:lastModifiedBy>
  <cp:revision>78</cp:revision>
  <cp:lastPrinted>2021-09-09T13:48:40Z</cp:lastPrinted>
  <dcterms:created xsi:type="dcterms:W3CDTF">2017-03-31T08:33:14Z</dcterms:created>
  <dcterms:modified xsi:type="dcterms:W3CDTF">2025-06-05T11:13:08Z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0x010100FCADE82A12695B45B706427850B29B00</vt:lpwstr>
  </property>
</Properties>
</file>