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4"/>
  </p:sldMasterIdLst>
  <p:notesMasterIdLst>
    <p:notesMasterId r:id="rId13"/>
  </p:notesMasterIdLst>
  <p:handoutMasterIdLst>
    <p:handoutMasterId r:id="rId14"/>
  </p:handoutMasterIdLst>
  <p:sldIdLst>
    <p:sldId id="257" r:id="rId5"/>
    <p:sldId id="282" r:id="rId6"/>
    <p:sldId id="285" r:id="rId7"/>
    <p:sldId id="286" r:id="rId8"/>
    <p:sldId id="287" r:id="rId9"/>
    <p:sldId id="288" r:id="rId10"/>
    <p:sldId id="290" r:id="rId11"/>
    <p:sldId id="28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4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84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7FC8593D-7C47-471E-A8DF-97AC4FFD13F5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8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84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6/20/2023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935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6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6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59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45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34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64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6/20/2023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8DC7C3-3EB9-45BF-B944-0D5E897DA6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0179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376" y="236722"/>
            <a:ext cx="11471565" cy="1739347"/>
          </a:xfrm>
        </p:spPr>
        <p:txBody>
          <a:bodyPr>
            <a:normAutofit/>
          </a:bodyPr>
          <a:lstStyle/>
          <a:p>
            <a:pPr algn="r"/>
            <a:r>
              <a:rPr lang="en-US" sz="4800" b="1" dirty="0">
                <a:solidFill>
                  <a:srgbClr val="FFC000"/>
                </a:solidFill>
                <a:latin typeface="Comic Sans MS" panose="030F0702030302020204" pitchFamily="66" charset="0"/>
              </a:rPr>
              <a:t>Cygnets Nursery Class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C17D91-2F57-4035-B5FE-1F2EC02409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2" t="19894"/>
          <a:stretch/>
        </p:blipFill>
        <p:spPr>
          <a:xfrm>
            <a:off x="3185447" y="3573016"/>
            <a:ext cx="8623867" cy="23842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DA6942-DFC4-4146-8781-0A6E7D26D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218" y="264304"/>
            <a:ext cx="2033040" cy="19517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7A7F8C-213D-4153-A5F6-D353685746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724637" y="523746"/>
            <a:ext cx="360039" cy="118093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EE09A1-11D9-4E79-BD4B-95E44E606698}"/>
              </a:ext>
            </a:extLst>
          </p:cNvPr>
          <p:cNvSpPr txBox="1"/>
          <p:nvPr/>
        </p:nvSpPr>
        <p:spPr>
          <a:xfrm>
            <a:off x="4852998" y="1639827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 err="1"/>
              <a:t>Wistaston</a:t>
            </a:r>
            <a:r>
              <a:rPr lang="en-GB" sz="2000" b="1" dirty="0"/>
              <a:t> Church Lane Academy</a:t>
            </a:r>
          </a:p>
          <a:p>
            <a:pPr algn="r"/>
            <a:r>
              <a:rPr lang="en-US" sz="1600" dirty="0"/>
              <a:t>The Learning for Life Partnership</a:t>
            </a:r>
            <a:endParaRPr lang="en-GB" sz="1600" dirty="0"/>
          </a:p>
          <a:p>
            <a:r>
              <a:rPr lang="en-US" dirty="0"/>
              <a:t> 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12B6C3-3377-404B-A1DF-D23B5042B607}"/>
              </a:ext>
            </a:extLst>
          </p:cNvPr>
          <p:cNvSpPr/>
          <p:nvPr/>
        </p:nvSpPr>
        <p:spPr>
          <a:xfrm>
            <a:off x="760847" y="76113"/>
            <a:ext cx="10729192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FFC000"/>
                </a:solidFill>
                <a:latin typeface="Comic Sans MS" panose="030F0702030302020204" pitchFamily="66" charset="0"/>
              </a:rPr>
              <a:t>All Nurseries</a:t>
            </a:r>
          </a:p>
          <a:p>
            <a:endParaRPr lang="en-GB" sz="2000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C000"/>
                </a:solidFill>
                <a:latin typeface="Comic Sans MS" panose="030F0702030302020204" pitchFamily="66" charset="0"/>
              </a:rPr>
              <a:t>Meet the needs of all children: play, rest, nourishment, comfort etc.</a:t>
            </a:r>
            <a:endParaRPr lang="en-GB" sz="2000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r>
              <a:rPr lang="en-US" sz="2000" dirty="0">
                <a:solidFill>
                  <a:srgbClr val="FFC000"/>
                </a:solidFill>
                <a:latin typeface="Comic Sans MS" panose="030F0702030302020204" pitchFamily="66" charset="0"/>
              </a:rPr>
              <a:t> </a:t>
            </a:r>
            <a:endParaRPr lang="en-GB" sz="2000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C000"/>
                </a:solidFill>
                <a:latin typeface="Comic Sans MS" panose="030F0702030302020204" pitchFamily="66" charset="0"/>
              </a:rPr>
              <a:t>Develop children’s independence and ability to manage their own needs</a:t>
            </a:r>
            <a:endParaRPr lang="en-GB" sz="2000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endParaRPr lang="en-GB" sz="2000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C000"/>
                </a:solidFill>
                <a:latin typeface="Comic Sans MS" panose="030F0702030302020204" pitchFamily="66" charset="0"/>
              </a:rPr>
              <a:t>Follow the guidelines set out in the Early Years Foundation Stage 2021. Same 7 areas of learning with clear focus for children aged 3-4 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lvl="2"/>
            <a:r>
              <a:rPr lang="en-US" sz="2000" dirty="0">
                <a:solidFill>
                  <a:srgbClr val="FFC000"/>
                </a:solidFill>
                <a:latin typeface="Comic Sans MS" panose="030F0702030302020204" pitchFamily="66" charset="0"/>
              </a:rPr>
              <a:t>Communication and Language</a:t>
            </a:r>
            <a:endParaRPr lang="en-GB" sz="2000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lvl="2"/>
            <a:r>
              <a:rPr lang="en-US" sz="2000" dirty="0">
                <a:solidFill>
                  <a:srgbClr val="FFC000"/>
                </a:solidFill>
                <a:latin typeface="Comic Sans MS" panose="030F0702030302020204" pitchFamily="66" charset="0"/>
              </a:rPr>
              <a:t>Personal, Social and Emotional Development</a:t>
            </a:r>
            <a:endParaRPr lang="en-GB" sz="2000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lvl="2"/>
            <a:r>
              <a:rPr lang="en-US" sz="2000" dirty="0">
                <a:solidFill>
                  <a:srgbClr val="FFC000"/>
                </a:solidFill>
                <a:latin typeface="Comic Sans MS" panose="030F0702030302020204" pitchFamily="66" charset="0"/>
              </a:rPr>
              <a:t>Physical Development </a:t>
            </a:r>
            <a:endParaRPr lang="en-GB" sz="2000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r>
              <a:rPr lang="en-US" sz="2000" dirty="0">
                <a:solidFill>
                  <a:srgbClr val="FFC000"/>
                </a:solidFill>
                <a:latin typeface="Comic Sans MS" panose="030F0702030302020204" pitchFamily="66" charset="0"/>
              </a:rPr>
              <a:t> </a:t>
            </a:r>
            <a:endParaRPr lang="en-GB" sz="2000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C000"/>
                </a:solidFill>
                <a:latin typeface="Comic Sans MS" panose="030F0702030302020204" pitchFamily="66" charset="0"/>
              </a:rPr>
              <a:t>All notice what children like, enjoy and need and use this to plan activities </a:t>
            </a:r>
          </a:p>
          <a:p>
            <a:r>
              <a:rPr lang="en-US" sz="2000" dirty="0">
                <a:solidFill>
                  <a:srgbClr val="FFC000"/>
                </a:solidFill>
                <a:latin typeface="Comic Sans MS" panose="030F0702030302020204" pitchFamily="66" charset="0"/>
              </a:rPr>
              <a:t>     and make learning enjoyable</a:t>
            </a:r>
            <a:endParaRPr lang="en-GB" sz="2000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C000"/>
                </a:solidFill>
                <a:latin typeface="Comic Sans MS" panose="030F0702030302020204" pitchFamily="66" charset="0"/>
              </a:rPr>
              <a:t>Provide 15 or 30 hours funding + wrap around care</a:t>
            </a:r>
          </a:p>
          <a:p>
            <a:endParaRPr lang="en-GB" sz="2000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C000"/>
                </a:solidFill>
                <a:latin typeface="Comic Sans MS" panose="030F0702030302020204" pitchFamily="66" charset="0"/>
              </a:rPr>
              <a:t>Work with parents to achieve the best for each child</a:t>
            </a:r>
            <a:endParaRPr lang="en-GB" sz="20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29BA00-67E5-4566-96D5-10F3C412B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61" y="57416"/>
            <a:ext cx="274344" cy="67244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4DD5A7-A017-40B1-A42A-1FD6B35C9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0536" y="5291444"/>
            <a:ext cx="1124503" cy="149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27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5CECAA0-5FEB-4ABF-AE2B-91E1CB4A7239}"/>
              </a:ext>
            </a:extLst>
          </p:cNvPr>
          <p:cNvSpPr txBox="1">
            <a:spLocks/>
          </p:cNvSpPr>
          <p:nvPr/>
        </p:nvSpPr>
        <p:spPr>
          <a:xfrm>
            <a:off x="6310414" y="278477"/>
            <a:ext cx="5904656" cy="3474720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300" b="1" u="sng" dirty="0">
                <a:solidFill>
                  <a:srgbClr val="FFC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Maintained School Nursery</a:t>
            </a:r>
            <a:endParaRPr lang="en-GB" sz="2300" dirty="0">
              <a:solidFill>
                <a:srgbClr val="FFC00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</a:pPr>
            <a:r>
              <a:rPr lang="en-US" sz="2300" dirty="0">
                <a:solidFill>
                  <a:srgbClr val="FFC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Staff qualified to graduate level+</a:t>
            </a:r>
            <a:endParaRPr lang="en-GB" sz="2300" dirty="0">
              <a:solidFill>
                <a:srgbClr val="FFC00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</a:pPr>
            <a:r>
              <a:rPr lang="en-US" sz="2300" dirty="0">
                <a:solidFill>
                  <a:srgbClr val="FFC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High level of expertise: Principal, </a:t>
            </a:r>
            <a:r>
              <a:rPr lang="en-US" sz="2300" dirty="0" err="1">
                <a:solidFill>
                  <a:srgbClr val="FFC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SENCo</a:t>
            </a:r>
            <a:r>
              <a:rPr lang="en-US" sz="2300" dirty="0">
                <a:solidFill>
                  <a:srgbClr val="FFC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speech &amp; language, subject specialists </a:t>
            </a:r>
            <a:r>
              <a:rPr lang="en-US" sz="2300" dirty="0" err="1">
                <a:solidFill>
                  <a:srgbClr val="FFC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endParaRPr lang="en-US" sz="2300" dirty="0">
              <a:solidFill>
                <a:srgbClr val="FFC00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</a:pPr>
            <a:r>
              <a:rPr lang="en-US" sz="2300" dirty="0">
                <a:solidFill>
                  <a:srgbClr val="FFC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Open 38 weeks of the year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</a:pPr>
            <a:r>
              <a:rPr lang="en-US" sz="2300" dirty="0">
                <a:solidFill>
                  <a:srgbClr val="FFC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Caring and nurturing but clear focus on preparing children for their next steps</a:t>
            </a:r>
            <a:endParaRPr lang="en-GB" sz="2300" dirty="0">
              <a:solidFill>
                <a:srgbClr val="FFC00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</a:pPr>
            <a:r>
              <a:rPr lang="en-US" sz="2300" dirty="0">
                <a:solidFill>
                  <a:srgbClr val="FFC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Part of a wider school community</a:t>
            </a:r>
            <a:endParaRPr lang="en-GB" sz="2300" dirty="0">
              <a:solidFill>
                <a:srgbClr val="FFC00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</a:pPr>
            <a:r>
              <a:rPr lang="en-US" sz="2300" dirty="0">
                <a:solidFill>
                  <a:srgbClr val="FFC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Begin to settle and feel part of school</a:t>
            </a:r>
            <a:endParaRPr lang="en-GB" sz="2300" dirty="0">
              <a:solidFill>
                <a:srgbClr val="FFC00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DF14862-1854-4664-A045-00116B08FBA1}"/>
              </a:ext>
            </a:extLst>
          </p:cNvPr>
          <p:cNvSpPr txBox="1">
            <a:spLocks/>
          </p:cNvSpPr>
          <p:nvPr/>
        </p:nvSpPr>
        <p:spPr>
          <a:xfrm>
            <a:off x="335360" y="319603"/>
            <a:ext cx="5328592" cy="4679657"/>
          </a:xfrm>
          <a:prstGeom prst="rect">
            <a:avLst/>
          </a:prstGeom>
          <a:solidFill>
            <a:srgbClr val="0066FF"/>
          </a:solidFill>
        </p:spPr>
        <p:txBody>
          <a:bodyPr>
            <a:normAutofit fontScale="250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Aft>
                <a:spcPts val="800"/>
              </a:spcAft>
              <a:buFont typeface="Wingdings" pitchFamily="2" charset="2"/>
              <a:buNone/>
            </a:pPr>
            <a:r>
              <a:rPr lang="en-US" sz="9200" b="1" u="sng" dirty="0">
                <a:solidFill>
                  <a:srgbClr val="FFC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Day Care Nursery</a:t>
            </a: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9200" dirty="0">
                <a:solidFill>
                  <a:srgbClr val="FFC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Greater number of staff </a:t>
            </a:r>
            <a:endParaRPr lang="en-GB" sz="9200" dirty="0">
              <a:solidFill>
                <a:srgbClr val="FFC00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0000"/>
              </a:lnSpc>
              <a:spcAft>
                <a:spcPts val="800"/>
              </a:spcAft>
            </a:pPr>
            <a:r>
              <a:rPr lang="en-US" sz="9200" dirty="0">
                <a:solidFill>
                  <a:srgbClr val="FFC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Open 50+ weeks of the year</a:t>
            </a:r>
            <a:endParaRPr lang="en-GB" sz="9200" dirty="0">
              <a:solidFill>
                <a:srgbClr val="FFC00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0000"/>
              </a:lnSpc>
              <a:spcAft>
                <a:spcPts val="800"/>
              </a:spcAft>
            </a:pPr>
            <a:r>
              <a:rPr lang="en-US" sz="9200" dirty="0">
                <a:solidFill>
                  <a:srgbClr val="FFC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Flexible sessions offered</a:t>
            </a:r>
            <a:endParaRPr lang="en-GB" sz="9200" dirty="0">
              <a:solidFill>
                <a:srgbClr val="FFC00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0000"/>
              </a:lnSpc>
              <a:spcAft>
                <a:spcPts val="800"/>
              </a:spcAft>
            </a:pPr>
            <a:r>
              <a:rPr lang="en-US" sz="9200" dirty="0">
                <a:solidFill>
                  <a:srgbClr val="FFC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More detailed daily feedback for parents</a:t>
            </a:r>
            <a:endParaRPr lang="en-GB" sz="9200" dirty="0">
              <a:solidFill>
                <a:srgbClr val="FFC00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0000"/>
              </a:lnSpc>
              <a:spcAft>
                <a:spcPts val="800"/>
              </a:spcAft>
            </a:pPr>
            <a:r>
              <a:rPr lang="en-US" sz="9200" dirty="0">
                <a:solidFill>
                  <a:srgbClr val="FFC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Daily activities built totally around children’s interests and likes</a:t>
            </a:r>
            <a:endParaRPr lang="en-GB" sz="9200" dirty="0">
              <a:solidFill>
                <a:srgbClr val="FFC00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46A47A-A94B-4B9C-BA1C-A46F41A80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933441" y="711238"/>
            <a:ext cx="325118" cy="118093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15077C-FA72-45D7-BF3C-1270C0E57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265" y="5422353"/>
            <a:ext cx="1553978" cy="99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59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C4589B-52FA-4B39-9655-00C446AB6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552" y="357285"/>
            <a:ext cx="9685712" cy="60527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535BA0-8897-4B84-8C7C-E97AA5F9C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392" y="22353"/>
            <a:ext cx="274344" cy="672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97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FC882C-CC27-4D8D-9AF3-82F17C49C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317" y="620688"/>
            <a:ext cx="11665296" cy="43924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7999C4-311A-4901-BF43-C034A5F0A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956088" y="656691"/>
            <a:ext cx="360039" cy="1180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24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DDD762-916B-454E-807D-FF72662ED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80128">
            <a:off x="242651" y="317710"/>
            <a:ext cx="3920967" cy="22640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E469F8-5802-4C56-984A-A0014F8AE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757" y="2032231"/>
            <a:ext cx="6420367" cy="36458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B17CBC-85C2-4D6A-A451-DA944C5646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68562">
            <a:off x="8256641" y="848670"/>
            <a:ext cx="3803621" cy="21986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DF06E5-6D99-4C85-8EA6-F5BCE507EF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81234">
            <a:off x="186390" y="4417241"/>
            <a:ext cx="3880816" cy="22323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BA4879-218B-446A-BFFF-A81C8BBCA1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63362">
            <a:off x="7929378" y="4722316"/>
            <a:ext cx="4114041" cy="23184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3EABEB-0A13-454B-876C-3405EAE4316F}"/>
              </a:ext>
            </a:extLst>
          </p:cNvPr>
          <p:cNvSpPr txBox="1"/>
          <p:nvPr/>
        </p:nvSpPr>
        <p:spPr>
          <a:xfrm>
            <a:off x="4526577" y="5775102"/>
            <a:ext cx="3613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C000"/>
                </a:solidFill>
                <a:latin typeface="Comic Sans MS" panose="030F0702030302020204" pitchFamily="66" charset="0"/>
              </a:rPr>
              <a:t>Pack away</a:t>
            </a:r>
            <a:endParaRPr lang="en-GB" sz="40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16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A69708-3CCC-445C-9E35-406A30FECF2B}"/>
              </a:ext>
            </a:extLst>
          </p:cNvPr>
          <p:cNvSpPr txBox="1"/>
          <p:nvPr/>
        </p:nvSpPr>
        <p:spPr>
          <a:xfrm>
            <a:off x="119336" y="90226"/>
            <a:ext cx="1137726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FFC000"/>
                </a:solidFill>
                <a:latin typeface="Comic Sans MS" panose="030F0702030302020204" pitchFamily="66" charset="0"/>
              </a:rPr>
              <a:t>Funding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C000"/>
                </a:solidFill>
                <a:latin typeface="Comic Sans MS" panose="030F0702030302020204" pitchFamily="66" charset="0"/>
              </a:rPr>
              <a:t>All children are entitled to 15 hours early education funded by the local authority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C000"/>
                </a:solidFill>
                <a:latin typeface="Comic Sans MS" panose="030F0702030302020204" pitchFamily="66" charset="0"/>
              </a:rPr>
              <a:t>Some children are entitled to 30 hours of funded education depending on family circumstances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C000"/>
                </a:solidFill>
                <a:latin typeface="Comic Sans MS" panose="030F0702030302020204" pitchFamily="66" charset="0"/>
              </a:rPr>
              <a:t>Children can start after their 3</a:t>
            </a:r>
            <a:r>
              <a:rPr lang="en-US" sz="2200" baseline="30000" dirty="0">
                <a:solidFill>
                  <a:srgbClr val="FFC000"/>
                </a:solidFill>
                <a:latin typeface="Comic Sans MS" panose="030F0702030302020204" pitchFamily="66" charset="0"/>
              </a:rPr>
              <a:t>rd</a:t>
            </a:r>
            <a:r>
              <a:rPr lang="en-US" sz="2200" dirty="0">
                <a:solidFill>
                  <a:srgbClr val="FFC000"/>
                </a:solidFill>
                <a:latin typeface="Comic Sans MS" panose="030F0702030302020204" pitchFamily="66" charset="0"/>
              </a:rPr>
              <a:t> birthday. Funding starts the term after. E.g. a child born on 29</a:t>
            </a:r>
            <a:r>
              <a:rPr lang="en-US" sz="2200" baseline="30000" dirty="0">
                <a:solidFill>
                  <a:srgbClr val="FFC000"/>
                </a:solidFill>
                <a:latin typeface="Comic Sans MS" panose="030F0702030302020204" pitchFamily="66" charset="0"/>
              </a:rPr>
              <a:t>th</a:t>
            </a:r>
            <a:r>
              <a:rPr lang="en-US" sz="2200" dirty="0">
                <a:solidFill>
                  <a:srgbClr val="FFC000"/>
                </a:solidFill>
                <a:latin typeface="Comic Sans MS" panose="030F0702030302020204" pitchFamily="66" charset="0"/>
              </a:rPr>
              <a:t> January would have funding after the Easter break.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C000"/>
                </a:solidFill>
                <a:latin typeface="Comic Sans MS" panose="030F0702030302020204" pitchFamily="66" charset="0"/>
              </a:rPr>
              <a:t>All sessions most be paid for, either through </a:t>
            </a:r>
          </a:p>
          <a:p>
            <a:r>
              <a:rPr lang="en-US" sz="2200" dirty="0">
                <a:solidFill>
                  <a:srgbClr val="FFC000"/>
                </a:solidFill>
                <a:latin typeface="Comic Sans MS" panose="030F0702030302020204" pitchFamily="66" charset="0"/>
              </a:rPr>
              <a:t>    LA funding or payments from parents</a:t>
            </a:r>
          </a:p>
          <a:p>
            <a:endParaRPr lang="en-US" sz="2200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endParaRPr lang="en-GB" sz="22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A1634AF-8B9A-4227-B231-4C6D8E768A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004418"/>
              </p:ext>
            </p:extLst>
          </p:nvPr>
        </p:nvGraphicFramePr>
        <p:xfrm>
          <a:off x="7247313" y="3683993"/>
          <a:ext cx="4712072" cy="2907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4580">
                  <a:extLst>
                    <a:ext uri="{9D8B030D-6E8A-4147-A177-3AD203B41FA5}">
                      <a16:colId xmlns:a16="http://schemas.microsoft.com/office/drawing/2014/main" val="1418824764"/>
                    </a:ext>
                  </a:extLst>
                </a:gridCol>
                <a:gridCol w="2147492">
                  <a:extLst>
                    <a:ext uri="{9D8B030D-6E8A-4147-A177-3AD203B41FA5}">
                      <a16:colId xmlns:a16="http://schemas.microsoft.com/office/drawing/2014/main" val="1843967474"/>
                    </a:ext>
                  </a:extLst>
                </a:gridCol>
              </a:tblGrid>
              <a:tr h="390166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rPr>
                        <a:t>Session</a:t>
                      </a:r>
                      <a:endParaRPr lang="en-GB" b="0" dirty="0">
                        <a:solidFill>
                          <a:srgbClr val="0000FF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rPr>
                        <a:t>Cost</a:t>
                      </a:r>
                      <a:endParaRPr lang="en-GB" b="0" dirty="0">
                        <a:solidFill>
                          <a:srgbClr val="0000FF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888315"/>
                  </a:ext>
                </a:extLst>
              </a:tr>
              <a:tr h="3901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Before School</a:t>
                      </a:r>
                      <a:endParaRPr lang="en-GB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£5.15</a:t>
                      </a:r>
                      <a:endParaRPr lang="en-GB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566679"/>
                  </a:ext>
                </a:extLst>
              </a:tr>
              <a:tr h="6734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Morning/Afternoon Session</a:t>
                      </a:r>
                      <a:endParaRPr lang="en-GB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£15.50</a:t>
                      </a:r>
                      <a:endParaRPr lang="en-GB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0389082"/>
                  </a:ext>
                </a:extLst>
              </a:tr>
              <a:tr h="6734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Lunch Time Supervision</a:t>
                      </a:r>
                      <a:endParaRPr lang="en-GB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£2.00</a:t>
                      </a:r>
                      <a:endParaRPr lang="en-GB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8661690"/>
                  </a:ext>
                </a:extLst>
              </a:tr>
              <a:tr h="3901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After School Club</a:t>
                      </a:r>
                      <a:endParaRPr lang="en-GB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£10.25</a:t>
                      </a:r>
                      <a:endParaRPr lang="en-GB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802887"/>
                  </a:ext>
                </a:extLst>
              </a:tr>
              <a:tr h="3901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Full Unfunded Day</a:t>
                      </a:r>
                      <a:endParaRPr lang="en-GB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£48.40</a:t>
                      </a:r>
                      <a:endParaRPr lang="en-GB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8179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599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B593E3-E59B-4121-ABAE-0D814014957A}"/>
              </a:ext>
            </a:extLst>
          </p:cNvPr>
          <p:cNvSpPr txBox="1"/>
          <p:nvPr/>
        </p:nvSpPr>
        <p:spPr>
          <a:xfrm>
            <a:off x="263352" y="662520"/>
            <a:ext cx="6552728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Comic Sans MS" panose="030F0702030302020204" pitchFamily="66" charset="0"/>
              </a:rPr>
              <a:t>Next Steps:</a:t>
            </a:r>
          </a:p>
          <a:p>
            <a:endParaRPr lang="en-US" sz="2400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C000"/>
                </a:solidFill>
                <a:latin typeface="Comic Sans MS" panose="030F0702030302020204" pitchFamily="66" charset="0"/>
              </a:rPr>
              <a:t>Parent Guide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C000"/>
                </a:solidFill>
                <a:latin typeface="Comic Sans MS" panose="030F0702030302020204" pitchFamily="66" charset="0"/>
              </a:rPr>
              <a:t>Registration forms to be completed and returned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C000"/>
                </a:solidFill>
                <a:latin typeface="Comic Sans MS" panose="030F0702030302020204" pitchFamily="66" charset="0"/>
              </a:rPr>
              <a:t>Confirmation of places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C000"/>
                </a:solidFill>
                <a:latin typeface="Comic Sans MS" panose="030F0702030302020204" pitchFamily="66" charset="0"/>
              </a:rPr>
              <a:t>A drop in stay and play session</a:t>
            </a:r>
          </a:p>
          <a:p>
            <a:r>
              <a:rPr lang="en-US" sz="2400" dirty="0">
                <a:solidFill>
                  <a:srgbClr val="FFC000"/>
                </a:solidFill>
                <a:latin typeface="Comic Sans MS" panose="030F0702030302020204" pitchFamily="66" charset="0"/>
              </a:rPr>
              <a:t>   June/July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C000"/>
                </a:solidFill>
                <a:latin typeface="Comic Sans MS" panose="030F0702030302020204" pitchFamily="66" charset="0"/>
              </a:rPr>
              <a:t>Open Tuesday 5</a:t>
            </a:r>
            <a:r>
              <a:rPr lang="en-US" sz="2400" baseline="30000" dirty="0">
                <a:solidFill>
                  <a:srgbClr val="FFC000"/>
                </a:solidFill>
                <a:latin typeface="Comic Sans MS" panose="030F0702030302020204" pitchFamily="66" charset="0"/>
              </a:rPr>
              <a:t>th</a:t>
            </a:r>
            <a:r>
              <a:rPr lang="en-US" sz="2400" dirty="0">
                <a:solidFill>
                  <a:srgbClr val="FFC000"/>
                </a:solidFill>
                <a:latin typeface="Comic Sans MS" panose="030F0702030302020204" pitchFamily="66" charset="0"/>
              </a:rPr>
              <a:t> September 2023</a:t>
            </a:r>
          </a:p>
          <a:p>
            <a:endParaRPr lang="en-US" sz="2400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endParaRPr lang="en-US" sz="2400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endParaRPr lang="en-US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7C1B6F-310C-49FE-814A-66A19534D3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85" t="17227" r="23538" b="11394"/>
          <a:stretch/>
        </p:blipFill>
        <p:spPr>
          <a:xfrm rot="320777">
            <a:off x="6785629" y="1132809"/>
            <a:ext cx="4982161" cy="36854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9A92F2-5CE9-4971-A0E9-BEEB56949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73" y="6221732"/>
            <a:ext cx="11808975" cy="3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23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A15C6C-6BB6-4DB6-B7D6-7F14EAB2CC5C}">
  <ds:schemaRefs>
    <ds:schemaRef ds:uri="http://purl.org/dc/elements/1.1/"/>
    <ds:schemaRef ds:uri="http://schemas.microsoft.com/office/2006/metadata/properties"/>
    <ds:schemaRef ds:uri="http://purl.org/dc/terms/"/>
    <ds:schemaRef ds:uri="a4f35948-e619-41b3-aa29-22878b09cfd2"/>
    <ds:schemaRef ds:uri="http://purl.org/dc/dcmitype/"/>
    <ds:schemaRef ds:uri="40262f94-9f35-4ac3-9a90-690165a166b7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486</TotalTime>
  <Words>351</Words>
  <Application>Microsoft Office PowerPoint</Application>
  <PresentationFormat>Widescreen</PresentationFormat>
  <Paragraphs>72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Comic Sans MS</vt:lpstr>
      <vt:lpstr>Corbel</vt:lpstr>
      <vt:lpstr>Wingdings</vt:lpstr>
      <vt:lpstr>Banded</vt:lpstr>
      <vt:lpstr>Cygnets Nursery Class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Cygnets Nursery Class</dc:title>
  <dc:creator>Sally Earl</dc:creator>
  <cp:keywords/>
  <cp:lastModifiedBy>Sally Earl</cp:lastModifiedBy>
  <cp:revision>13</cp:revision>
  <dcterms:created xsi:type="dcterms:W3CDTF">2023-03-29T14:53:36Z</dcterms:created>
  <dcterms:modified xsi:type="dcterms:W3CDTF">2023-06-20T15:51:22Z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