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sldIdLst>
    <p:sldId id="256" r:id="rId5"/>
    <p:sldId id="274" r:id="rId6"/>
    <p:sldId id="264" r:id="rId7"/>
    <p:sldId id="258" r:id="rId8"/>
    <p:sldId id="268" r:id="rId9"/>
    <p:sldId id="269" r:id="rId10"/>
    <p:sldId id="265" r:id="rId11"/>
    <p:sldId id="257" r:id="rId12"/>
    <p:sldId id="272" r:id="rId13"/>
    <p:sldId id="262" r:id="rId14"/>
    <p:sldId id="266" r:id="rId15"/>
    <p:sldId id="267" r:id="rId16"/>
    <p:sldId id="271" r:id="rId17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Culshaw" userId="34b0d52b-2a49-45fc-a090-9a5b60d3f65f" providerId="ADAL" clId="{FF42203E-F530-48DF-9A5B-7DC79BD78515}"/>
    <pc:docChg chg="delSld modSld">
      <pc:chgData name="Angela Culshaw" userId="34b0d52b-2a49-45fc-a090-9a5b60d3f65f" providerId="ADAL" clId="{FF42203E-F530-48DF-9A5B-7DC79BD78515}" dt="2023-06-06T13:00:54.526" v="5" actId="2696"/>
      <pc:docMkLst>
        <pc:docMk/>
      </pc:docMkLst>
      <pc:sldChg chg="modSp">
        <pc:chgData name="Angela Culshaw" userId="34b0d52b-2a49-45fc-a090-9a5b60d3f65f" providerId="ADAL" clId="{FF42203E-F530-48DF-9A5B-7DC79BD78515}" dt="2023-06-06T13:00:31.550" v="3" actId="1076"/>
        <pc:sldMkLst>
          <pc:docMk/>
          <pc:sldMk cId="4293342558" sldId="262"/>
        </pc:sldMkLst>
        <pc:spChg chg="mod">
          <ac:chgData name="Angela Culshaw" userId="34b0d52b-2a49-45fc-a090-9a5b60d3f65f" providerId="ADAL" clId="{FF42203E-F530-48DF-9A5B-7DC79BD78515}" dt="2023-06-06T13:00:31.550" v="3" actId="1076"/>
          <ac:spMkLst>
            <pc:docMk/>
            <pc:sldMk cId="4293342558" sldId="262"/>
            <ac:spMk id="2" creationId="{00000000-0000-0000-0000-000000000000}"/>
          </ac:spMkLst>
        </pc:spChg>
      </pc:sldChg>
      <pc:sldChg chg="modSp">
        <pc:chgData name="Angela Culshaw" userId="34b0d52b-2a49-45fc-a090-9a5b60d3f65f" providerId="ADAL" clId="{FF42203E-F530-48DF-9A5B-7DC79BD78515}" dt="2023-06-06T13:00:14.228" v="2" actId="732"/>
        <pc:sldMkLst>
          <pc:docMk/>
          <pc:sldMk cId="4175512612" sldId="268"/>
        </pc:sldMkLst>
        <pc:grpChg chg="mod">
          <ac:chgData name="Angela Culshaw" userId="34b0d52b-2a49-45fc-a090-9a5b60d3f65f" providerId="ADAL" clId="{FF42203E-F530-48DF-9A5B-7DC79BD78515}" dt="2023-06-06T13:00:03.371" v="1" actId="14100"/>
          <ac:grpSpMkLst>
            <pc:docMk/>
            <pc:sldMk cId="4175512612" sldId="268"/>
            <ac:grpSpMk id="4" creationId="{00000000-0000-0000-0000-000000000000}"/>
          </ac:grpSpMkLst>
        </pc:grpChg>
        <pc:picChg chg="mod modCrop">
          <ac:chgData name="Angela Culshaw" userId="34b0d52b-2a49-45fc-a090-9a5b60d3f65f" providerId="ADAL" clId="{FF42203E-F530-48DF-9A5B-7DC79BD78515}" dt="2023-06-06T13:00:14.228" v="2" actId="732"/>
          <ac:picMkLst>
            <pc:docMk/>
            <pc:sldMk cId="4175512612" sldId="268"/>
            <ac:picMk id="5" creationId="{00000000-0000-0000-0000-000000000000}"/>
          </ac:picMkLst>
        </pc:picChg>
      </pc:sldChg>
      <pc:sldChg chg="modSp">
        <pc:chgData name="Angela Culshaw" userId="34b0d52b-2a49-45fc-a090-9a5b60d3f65f" providerId="ADAL" clId="{FF42203E-F530-48DF-9A5B-7DC79BD78515}" dt="2023-06-06T12:59:02.106" v="0" actId="20577"/>
        <pc:sldMkLst>
          <pc:docMk/>
          <pc:sldMk cId="3458360737" sldId="269"/>
        </pc:sldMkLst>
        <pc:spChg chg="mod">
          <ac:chgData name="Angela Culshaw" userId="34b0d52b-2a49-45fc-a090-9a5b60d3f65f" providerId="ADAL" clId="{FF42203E-F530-48DF-9A5B-7DC79BD78515}" dt="2023-06-06T12:59:02.106" v="0" actId="20577"/>
          <ac:spMkLst>
            <pc:docMk/>
            <pc:sldMk cId="3458360737" sldId="269"/>
            <ac:spMk id="8" creationId="{00000000-0000-0000-0000-000000000000}"/>
          </ac:spMkLst>
        </pc:spChg>
      </pc:sldChg>
      <pc:sldChg chg="del">
        <pc:chgData name="Angela Culshaw" userId="34b0d52b-2a49-45fc-a090-9a5b60d3f65f" providerId="ADAL" clId="{FF42203E-F530-48DF-9A5B-7DC79BD78515}" dt="2023-06-06T13:00:52.026" v="4" actId="2696"/>
        <pc:sldMkLst>
          <pc:docMk/>
          <pc:sldMk cId="1591582442" sldId="270"/>
        </pc:sldMkLst>
      </pc:sldChg>
      <pc:sldChg chg="del">
        <pc:chgData name="Angela Culshaw" userId="34b0d52b-2a49-45fc-a090-9a5b60d3f65f" providerId="ADAL" clId="{FF42203E-F530-48DF-9A5B-7DC79BD78515}" dt="2023-06-06T13:00:54.526" v="5" actId="2696"/>
        <pc:sldMkLst>
          <pc:docMk/>
          <pc:sldMk cId="190214230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6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1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5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1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8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1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0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vity-centres.naycacuk.co.uk/whitemoor-lakes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Whitemoor</a:t>
            </a:r>
            <a:r>
              <a:rPr lang="en-GB" dirty="0"/>
              <a:t> Lakes Residential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Wednesday 4</a:t>
            </a:r>
            <a:r>
              <a:rPr lang="en-GB" sz="3200" baseline="30000" dirty="0">
                <a:solidFill>
                  <a:srgbClr val="002060"/>
                </a:solidFill>
              </a:rPr>
              <a:t>th</a:t>
            </a:r>
            <a:r>
              <a:rPr lang="en-GB" sz="3200" dirty="0">
                <a:solidFill>
                  <a:srgbClr val="002060"/>
                </a:solidFill>
              </a:rPr>
              <a:t> October- Friday 6</a:t>
            </a:r>
            <a:r>
              <a:rPr lang="en-GB" sz="3200" baseline="30000" dirty="0">
                <a:solidFill>
                  <a:srgbClr val="002060"/>
                </a:solidFill>
              </a:rPr>
              <a:t>th</a:t>
            </a:r>
            <a:r>
              <a:rPr lang="en-GB" sz="3200" dirty="0">
                <a:solidFill>
                  <a:srgbClr val="002060"/>
                </a:solidFill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29603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850106"/>
          </a:xfrm>
        </p:spPr>
        <p:txBody>
          <a:bodyPr/>
          <a:lstStyle/>
          <a:p>
            <a:r>
              <a:rPr lang="en-GB" dirty="0"/>
              <a:t>Equipment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9617"/>
            <a:ext cx="4502656" cy="5661248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en-GB" sz="4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activities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set of clothes per day including: jogging/tracksuit bottoms, t-shirts, sweatshirts/jerseys, warm socks (no jeans)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layers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trainers or outdoor shoes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Waterproof jacket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and  gloves (if needed)</a:t>
            </a:r>
          </a:p>
          <a:p>
            <a:pPr lvl="0"/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Suncrea</a:t>
            </a:r>
            <a:r>
              <a:rPr lang="en-GB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needed)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sz="4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sports </a:t>
            </a:r>
          </a:p>
          <a:p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 you don’t mind getting wet (two sets) 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Shoes to get wet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 towel  </a:t>
            </a:r>
            <a:endParaRPr lang="en-GB" sz="4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bag for wet things</a:t>
            </a:r>
          </a:p>
          <a:p>
            <a:pPr lvl="0"/>
            <a:endParaRPr lang="en-GB" sz="4400" dirty="0">
              <a:effectLst/>
            </a:endParaRPr>
          </a:p>
          <a:p>
            <a:pPr marL="68580" indent="0">
              <a:buNone/>
            </a:pPr>
            <a:endParaRPr lang="en-GB" sz="4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59856" y="1121848"/>
            <a:ext cx="403860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activities </a:t>
            </a: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sleeves for archery </a:t>
            </a:r>
          </a:p>
          <a:p>
            <a:pPr lvl="0"/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shoes </a:t>
            </a:r>
          </a:p>
          <a:p>
            <a:pPr marL="0" indent="0">
              <a:buNone/>
            </a:pPr>
            <a:endParaRPr lang="en-GB" sz="1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items </a:t>
            </a:r>
            <a:endParaRPr lang="en-GB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Waterproof trousers</a:t>
            </a:r>
          </a:p>
          <a:p>
            <a:pPr lvl="0"/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23633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Whitemoor</a:t>
            </a:r>
            <a:r>
              <a:rPr lang="en-GB" sz="2400" b="1" dirty="0">
                <a:solidFill>
                  <a:srgbClr val="FF0000"/>
                </a:solidFill>
              </a:rPr>
              <a:t> Lakes Yr4</a:t>
            </a:r>
          </a:p>
        </p:txBody>
      </p:sp>
    </p:spTree>
    <p:extLst>
      <p:ext uri="{BB962C8B-B14F-4D97-AF65-F5344CB8AC3E}">
        <p14:creationId xmlns:p14="http://schemas.microsoft.com/office/powerpoint/2010/main" val="429334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en-GB" dirty="0"/>
              <a:t>Meals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490" y="1744568"/>
            <a:ext cx="6985968" cy="40324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Children will eat together in the dining hall.</a:t>
            </a:r>
          </a:p>
          <a:p>
            <a:r>
              <a:rPr lang="en-GB" b="1" dirty="0">
                <a:solidFill>
                  <a:srgbClr val="002060"/>
                </a:solidFill>
              </a:rPr>
              <a:t>Please bring a packed lunch for the first day.</a:t>
            </a:r>
          </a:p>
          <a:p>
            <a:r>
              <a:rPr lang="en-GB" dirty="0">
                <a:solidFill>
                  <a:srgbClr val="002060"/>
                </a:solidFill>
              </a:rPr>
              <a:t>All other meals are provided (including hot options for breakfast, lunch and dinner)</a:t>
            </a:r>
          </a:p>
          <a:p>
            <a:r>
              <a:rPr lang="en-GB" dirty="0">
                <a:solidFill>
                  <a:srgbClr val="002060"/>
                </a:solidFill>
              </a:rPr>
              <a:t>Fresh fruit is always available</a:t>
            </a:r>
          </a:p>
          <a:p>
            <a:r>
              <a:rPr lang="en-GB" b="1" dirty="0">
                <a:solidFill>
                  <a:srgbClr val="002060"/>
                </a:solidFill>
              </a:rPr>
              <a:t>Dietary requirements will be given to the catering team and will be catered for</a:t>
            </a:r>
            <a:r>
              <a:rPr lang="en-GB" dirty="0">
                <a:solidFill>
                  <a:srgbClr val="002060"/>
                </a:solidFill>
              </a:rPr>
              <a:t>. (We use the information you have provided for your child. Please notify your class teacher if there are any updates to these).</a:t>
            </a:r>
          </a:p>
        </p:txBody>
      </p:sp>
    </p:spTree>
    <p:extLst>
      <p:ext uri="{BB962C8B-B14F-4D97-AF65-F5344CB8AC3E}">
        <p14:creationId xmlns:p14="http://schemas.microsoft.com/office/powerpoint/2010/main" val="414353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/>
          <a:lstStyle/>
          <a:p>
            <a:r>
              <a:rPr lang="en-GB" dirty="0"/>
              <a:t>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616" y="1368152"/>
            <a:ext cx="3816424" cy="50131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200" dirty="0">
                <a:solidFill>
                  <a:srgbClr val="002060"/>
                </a:solidFill>
              </a:rPr>
              <a:t>If your child requires prescribed medicine, please ensure it is handed in to a nominated first aider or class teacher on the day of the trip.</a:t>
            </a:r>
          </a:p>
          <a:p>
            <a:pPr>
              <a:lnSpc>
                <a:spcPct val="120000"/>
              </a:lnSpc>
            </a:pPr>
            <a:r>
              <a:rPr lang="en-GB" sz="4200" dirty="0">
                <a:solidFill>
                  <a:srgbClr val="002060"/>
                </a:solidFill>
              </a:rPr>
              <a:t>Make sure it is in a clearly-labelled container with a completed medication form. (These can be collected from the school office prior to the visit.)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99776" y="1352364"/>
            <a:ext cx="3600400" cy="4608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300" dirty="0">
                <a:solidFill>
                  <a:srgbClr val="002060"/>
                </a:solidFill>
              </a:rPr>
              <a:t>If your child requires an inhaler, please ensure they have it in their rucksack. (Please note: a medication form will still need to be completed and handed in to a first aider).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Please ensure all medical information that we hold is up to date.</a:t>
            </a:r>
          </a:p>
        </p:txBody>
      </p:sp>
    </p:spTree>
    <p:extLst>
      <p:ext uri="{BB962C8B-B14F-4D97-AF65-F5344CB8AC3E}">
        <p14:creationId xmlns:p14="http://schemas.microsoft.com/office/powerpoint/2010/main" val="242819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6913960" cy="3493008"/>
          </a:xfrm>
        </p:spPr>
        <p:txBody>
          <a:bodyPr>
            <a:normAutofit/>
          </a:bodyPr>
          <a:lstStyle/>
          <a:p>
            <a:r>
              <a:rPr lang="en-GB" dirty="0"/>
              <a:t>We are due to return to school Just after normal school day ends on</a:t>
            </a:r>
            <a:r>
              <a:rPr lang="en-GB" sz="2200" b="1" dirty="0"/>
              <a:t> Friday 6</a:t>
            </a:r>
            <a:r>
              <a:rPr lang="en-GB" sz="2200" b="1" baseline="30000" dirty="0"/>
              <a:t>th</a:t>
            </a:r>
            <a:r>
              <a:rPr lang="en-GB" sz="2200" b="1" dirty="0"/>
              <a:t> October.</a:t>
            </a:r>
            <a:endParaRPr lang="en-GB" dirty="0"/>
          </a:p>
          <a:p>
            <a:pPr marL="6858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FF0000"/>
                </a:solidFill>
              </a:rPr>
              <a:t>If you have any further questions about the visit, please don’t hesitate to ask.</a:t>
            </a:r>
          </a:p>
          <a:p>
            <a:pPr marL="68580" indent="0">
              <a:buNone/>
            </a:pPr>
            <a:r>
              <a:rPr lang="en-GB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https://activity-centres.naycacuk.co.uk/whitemoor-lakes/</a:t>
            </a:r>
            <a:endParaRPr lang="en-GB" dirty="0">
              <a:solidFill>
                <a:srgbClr val="002060"/>
              </a:solidFill>
            </a:endParaRPr>
          </a:p>
          <a:p>
            <a:pPr marL="6858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4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D8D1-C4BA-4036-B7A1-B2EC45D5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Whitemoor</a:t>
            </a:r>
            <a:r>
              <a:rPr lang="en-GB" dirty="0"/>
              <a:t> Lakes?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838F-562F-4631-810E-ADF94935A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916833"/>
            <a:ext cx="7772870" cy="387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Whitemoor</a:t>
            </a:r>
            <a:r>
              <a:rPr lang="en-GB" sz="2400" dirty="0"/>
              <a:t> Lakes is an outdoor education centre which promotes the following skills through their activities: </a:t>
            </a:r>
          </a:p>
          <a:p>
            <a:pPr marL="0" indent="0">
              <a:buNone/>
            </a:pPr>
            <a:r>
              <a:rPr lang="en-GB" sz="2400" dirty="0"/>
              <a:t>Communication, teamwork, independent thinking, physical activity, problem solving, resilience, social skills, leadership and time management.</a:t>
            </a:r>
          </a:p>
          <a:p>
            <a:pPr marL="0" indent="0">
              <a:buNone/>
            </a:pPr>
            <a:r>
              <a:rPr lang="en-GB" sz="2400" dirty="0"/>
              <a:t>All of these qualities reflect areas of our school </a:t>
            </a:r>
            <a:r>
              <a:rPr lang="en-GB" sz="2400"/>
              <a:t>values.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86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en-GB" dirty="0"/>
              <a:t>Day of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7760726" cy="4248472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GB" dirty="0"/>
              <a:t>We will leave school at approx. </a:t>
            </a:r>
            <a:r>
              <a:rPr lang="en-GB" b="1" dirty="0"/>
              <a:t>9.45am on Wednesday 4</a:t>
            </a:r>
            <a:r>
              <a:rPr lang="en-GB" b="1" baseline="30000" dirty="0"/>
              <a:t>th</a:t>
            </a:r>
            <a:r>
              <a:rPr lang="en-GB" b="1" dirty="0"/>
              <a:t> October</a:t>
            </a:r>
            <a:r>
              <a:rPr lang="en-GB" dirty="0"/>
              <a:t>.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en-GB" dirty="0"/>
              <a:t>Things to bring:</a:t>
            </a:r>
          </a:p>
          <a:p>
            <a:pPr>
              <a:lnSpc>
                <a:spcPct val="120000"/>
              </a:lnSpc>
            </a:pPr>
            <a:r>
              <a:rPr lang="en-GB" dirty="0"/>
              <a:t>Packed lunch</a:t>
            </a:r>
          </a:p>
          <a:p>
            <a:pPr>
              <a:lnSpc>
                <a:spcPct val="120000"/>
              </a:lnSpc>
            </a:pPr>
            <a:r>
              <a:rPr lang="en-GB" dirty="0"/>
              <a:t>Wear clothes suitable for the activities</a:t>
            </a:r>
          </a:p>
          <a:p>
            <a:pPr>
              <a:lnSpc>
                <a:spcPct val="120000"/>
              </a:lnSpc>
            </a:pPr>
            <a:r>
              <a:rPr lang="en-GB" dirty="0"/>
              <a:t>Light-weight waterproof coat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Reading books, colouring or Top Trumps for the journey. </a:t>
            </a:r>
            <a:r>
              <a:rPr lang="en-GB" u="sng" dirty="0"/>
              <a:t>No electronic devices or cameras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3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83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8732" y="258772"/>
            <a:ext cx="9181565" cy="5546470"/>
            <a:chOff x="1029894" y="1068575"/>
            <a:chExt cx="91814" cy="5424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0"/>
            <a:stretch/>
          </p:blipFill>
          <p:spPr bwMode="auto">
            <a:xfrm>
              <a:off x="1029894" y="1068575"/>
              <a:ext cx="91814" cy="54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4858" y="1089012"/>
              <a:ext cx="7516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074532" y="1115458"/>
              <a:ext cx="7515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5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8099" y="365796"/>
            <a:ext cx="8839200" cy="5134674"/>
            <a:chOff x="1052814" y="1068713"/>
            <a:chExt cx="88393" cy="5134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52814" y="1068713"/>
              <a:ext cx="88393" cy="51346"/>
              <a:chOff x="28443" y="20082"/>
              <a:chExt cx="88393" cy="5134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5" t="11488" r="20641" b="21008"/>
              <a:stretch>
                <a:fillRect/>
              </a:stretch>
            </p:blipFill>
            <p:spPr bwMode="auto">
              <a:xfrm>
                <a:off x="29300" y="20082"/>
                <a:ext cx="85820" cy="49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28443" y="68659"/>
                <a:ext cx="88393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algn="ctr">
                  <a:lnSpc>
                    <a:spcPct val="116000"/>
                  </a:lnSpc>
                  <a:spcAft>
                    <a:spcPts val="1000"/>
                  </a:spcAft>
                </a:pPr>
                <a:r>
                  <a:rPr lang="en-GB" sz="1100" dirty="0" err="1">
                    <a:effectLst/>
                    <a:latin typeface="Calibri"/>
                    <a:ea typeface="Calibri"/>
                    <a:cs typeface="Times New Roman"/>
                  </a:rPr>
                  <a:t>Whitemoor</a:t>
                </a:r>
                <a:r>
                  <a:rPr lang="en-GB" sz="1100" dirty="0">
                    <a:effectLst/>
                    <a:latin typeface="Calibri"/>
                    <a:ea typeface="Calibri"/>
                    <a:cs typeface="Times New Roman"/>
                  </a:rPr>
                  <a:t> Lakes, Barley Green Lane, Lichfield, Staffordshire, WS13 8QT t: 01283 795000 f: 01283 791057 e: enquires@whitemoorlakes.org.uk</a:t>
                </a: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97154" y="1111810"/>
              <a:ext cx="10522" cy="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36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188640"/>
            <a:ext cx="7024744" cy="961176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9816"/>
            <a:ext cx="6777317" cy="5159504"/>
          </a:xfrm>
        </p:spPr>
        <p:txBody>
          <a:bodyPr>
            <a:normAutofit fontScale="92500" lnSpcReduction="20000"/>
          </a:bodyPr>
          <a:lstStyle/>
          <a:p>
            <a:r>
              <a:rPr lang="en-GB" sz="2900" dirty="0"/>
              <a:t>Challenge course</a:t>
            </a:r>
          </a:p>
          <a:p>
            <a:r>
              <a:rPr lang="en-GB" sz="2900" dirty="0"/>
              <a:t>Raft building</a:t>
            </a:r>
          </a:p>
          <a:p>
            <a:r>
              <a:rPr lang="en-GB" sz="2900" dirty="0"/>
              <a:t>Camp fire</a:t>
            </a:r>
          </a:p>
          <a:p>
            <a:r>
              <a:rPr lang="en-GB" sz="2900" dirty="0"/>
              <a:t>Archery</a:t>
            </a:r>
          </a:p>
          <a:p>
            <a:r>
              <a:rPr lang="en-GB" sz="2900" dirty="0"/>
              <a:t>Wide Games</a:t>
            </a:r>
          </a:p>
          <a:p>
            <a:r>
              <a:rPr lang="en-GB" sz="2900" dirty="0"/>
              <a:t>Problem Solving</a:t>
            </a:r>
          </a:p>
          <a:p>
            <a:r>
              <a:rPr lang="en-GB" sz="2900" dirty="0"/>
              <a:t>Climbing</a:t>
            </a:r>
          </a:p>
          <a:p>
            <a:r>
              <a:rPr lang="en-GB" sz="2900" dirty="0"/>
              <a:t>Team games</a:t>
            </a:r>
          </a:p>
          <a:p>
            <a:r>
              <a:rPr lang="en-GB" sz="2900" dirty="0"/>
              <a:t>High ropes</a:t>
            </a:r>
          </a:p>
          <a:p>
            <a:r>
              <a:rPr lang="en-GB" sz="2900" dirty="0"/>
              <a:t>Abseiling &amp; Zip Wire</a:t>
            </a:r>
          </a:p>
          <a:p>
            <a:r>
              <a:rPr lang="en-GB" sz="2900" dirty="0"/>
              <a:t>Orienteering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9881F-8C49-47D9-B4A0-15F962BF7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14202"/>
            <a:ext cx="3452861" cy="1555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FBD32-E06B-4533-BF3F-3C2F9BDCB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00" y="2297270"/>
            <a:ext cx="1981804" cy="2636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04833D-FC6A-4726-88ED-2FAE937A0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028" y="1888137"/>
            <a:ext cx="4106415" cy="1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94631"/>
              </p:ext>
            </p:extLst>
          </p:nvPr>
        </p:nvGraphicFramePr>
        <p:xfrm>
          <a:off x="216725" y="7245424"/>
          <a:ext cx="8638544" cy="301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1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76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851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2988" y="3444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7" y="804520"/>
            <a:ext cx="8280920" cy="1049235"/>
          </a:xfrm>
        </p:spPr>
        <p:txBody>
          <a:bodyPr>
            <a:normAutofit/>
          </a:bodyPr>
          <a:lstStyle/>
          <a:p>
            <a:r>
              <a:rPr lang="en-GB" dirty="0"/>
              <a:t>Example Timetable Activities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44B526-C0E0-4838-9702-7DAE277B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7131"/>
              </p:ext>
            </p:extLst>
          </p:nvPr>
        </p:nvGraphicFramePr>
        <p:xfrm>
          <a:off x="395537" y="2204864"/>
          <a:ext cx="8280920" cy="291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520">
                  <a:extLst>
                    <a:ext uri="{9D8B030D-6E8A-4147-A177-3AD203B41FA5}">
                      <a16:colId xmlns:a16="http://schemas.microsoft.com/office/drawing/2014/main" val="945834303"/>
                    </a:ext>
                  </a:extLst>
                </a:gridCol>
                <a:gridCol w="1406177">
                  <a:extLst>
                    <a:ext uri="{9D8B030D-6E8A-4147-A177-3AD203B41FA5}">
                      <a16:colId xmlns:a16="http://schemas.microsoft.com/office/drawing/2014/main" val="919038179"/>
                    </a:ext>
                  </a:extLst>
                </a:gridCol>
                <a:gridCol w="1421791">
                  <a:extLst>
                    <a:ext uri="{9D8B030D-6E8A-4147-A177-3AD203B41FA5}">
                      <a16:colId xmlns:a16="http://schemas.microsoft.com/office/drawing/2014/main" val="1983296150"/>
                    </a:ext>
                  </a:extLst>
                </a:gridCol>
                <a:gridCol w="1396073">
                  <a:extLst>
                    <a:ext uri="{9D8B030D-6E8A-4147-A177-3AD203B41FA5}">
                      <a16:colId xmlns:a16="http://schemas.microsoft.com/office/drawing/2014/main" val="774048940"/>
                    </a:ext>
                  </a:extLst>
                </a:gridCol>
                <a:gridCol w="1396073">
                  <a:extLst>
                    <a:ext uri="{9D8B030D-6E8A-4147-A177-3AD203B41FA5}">
                      <a16:colId xmlns:a16="http://schemas.microsoft.com/office/drawing/2014/main" val="2759172070"/>
                    </a:ext>
                  </a:extLst>
                </a:gridCol>
                <a:gridCol w="1292286">
                  <a:extLst>
                    <a:ext uri="{9D8B030D-6E8A-4147-A177-3AD203B41FA5}">
                      <a16:colId xmlns:a16="http://schemas.microsoft.com/office/drawing/2014/main" val="1807600627"/>
                    </a:ext>
                  </a:extLst>
                </a:gridCol>
              </a:tblGrid>
              <a:tr h="45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9.30-11.00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11.30-1.00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2.00-3.30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4.00-5.30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7.00-8.30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398083"/>
                  </a:ext>
                </a:extLst>
              </a:tr>
              <a:tr h="94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Day 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Travelling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Arrival and welcome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Challenge course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Raft building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Campfire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699556"/>
                  </a:ext>
                </a:extLst>
              </a:tr>
              <a:tr h="94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Day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Archery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Buggy building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Climbing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Zip wire and abseiling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Team games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089180"/>
                  </a:ext>
                </a:extLst>
              </a:tr>
              <a:tr h="45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Day 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High ropes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Wide games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Travelling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1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21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Equipment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4645024" y="2204864"/>
            <a:ext cx="4038600" cy="56612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sz="4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3528" y="926078"/>
            <a:ext cx="8496944" cy="568863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items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Towels x2 (large &amp; small)</a:t>
            </a:r>
            <a:endParaRPr lang="en-GB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kit (toothbrush, tooth paste, soap, flannel, shampoo, </a:t>
            </a:r>
            <a:r>
              <a:rPr lang="en-GB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on deodorants only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Pyjamas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Teddy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bobbles for long hair    *No earrings or tape to cover them for all activities*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book/colouring/small games </a:t>
            </a:r>
            <a:r>
              <a:rPr lang="en-GB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electronics)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underwear and socks for your stay, plus spares in case you get wet. </a:t>
            </a:r>
          </a:p>
          <a:p>
            <a:pPr lvl="0"/>
            <a:r>
              <a:rPr lang="en-GB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bag for dirty/wet clothes</a:t>
            </a:r>
            <a:endParaRPr lang="en-GB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things to remember: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 may get dirty, so don’t pack ‘best’ clothes or shoes.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Tracksuit bottoms are good for activities, please avoid jeans and skirts.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Footwear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variety of shoes. Old trainers/walking boots/wellington boots (but not for raft building)for mud and wet, something for indoors and something for games. </a:t>
            </a: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open toed shoes.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909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Whitemoor</a:t>
            </a:r>
            <a:r>
              <a:rPr lang="en-GB" sz="2400" b="1" dirty="0">
                <a:solidFill>
                  <a:srgbClr val="FF0000"/>
                </a:solidFill>
              </a:rPr>
              <a:t> Lakes Yr4</a:t>
            </a:r>
          </a:p>
        </p:txBody>
      </p:sp>
    </p:spTree>
    <p:extLst>
      <p:ext uri="{BB962C8B-B14F-4D97-AF65-F5344CB8AC3E}">
        <p14:creationId xmlns:p14="http://schemas.microsoft.com/office/powerpoint/2010/main" val="615078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15f12847-1feb-4ee9-a10a-256ba2df84a9" xsi:nil="true"/>
    <FolderType xmlns="15f12847-1feb-4ee9-a10a-256ba2df84a9" xsi:nil="true"/>
    <Teachers xmlns="15f12847-1feb-4ee9-a10a-256ba2df84a9">
      <UserInfo>
        <DisplayName/>
        <AccountId xsi:nil="true"/>
        <AccountType/>
      </UserInfo>
    </Teachers>
    <Invited_Teachers xmlns="15f12847-1feb-4ee9-a10a-256ba2df84a9" xsi:nil="true"/>
    <Invited_Students xmlns="15f12847-1feb-4ee9-a10a-256ba2df84a9" xsi:nil="true"/>
    <DefaultSectionNames xmlns="15f12847-1feb-4ee9-a10a-256ba2df84a9" xsi:nil="true"/>
    <Is_Collaboration_Space_Locked xmlns="15f12847-1feb-4ee9-a10a-256ba2df84a9" xsi:nil="true"/>
    <Owner xmlns="15f12847-1feb-4ee9-a10a-256ba2df84a9">
      <UserInfo>
        <DisplayName/>
        <AccountId xsi:nil="true"/>
        <AccountType/>
      </UserInfo>
    </Owner>
    <Students xmlns="15f12847-1feb-4ee9-a10a-256ba2df84a9">
      <UserInfo>
        <DisplayName/>
        <AccountId xsi:nil="true"/>
        <AccountType/>
      </UserInfo>
    </Students>
    <_activity xmlns="15f12847-1feb-4ee9-a10a-256ba2df84a9" xsi:nil="true"/>
    <NotebookType xmlns="15f12847-1feb-4ee9-a10a-256ba2df84a9" xsi:nil="true"/>
    <CultureName xmlns="15f12847-1feb-4ee9-a10a-256ba2df84a9" xsi:nil="true"/>
    <Student_Groups xmlns="15f12847-1feb-4ee9-a10a-256ba2df84a9">
      <UserInfo>
        <DisplayName/>
        <AccountId xsi:nil="true"/>
        <AccountType/>
      </UserInfo>
    </Student_Groups>
    <AppVersion xmlns="15f12847-1feb-4ee9-a10a-256ba2df84a9" xsi:nil="true"/>
    <Templates xmlns="15f12847-1feb-4ee9-a10a-256ba2df84a9" xsi:nil="true"/>
    <Self_Registration_Enabled xmlns="15f12847-1feb-4ee9-a10a-256ba2df84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2C8D568254D489F0BF7E065F9BEC0" ma:contentTypeVersion="30" ma:contentTypeDescription="Create a new document." ma:contentTypeScope="" ma:versionID="f6882871fdbb9b6e7b2414a20d880dc6">
  <xsd:schema xmlns:xsd="http://www.w3.org/2001/XMLSchema" xmlns:xs="http://www.w3.org/2001/XMLSchema" xmlns:p="http://schemas.microsoft.com/office/2006/metadata/properties" xmlns:ns3="edfa5346-1c2a-4f82-abec-7850a4231278" xmlns:ns4="15f12847-1feb-4ee9-a10a-256ba2df84a9" targetNamespace="http://schemas.microsoft.com/office/2006/metadata/properties" ma:root="true" ma:fieldsID="98f19ddabb54f10eabb0adffc9ef3229" ns3:_="" ns4:_="">
    <xsd:import namespace="edfa5346-1c2a-4f82-abec-7850a4231278"/>
    <xsd:import namespace="15f12847-1feb-4ee9-a10a-256ba2df84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a5346-1c2a-4f82-abec-7850a42312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12847-1feb-4ee9-a10a-256ba2df84a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66FEE-0C7D-4980-AE38-40FCC6349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8BF33C-599B-4D9A-8E0D-F139D191322E}">
  <ds:schemaRefs>
    <ds:schemaRef ds:uri="http://purl.org/dc/elements/1.1/"/>
    <ds:schemaRef ds:uri="http://schemas.microsoft.com/office/2006/documentManagement/types"/>
    <ds:schemaRef ds:uri="edfa5346-1c2a-4f82-abec-7850a4231278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15f12847-1feb-4ee9-a10a-256ba2df84a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8B833D-A021-4109-B24C-90CCEABA1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a5346-1c2a-4f82-abec-7850a4231278"/>
    <ds:schemaRef ds:uri="15f12847-1feb-4ee9-a10a-256ba2df8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8995</TotalTime>
  <Words>699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Whitemoor Lakes Residential</vt:lpstr>
      <vt:lpstr>Why Whitemoor Lakes?</vt:lpstr>
      <vt:lpstr>Day of travel</vt:lpstr>
      <vt:lpstr>PowerPoint Presentation</vt:lpstr>
      <vt:lpstr>PowerPoint Presentation</vt:lpstr>
      <vt:lpstr>PowerPoint Presentation</vt:lpstr>
      <vt:lpstr>Activities</vt:lpstr>
      <vt:lpstr>Example Timetable Activities</vt:lpstr>
      <vt:lpstr>Equipment list</vt:lpstr>
      <vt:lpstr>Equipment list</vt:lpstr>
      <vt:lpstr>Meals</vt:lpstr>
      <vt:lpstr>Medicine</vt:lpstr>
      <vt:lpstr>Return to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Whitemoor Lakes Residential</dc:title>
  <dc:creator>C White</dc:creator>
  <cp:lastModifiedBy>Angela Culshaw</cp:lastModifiedBy>
  <cp:revision>36</cp:revision>
  <cp:lastPrinted>2021-09-09T13:48:40Z</cp:lastPrinted>
  <dcterms:created xsi:type="dcterms:W3CDTF">2017-03-31T08:33:14Z</dcterms:created>
  <dcterms:modified xsi:type="dcterms:W3CDTF">2023-06-06T13:05:26Z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0x0101001002C8D568254D489F0BF7E065F9BEC0</vt:lpwstr>
  </property>
</Properties>
</file>