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58" r:id="rId7"/>
    <p:sldId id="270" r:id="rId8"/>
    <p:sldId id="259" r:id="rId9"/>
    <p:sldId id="268" r:id="rId10"/>
    <p:sldId id="276" r:id="rId11"/>
    <p:sldId id="278" r:id="rId12"/>
    <p:sldId id="279" r:id="rId13"/>
    <p:sldId id="280" r:id="rId14"/>
    <p:sldId id="274" r:id="rId15"/>
    <p:sldId id="283" r:id="rId16"/>
    <p:sldId id="281" r:id="rId17"/>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AD712430-7FB0-42F8-B2E3-427CBAEB05AE}" type="datetimeFigureOut">
              <a:rPr lang="en-GB" smtClean="0"/>
              <a:t>30/01/2024</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5E6878F9-1383-4487-B73A-C4586F0681D0}" type="slidenum">
              <a:rPr lang="en-GB" smtClean="0"/>
              <a:t>‹#›</a:t>
            </a:fld>
            <a:endParaRPr lang="en-GB"/>
          </a:p>
        </p:txBody>
      </p:sp>
    </p:spTree>
    <p:extLst>
      <p:ext uri="{BB962C8B-B14F-4D97-AF65-F5344CB8AC3E}">
        <p14:creationId xmlns:p14="http://schemas.microsoft.com/office/powerpoint/2010/main" val="3090447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E59F93A-F646-47DA-914D-C0BCA6A25A1B}" type="datetimeFigureOut">
              <a:rPr lang="en-GB" smtClean="0"/>
              <a:t>30/01/2024</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96E0467-3594-4292-8BAC-6E186B947ED1}" type="slidenum">
              <a:rPr lang="en-GB" smtClean="0"/>
              <a:t>‹#›</a:t>
            </a:fld>
            <a:endParaRPr lang="en-GB"/>
          </a:p>
        </p:txBody>
      </p:sp>
    </p:spTree>
    <p:extLst>
      <p:ext uri="{BB962C8B-B14F-4D97-AF65-F5344CB8AC3E}">
        <p14:creationId xmlns:p14="http://schemas.microsoft.com/office/powerpoint/2010/main" val="293058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196E0467-3594-4292-8BAC-6E186B947ED1}" type="slidenum">
              <a:rPr lang="en-GB" smtClean="0"/>
              <a:t>2</a:t>
            </a:fld>
            <a:endParaRPr lang="en-GB"/>
          </a:p>
        </p:txBody>
      </p:sp>
    </p:spTree>
    <p:extLst>
      <p:ext uri="{BB962C8B-B14F-4D97-AF65-F5344CB8AC3E}">
        <p14:creationId xmlns:p14="http://schemas.microsoft.com/office/powerpoint/2010/main" val="2631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6059EA-BDD6-4D5E-B80D-EBE75D5F31D0}"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101888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059EA-BDD6-4D5E-B80D-EBE75D5F31D0}"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3734264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059EA-BDD6-4D5E-B80D-EBE75D5F31D0}"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327656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6059EA-BDD6-4D5E-B80D-EBE75D5F31D0}"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355300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6059EA-BDD6-4D5E-B80D-EBE75D5F31D0}"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54361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6059EA-BDD6-4D5E-B80D-EBE75D5F31D0}"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161517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6059EA-BDD6-4D5E-B80D-EBE75D5F31D0}" type="datetimeFigureOut">
              <a:rPr lang="en-GB" smtClean="0"/>
              <a:t>30/01/2024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29223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6059EA-BDD6-4D5E-B80D-EBE75D5F31D0}" type="datetimeFigureOut">
              <a:rPr lang="en-GB" smtClean="0"/>
              <a:t>30/01/2024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27294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059EA-BDD6-4D5E-B80D-EBE75D5F31D0}" type="datetimeFigureOut">
              <a:rPr lang="en-GB" smtClean="0"/>
              <a:t>30/01/2024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300084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059EA-BDD6-4D5E-B80D-EBE75D5F31D0}"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97465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6059EA-BDD6-4D5E-B80D-EBE75D5F31D0}"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75B3FE-5DFA-4A54-92E9-4EB598A5A43F}" type="slidenum">
              <a:rPr lang="en-GB" smtClean="0"/>
              <a:t>‹#›</a:t>
            </a:fld>
            <a:endParaRPr lang="en-GB"/>
          </a:p>
        </p:txBody>
      </p:sp>
    </p:spTree>
    <p:extLst>
      <p:ext uri="{BB962C8B-B14F-4D97-AF65-F5344CB8AC3E}">
        <p14:creationId xmlns:p14="http://schemas.microsoft.com/office/powerpoint/2010/main" val="111789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059EA-BDD6-4D5E-B80D-EBE75D5F31D0}" type="datetimeFigureOut">
              <a:rPr lang="en-GB" smtClean="0"/>
              <a:t>30/01/2024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5B3FE-5DFA-4A54-92E9-4EB598A5A43F}" type="slidenum">
              <a:rPr lang="en-GB" smtClean="0"/>
              <a:t>‹#›</a:t>
            </a:fld>
            <a:endParaRPr lang="en-GB"/>
          </a:p>
        </p:txBody>
      </p:sp>
    </p:spTree>
    <p:extLst>
      <p:ext uri="{BB962C8B-B14F-4D97-AF65-F5344CB8AC3E}">
        <p14:creationId xmlns:p14="http://schemas.microsoft.com/office/powerpoint/2010/main" val="921675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d/db/York_(Aerial_view).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dave-ford.co.uk/Jorvic_Coppergate.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yha.org.uk/hostel/yor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56" y="0"/>
            <a:ext cx="9157856" cy="6868393"/>
          </a:xfrm>
          <a:prstGeom prst="rect">
            <a:avLst/>
          </a:prstGeom>
        </p:spPr>
      </p:pic>
      <p:sp>
        <p:nvSpPr>
          <p:cNvPr id="2" name="Title 1"/>
          <p:cNvSpPr>
            <a:spLocks noGrp="1"/>
          </p:cNvSpPr>
          <p:nvPr>
            <p:ph type="ctrTitle"/>
          </p:nvPr>
        </p:nvSpPr>
        <p:spPr>
          <a:xfrm>
            <a:off x="678872" y="548680"/>
            <a:ext cx="7772400" cy="1470025"/>
          </a:xfrm>
        </p:spPr>
        <p:txBody>
          <a:bodyPr>
            <a:noAutofit/>
          </a:bodyPr>
          <a:lstStyle/>
          <a:p>
            <a:r>
              <a:rPr lang="en-GB" sz="8800" b="1" dirty="0">
                <a:solidFill>
                  <a:schemeClr val="bg1"/>
                </a:solidFill>
              </a:rPr>
              <a:t>Year Five</a:t>
            </a:r>
            <a:br>
              <a:rPr lang="en-GB" sz="8800" b="1" dirty="0">
                <a:solidFill>
                  <a:schemeClr val="bg1"/>
                </a:solidFill>
              </a:rPr>
            </a:br>
            <a:r>
              <a:rPr lang="en-GB" sz="8800" b="1" dirty="0">
                <a:solidFill>
                  <a:schemeClr val="bg1"/>
                </a:solidFill>
              </a:rPr>
              <a:t>York Residential</a:t>
            </a:r>
          </a:p>
        </p:txBody>
      </p:sp>
      <p:sp>
        <p:nvSpPr>
          <p:cNvPr id="5" name="TextBox 4"/>
          <p:cNvSpPr txBox="1"/>
          <p:nvPr/>
        </p:nvSpPr>
        <p:spPr>
          <a:xfrm>
            <a:off x="0" y="6453336"/>
            <a:ext cx="5508104" cy="246221"/>
          </a:xfrm>
          <a:prstGeom prst="rect">
            <a:avLst/>
          </a:prstGeom>
          <a:noFill/>
        </p:spPr>
        <p:txBody>
          <a:bodyPr wrap="square" rtlCol="0">
            <a:spAutoFit/>
          </a:bodyPr>
          <a:lstStyle/>
          <a:p>
            <a:r>
              <a:rPr lang="en-GB" sz="1000" dirty="0">
                <a:hlinkClick r:id="rId3"/>
              </a:rPr>
              <a:t>http://upload.wikimedia.org/wikipedia/commons/d/db/York_%28Aerial_view%29.jpg</a:t>
            </a:r>
            <a:endParaRPr lang="en-GB" sz="1000" dirty="0"/>
          </a:p>
        </p:txBody>
      </p:sp>
    </p:spTree>
    <p:extLst>
      <p:ext uri="{BB962C8B-B14F-4D97-AF65-F5344CB8AC3E}">
        <p14:creationId xmlns:p14="http://schemas.microsoft.com/office/powerpoint/2010/main" val="3909803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Day 3</a:t>
            </a:r>
          </a:p>
        </p:txBody>
      </p:sp>
      <p:sp>
        <p:nvSpPr>
          <p:cNvPr id="3" name="TextBox 2">
            <a:extLst>
              <a:ext uri="{FF2B5EF4-FFF2-40B4-BE49-F238E27FC236}">
                <a16:creationId xmlns:a16="http://schemas.microsoft.com/office/drawing/2014/main" id="{B828AB2D-B3F4-4DD6-A9F6-FC98B6212E51}"/>
              </a:ext>
            </a:extLst>
          </p:cNvPr>
          <p:cNvSpPr txBox="1"/>
          <p:nvPr/>
        </p:nvSpPr>
        <p:spPr>
          <a:xfrm>
            <a:off x="755576" y="1484784"/>
            <a:ext cx="7704856" cy="5713872"/>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en-GB" sz="2000" dirty="0">
                <a:ea typeface="Calibri"/>
                <a:cs typeface="Times New Roman"/>
              </a:rPr>
              <a:t>Pack bags for home – 7:30am</a:t>
            </a:r>
          </a:p>
          <a:p>
            <a:pPr marL="285750" indent="-285750">
              <a:lnSpc>
                <a:spcPct val="115000"/>
              </a:lnSpc>
              <a:buFont typeface="Arial" panose="020B0604020202020204" pitchFamily="34" charset="0"/>
              <a:buChar char="•"/>
            </a:pPr>
            <a:r>
              <a:rPr lang="en-GB" sz="2000" dirty="0">
                <a:ea typeface="Calibri"/>
                <a:cs typeface="Times New Roman"/>
              </a:rPr>
              <a:t>Breakfast and briefing about the day – 8:00am</a:t>
            </a:r>
          </a:p>
          <a:p>
            <a:pPr marL="285750" indent="-285750">
              <a:lnSpc>
                <a:spcPct val="115000"/>
              </a:lnSpc>
              <a:buFont typeface="Arial" panose="020B0604020202020204" pitchFamily="34" charset="0"/>
              <a:buChar char="•"/>
            </a:pPr>
            <a:r>
              <a:rPr lang="en-GB" sz="2000" dirty="0">
                <a:ea typeface="Calibri"/>
                <a:cs typeface="Times New Roman"/>
              </a:rPr>
              <a:t>Walk into York – 9:30am</a:t>
            </a:r>
          </a:p>
          <a:p>
            <a:pPr marL="285750" indent="-285750">
              <a:lnSpc>
                <a:spcPct val="115000"/>
              </a:lnSpc>
              <a:buFont typeface="Arial" panose="020B0604020202020204" pitchFamily="34" charset="0"/>
              <a:buChar char="•"/>
            </a:pPr>
            <a:r>
              <a:rPr lang="en-GB" sz="2000" dirty="0">
                <a:ea typeface="Calibri"/>
                <a:cs typeface="Times New Roman"/>
              </a:rPr>
              <a:t>Clifford’s Tower/York Minster</a:t>
            </a:r>
          </a:p>
          <a:p>
            <a:pPr marL="285750" indent="-285750">
              <a:lnSpc>
                <a:spcPct val="115000"/>
              </a:lnSpc>
              <a:buFont typeface="Arial" panose="020B0604020202020204" pitchFamily="34" charset="0"/>
              <a:buChar char="•"/>
            </a:pPr>
            <a:r>
              <a:rPr lang="en-GB" sz="2000" dirty="0">
                <a:ea typeface="Calibri"/>
                <a:cs typeface="Times New Roman"/>
              </a:rPr>
              <a:t>Lunch – 11:30pm/13:00pm (in the lunch room at DIG)</a:t>
            </a:r>
          </a:p>
          <a:p>
            <a:pPr marL="285750" indent="-285750">
              <a:lnSpc>
                <a:spcPct val="115000"/>
              </a:lnSpc>
              <a:buFont typeface="Arial" panose="020B0604020202020204" pitchFamily="34" charset="0"/>
              <a:buChar char="•"/>
            </a:pPr>
            <a:r>
              <a:rPr lang="en-GB" sz="2000" dirty="0">
                <a:ea typeface="Calibri"/>
                <a:cs typeface="Times New Roman"/>
              </a:rPr>
              <a:t>DIG shop</a:t>
            </a:r>
          </a:p>
          <a:p>
            <a:pPr marL="285750" indent="-285750">
              <a:lnSpc>
                <a:spcPct val="115000"/>
              </a:lnSpc>
              <a:buFont typeface="Arial" panose="020B0604020202020204" pitchFamily="34" charset="0"/>
              <a:buChar char="•"/>
            </a:pPr>
            <a:r>
              <a:rPr lang="en-GB" sz="2000" dirty="0">
                <a:ea typeface="Calibri"/>
                <a:cs typeface="Times New Roman"/>
              </a:rPr>
              <a:t>DIG workshops</a:t>
            </a:r>
          </a:p>
          <a:p>
            <a:pPr marL="285750" indent="-285750">
              <a:lnSpc>
                <a:spcPct val="115000"/>
              </a:lnSpc>
              <a:buFont typeface="Arial" panose="020B0604020202020204" pitchFamily="34" charset="0"/>
              <a:buChar char="•"/>
            </a:pPr>
            <a:r>
              <a:rPr lang="en-GB" sz="2000" dirty="0">
                <a:ea typeface="Calibri"/>
                <a:cs typeface="Times New Roman"/>
              </a:rPr>
              <a:t>Get onto the coach – 2:00pm</a:t>
            </a:r>
          </a:p>
          <a:p>
            <a:pPr marL="285750" indent="-285750">
              <a:lnSpc>
                <a:spcPct val="115000"/>
              </a:lnSpc>
              <a:buFont typeface="Arial" panose="020B0604020202020204" pitchFamily="34" charset="0"/>
              <a:buChar char="•"/>
            </a:pPr>
            <a:r>
              <a:rPr lang="en-GB" sz="2000" dirty="0">
                <a:ea typeface="Calibri"/>
                <a:cs typeface="Times New Roman"/>
              </a:rPr>
              <a:t>Return to school – 5:30pm (approx.)</a:t>
            </a:r>
          </a:p>
          <a:p>
            <a:pPr marL="285750" indent="-285750">
              <a:lnSpc>
                <a:spcPct val="115000"/>
              </a:lnSpc>
              <a:buFont typeface="Arial" panose="020B0604020202020204" pitchFamily="34" charset="0"/>
              <a:buChar char="•"/>
            </a:pPr>
            <a:endParaRPr lang="en-GB" sz="2000" dirty="0">
              <a:ea typeface="Calibri"/>
              <a:cs typeface="Times New Roman"/>
            </a:endParaRPr>
          </a:p>
          <a:p>
            <a:pPr marL="285750" indent="-285750">
              <a:lnSpc>
                <a:spcPct val="115000"/>
              </a:lnSpc>
              <a:buFont typeface="Arial" panose="020B0604020202020204" pitchFamily="34" charset="0"/>
              <a:buChar char="•"/>
            </a:pPr>
            <a:endParaRPr lang="en-GB" sz="2000" dirty="0">
              <a:ea typeface="Calibri"/>
              <a:cs typeface="Times New Roman"/>
            </a:endParaRPr>
          </a:p>
          <a:p>
            <a:pPr>
              <a:lnSpc>
                <a:spcPct val="115000"/>
              </a:lnSpc>
            </a:pPr>
            <a:endParaRPr lang="en-GB" sz="2000" dirty="0">
              <a:ea typeface="Calibri"/>
              <a:cs typeface="Times New Roman"/>
            </a:endParaRPr>
          </a:p>
          <a:p>
            <a:pPr>
              <a:lnSpc>
                <a:spcPct val="115000"/>
              </a:lnSpc>
            </a:pPr>
            <a:endParaRPr lang="en-GB" sz="1100" dirty="0">
              <a:ea typeface="Calibri"/>
              <a:cs typeface="Times New Roman"/>
            </a:endParaRPr>
          </a:p>
          <a:p>
            <a:pPr>
              <a:lnSpc>
                <a:spcPct val="115000"/>
              </a:lnSpc>
            </a:pPr>
            <a:r>
              <a:rPr lang="en-GB" sz="1100" i="1" dirty="0"/>
              <a:t>Times are subject to change.</a:t>
            </a:r>
          </a:p>
          <a:p>
            <a:pPr>
              <a:lnSpc>
                <a:spcPct val="115000"/>
              </a:lnSpc>
            </a:pPr>
            <a:endParaRPr lang="en-GB" sz="2000" dirty="0">
              <a:ea typeface="Calibri"/>
              <a:cs typeface="Times New Roman"/>
            </a:endParaRPr>
          </a:p>
          <a:p>
            <a:pPr marL="285750" indent="-285750">
              <a:lnSpc>
                <a:spcPct val="115000"/>
              </a:lnSpc>
              <a:buFont typeface="Arial" panose="020B0604020202020204" pitchFamily="34" charset="0"/>
              <a:buChar char="•"/>
            </a:pPr>
            <a:endParaRPr lang="en-GB" sz="2000" dirty="0">
              <a:ea typeface="Calibri"/>
              <a:cs typeface="Times New Roman"/>
            </a:endParaRPr>
          </a:p>
          <a:p>
            <a:endParaRPr lang="en-GB" dirty="0"/>
          </a:p>
        </p:txBody>
      </p:sp>
    </p:spTree>
    <p:extLst>
      <p:ext uri="{BB962C8B-B14F-4D97-AF65-F5344CB8AC3E}">
        <p14:creationId xmlns:p14="http://schemas.microsoft.com/office/powerpoint/2010/main" val="2245320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Kit List</a:t>
            </a:r>
          </a:p>
        </p:txBody>
      </p:sp>
      <p:sp>
        <p:nvSpPr>
          <p:cNvPr id="3" name="Content Placeholder 2"/>
          <p:cNvSpPr>
            <a:spLocks noGrp="1"/>
          </p:cNvSpPr>
          <p:nvPr>
            <p:ph idx="1"/>
          </p:nvPr>
        </p:nvSpPr>
        <p:spPr>
          <a:xfrm>
            <a:off x="457200" y="1340768"/>
            <a:ext cx="8229600" cy="4785395"/>
          </a:xfrm>
        </p:spPr>
        <p:txBody>
          <a:bodyPr>
            <a:noAutofit/>
          </a:bodyPr>
          <a:lstStyle/>
          <a:p>
            <a:r>
              <a:rPr lang="en-GB" sz="2000" dirty="0"/>
              <a:t>Rucksack</a:t>
            </a:r>
          </a:p>
          <a:p>
            <a:r>
              <a:rPr lang="en-GB" sz="2000" dirty="0"/>
              <a:t>Packed lunch for Day 1</a:t>
            </a:r>
          </a:p>
          <a:p>
            <a:r>
              <a:rPr lang="en-GB" sz="2000" dirty="0"/>
              <a:t>Named purse/wallet with up to £10 spending money (2 x £5 is recommended)</a:t>
            </a:r>
          </a:p>
          <a:p>
            <a:r>
              <a:rPr lang="en-GB" sz="2000" dirty="0"/>
              <a:t>Waterproof coat</a:t>
            </a:r>
          </a:p>
          <a:p>
            <a:r>
              <a:rPr lang="en-GB" sz="2000" dirty="0"/>
              <a:t>Weather appropriate accessories e.g. hat, scarf, gloves or </a:t>
            </a:r>
            <a:r>
              <a:rPr lang="en-GB" sz="2000" dirty="0" err="1"/>
              <a:t>suncream</a:t>
            </a:r>
            <a:r>
              <a:rPr lang="en-GB" sz="2000" dirty="0"/>
              <a:t>!</a:t>
            </a:r>
          </a:p>
          <a:p>
            <a:r>
              <a:rPr lang="en-GB" sz="2000" dirty="0"/>
              <a:t>Clothes for each day</a:t>
            </a:r>
          </a:p>
          <a:p>
            <a:r>
              <a:rPr lang="en-GB" sz="2000" dirty="0"/>
              <a:t>Toiletries and towels</a:t>
            </a:r>
          </a:p>
          <a:p>
            <a:r>
              <a:rPr lang="en-GB" sz="2000" dirty="0"/>
              <a:t>Sensible shoes (lots of walking!)</a:t>
            </a:r>
          </a:p>
          <a:p>
            <a:r>
              <a:rPr lang="en-GB" sz="2000" dirty="0"/>
              <a:t>Reading book</a:t>
            </a:r>
          </a:p>
          <a:p>
            <a:r>
              <a:rPr lang="en-GB" sz="2000" dirty="0"/>
              <a:t>Small game/colouring etc (no electronics)</a:t>
            </a:r>
          </a:p>
          <a:p>
            <a:r>
              <a:rPr lang="en-GB" sz="2000"/>
              <a:t>Medication with </a:t>
            </a:r>
            <a:r>
              <a:rPr lang="en-GB" sz="2000" dirty="0"/>
              <a:t>completed medication form – given to the class teacher or a </a:t>
            </a:r>
            <a:r>
              <a:rPr lang="en-GB" sz="2000"/>
              <a:t>first aider</a:t>
            </a:r>
            <a:endParaRPr lang="en-GB" sz="2000" dirty="0"/>
          </a:p>
        </p:txBody>
      </p:sp>
    </p:spTree>
    <p:extLst>
      <p:ext uri="{BB962C8B-B14F-4D97-AF65-F5344CB8AC3E}">
        <p14:creationId xmlns:p14="http://schemas.microsoft.com/office/powerpoint/2010/main" val="287199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A083-2F1B-168A-451A-13A6E3BCCFB3}"/>
              </a:ext>
            </a:extLst>
          </p:cNvPr>
          <p:cNvSpPr>
            <a:spLocks noGrp="1"/>
          </p:cNvSpPr>
          <p:nvPr>
            <p:ph type="title"/>
          </p:nvPr>
        </p:nvSpPr>
        <p:spPr/>
        <p:txBody>
          <a:bodyPr/>
          <a:lstStyle/>
          <a:p>
            <a:r>
              <a:rPr lang="en-US" b="1" dirty="0">
                <a:cs typeface="Calibri"/>
              </a:rPr>
              <a:t>Consent and payment</a:t>
            </a:r>
            <a:endParaRPr lang="en-US" b="1" dirty="0"/>
          </a:p>
        </p:txBody>
      </p:sp>
      <p:sp>
        <p:nvSpPr>
          <p:cNvPr id="3" name="Content Placeholder 2">
            <a:extLst>
              <a:ext uri="{FF2B5EF4-FFF2-40B4-BE49-F238E27FC236}">
                <a16:creationId xmlns:a16="http://schemas.microsoft.com/office/drawing/2014/main" id="{83EDE3C8-7594-1171-203C-EA3CB0F2427E}"/>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The cost of this visit is </a:t>
            </a:r>
            <a:r>
              <a:rPr lang="en-US" b="1" dirty="0">
                <a:ea typeface="+mn-lt"/>
                <a:cs typeface="+mn-lt"/>
              </a:rPr>
              <a:t>£198.37</a:t>
            </a:r>
            <a:r>
              <a:rPr lang="en-US" dirty="0">
                <a:ea typeface="+mn-lt"/>
                <a:cs typeface="+mn-lt"/>
              </a:rPr>
              <a:t>, and a contribution of this amount is requested from parents to enable this visit to go ahead. </a:t>
            </a:r>
          </a:p>
          <a:p>
            <a:r>
              <a:rPr lang="en-US" dirty="0">
                <a:ea typeface="+mn-lt"/>
                <a:cs typeface="+mn-lt"/>
              </a:rPr>
              <a:t>A deposit of </a:t>
            </a:r>
            <a:r>
              <a:rPr lang="en-US" b="1" dirty="0">
                <a:ea typeface="+mn-lt"/>
                <a:cs typeface="+mn-lt"/>
              </a:rPr>
              <a:t>£50</a:t>
            </a:r>
            <a:r>
              <a:rPr lang="en-US" dirty="0">
                <a:ea typeface="+mn-lt"/>
                <a:cs typeface="+mn-lt"/>
              </a:rPr>
              <a:t> is required by </a:t>
            </a:r>
            <a:r>
              <a:rPr lang="en-US" b="1" dirty="0">
                <a:ea typeface="+mn-lt"/>
                <a:cs typeface="+mn-lt"/>
              </a:rPr>
              <a:t>23</a:t>
            </a:r>
            <a:r>
              <a:rPr lang="en-US" b="1" baseline="30000" dirty="0">
                <a:ea typeface="+mn-lt"/>
                <a:cs typeface="+mn-lt"/>
              </a:rPr>
              <a:t>rd</a:t>
            </a:r>
            <a:r>
              <a:rPr lang="en-US" b="1" dirty="0">
                <a:ea typeface="+mn-lt"/>
                <a:cs typeface="+mn-lt"/>
              </a:rPr>
              <a:t> February</a:t>
            </a:r>
            <a:r>
              <a:rPr lang="en-US" dirty="0">
                <a:ea typeface="+mn-lt"/>
                <a:cs typeface="+mn-lt"/>
              </a:rPr>
              <a:t> </a:t>
            </a:r>
            <a:r>
              <a:rPr lang="en-US" b="1" dirty="0">
                <a:ea typeface="+mn-lt"/>
                <a:cs typeface="+mn-lt"/>
              </a:rPr>
              <a:t>2024</a:t>
            </a:r>
            <a:r>
              <a:rPr lang="en-US" dirty="0">
                <a:ea typeface="+mn-lt"/>
                <a:cs typeface="+mn-lt"/>
              </a:rPr>
              <a:t> if you wish to confirm your child’s place.</a:t>
            </a:r>
          </a:p>
          <a:p>
            <a:r>
              <a:rPr lang="en-US" dirty="0">
                <a:ea typeface="+mn-lt"/>
                <a:cs typeface="+mn-lt"/>
              </a:rPr>
              <a:t>The final balance will need to be paid by </a:t>
            </a:r>
            <a:r>
              <a:rPr lang="en-US" b="1" dirty="0">
                <a:ea typeface="+mn-lt"/>
                <a:cs typeface="+mn-lt"/>
              </a:rPr>
              <a:t>27</a:t>
            </a:r>
            <a:r>
              <a:rPr lang="en-US" b="1" baseline="30000" dirty="0">
                <a:ea typeface="+mn-lt"/>
                <a:cs typeface="+mn-lt"/>
              </a:rPr>
              <a:t>th</a:t>
            </a:r>
            <a:r>
              <a:rPr lang="en-US" b="1" dirty="0">
                <a:ea typeface="+mn-lt"/>
                <a:cs typeface="+mn-lt"/>
              </a:rPr>
              <a:t> March 2024</a:t>
            </a:r>
            <a:r>
              <a:rPr lang="en-US" dirty="0">
                <a:ea typeface="+mn-lt"/>
                <a:cs typeface="+mn-lt"/>
              </a:rPr>
              <a:t>. </a:t>
            </a:r>
          </a:p>
          <a:p>
            <a:r>
              <a:rPr lang="en-US" dirty="0">
                <a:ea typeface="+mn-lt"/>
                <a:cs typeface="+mn-lt"/>
              </a:rPr>
              <a:t>All payments for the trip should be paid via your child’s account on Arbor. You will also need to give consent for the visit which should also be confirmed via Arbor.</a:t>
            </a:r>
            <a:endParaRPr lang="en-US" dirty="0">
              <a:cs typeface="Calibri"/>
            </a:endParaRPr>
          </a:p>
        </p:txBody>
      </p:sp>
    </p:spTree>
    <p:extLst>
      <p:ext uri="{BB962C8B-B14F-4D97-AF65-F5344CB8AC3E}">
        <p14:creationId xmlns:p14="http://schemas.microsoft.com/office/powerpoint/2010/main" val="407631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Thank you</a:t>
            </a:r>
          </a:p>
        </p:txBody>
      </p:sp>
      <p:sp>
        <p:nvSpPr>
          <p:cNvPr id="3" name="Content Placeholder 2"/>
          <p:cNvSpPr>
            <a:spLocks noGrp="1"/>
          </p:cNvSpPr>
          <p:nvPr>
            <p:ph idx="1"/>
          </p:nvPr>
        </p:nvSpPr>
        <p:spPr>
          <a:xfrm>
            <a:off x="457200" y="1340768"/>
            <a:ext cx="8229600" cy="4785395"/>
          </a:xfrm>
        </p:spPr>
        <p:txBody>
          <a:bodyPr>
            <a:noAutofit/>
          </a:bodyPr>
          <a:lstStyle/>
          <a:p>
            <a:pPr marL="0" indent="0">
              <a:buNone/>
            </a:pPr>
            <a:r>
              <a:rPr lang="en-GB" sz="2400" dirty="0"/>
              <a:t>We will share information about the visit with the children in school between now and May.</a:t>
            </a:r>
          </a:p>
          <a:p>
            <a:pPr marL="0" indent="0">
              <a:buNone/>
            </a:pPr>
            <a:endParaRPr lang="en-GB" sz="2400" dirty="0"/>
          </a:p>
          <a:p>
            <a:pPr marL="0" indent="0">
              <a:buNone/>
            </a:pPr>
            <a:r>
              <a:rPr lang="en-GB" sz="2400" dirty="0"/>
              <a:t>We would now welcome any questions you may have using the chat function.</a:t>
            </a:r>
          </a:p>
        </p:txBody>
      </p:sp>
    </p:spTree>
    <p:extLst>
      <p:ext uri="{BB962C8B-B14F-4D97-AF65-F5344CB8AC3E}">
        <p14:creationId xmlns:p14="http://schemas.microsoft.com/office/powerpoint/2010/main" val="224031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York?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4691" y="1600200"/>
            <a:ext cx="6034617" cy="4525963"/>
          </a:xfrm>
          <a:prstGeom prst="rect">
            <a:avLst/>
          </a:prstGeom>
          <a:ln>
            <a:noFill/>
          </a:ln>
          <a:effectLst>
            <a:softEdge rad="112500"/>
          </a:effectLst>
        </p:spPr>
      </p:pic>
      <p:sp>
        <p:nvSpPr>
          <p:cNvPr id="5" name="TextBox 4"/>
          <p:cNvSpPr txBox="1"/>
          <p:nvPr/>
        </p:nvSpPr>
        <p:spPr>
          <a:xfrm>
            <a:off x="0" y="6453336"/>
            <a:ext cx="3779912" cy="246221"/>
          </a:xfrm>
          <a:prstGeom prst="rect">
            <a:avLst/>
          </a:prstGeom>
          <a:noFill/>
        </p:spPr>
        <p:txBody>
          <a:bodyPr wrap="square" rtlCol="0">
            <a:spAutoFit/>
          </a:bodyPr>
          <a:lstStyle/>
          <a:p>
            <a:r>
              <a:rPr lang="en-GB" sz="1000" dirty="0">
                <a:hlinkClick r:id="rId4"/>
              </a:rPr>
              <a:t>http://www.dave-ford.co.uk/Jorvic_Coppergate.htm</a:t>
            </a:r>
            <a:endParaRPr lang="en-GB" sz="1000" dirty="0"/>
          </a:p>
        </p:txBody>
      </p:sp>
    </p:spTree>
    <p:extLst>
      <p:ext uri="{BB962C8B-B14F-4D97-AF65-F5344CB8AC3E}">
        <p14:creationId xmlns:p14="http://schemas.microsoft.com/office/powerpoint/2010/main" val="418703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Dates</a:t>
            </a:r>
          </a:p>
        </p:txBody>
      </p:sp>
      <p:sp>
        <p:nvSpPr>
          <p:cNvPr id="3" name="Content Placeholder 2"/>
          <p:cNvSpPr>
            <a:spLocks noGrp="1"/>
          </p:cNvSpPr>
          <p:nvPr>
            <p:ph idx="1"/>
          </p:nvPr>
        </p:nvSpPr>
        <p:spPr/>
        <p:txBody>
          <a:bodyPr/>
          <a:lstStyle/>
          <a:p>
            <a:pPr marL="0" indent="0">
              <a:buNone/>
            </a:pPr>
            <a:r>
              <a:rPr lang="en-GB" b="1" dirty="0"/>
              <a:t>Wednesday 1</a:t>
            </a:r>
            <a:r>
              <a:rPr lang="en-GB" b="1" baseline="30000" dirty="0"/>
              <a:t>st</a:t>
            </a:r>
            <a:r>
              <a:rPr lang="en-GB" b="1" dirty="0"/>
              <a:t> May</a:t>
            </a:r>
          </a:p>
          <a:p>
            <a:pPr marL="0" indent="0">
              <a:buNone/>
            </a:pPr>
            <a:r>
              <a:rPr lang="en-GB" dirty="0"/>
              <a:t>Arrive at school for 7.45am.</a:t>
            </a:r>
          </a:p>
          <a:p>
            <a:pPr marL="0" indent="0">
              <a:buNone/>
            </a:pPr>
            <a:endParaRPr lang="en-GB" dirty="0"/>
          </a:p>
          <a:p>
            <a:pPr marL="0" indent="0">
              <a:buNone/>
            </a:pPr>
            <a:r>
              <a:rPr lang="en-GB" b="1" dirty="0"/>
              <a:t>Friday 3</a:t>
            </a:r>
            <a:r>
              <a:rPr lang="en-GB" b="1" baseline="30000" dirty="0"/>
              <a:t>rd</a:t>
            </a:r>
            <a:r>
              <a:rPr lang="en-GB" b="1" dirty="0"/>
              <a:t> May</a:t>
            </a:r>
          </a:p>
          <a:p>
            <a:pPr marL="0" indent="0">
              <a:buNone/>
            </a:pPr>
            <a:r>
              <a:rPr lang="en-GB" dirty="0"/>
              <a:t>Return to school for 5.30pm approx.</a:t>
            </a:r>
          </a:p>
          <a:p>
            <a:pPr marL="0" indent="0">
              <a:buNone/>
            </a:pPr>
            <a:endParaRPr lang="en-GB" dirty="0"/>
          </a:p>
          <a:p>
            <a:pPr marL="0" indent="0">
              <a:buNone/>
            </a:pPr>
            <a:r>
              <a:rPr lang="en-GB" dirty="0"/>
              <a:t>2 night residential</a:t>
            </a:r>
          </a:p>
        </p:txBody>
      </p:sp>
    </p:spTree>
    <p:extLst>
      <p:ext uri="{BB962C8B-B14F-4D97-AF65-F5344CB8AC3E}">
        <p14:creationId xmlns:p14="http://schemas.microsoft.com/office/powerpoint/2010/main" val="338545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Travelling</a:t>
            </a:r>
          </a:p>
        </p:txBody>
      </p:sp>
      <p:sp>
        <p:nvSpPr>
          <p:cNvPr id="3" name="Content Placeholder 2"/>
          <p:cNvSpPr>
            <a:spLocks noGrp="1"/>
          </p:cNvSpPr>
          <p:nvPr>
            <p:ph idx="1"/>
          </p:nvPr>
        </p:nvSpPr>
        <p:spPr/>
        <p:txBody>
          <a:bodyPr/>
          <a:lstStyle/>
          <a:p>
            <a:r>
              <a:rPr lang="en-GB" dirty="0" err="1"/>
              <a:t>Malbank</a:t>
            </a:r>
            <a:r>
              <a:rPr lang="en-GB" dirty="0"/>
              <a:t> Coaches</a:t>
            </a:r>
          </a:p>
          <a:p>
            <a:r>
              <a:rPr lang="en-GB" dirty="0"/>
              <a:t>70-seater bus</a:t>
            </a:r>
          </a:p>
          <a:p>
            <a:r>
              <a:rPr lang="en-GB" dirty="0"/>
              <a:t>Services – Birch or </a:t>
            </a:r>
            <a:r>
              <a:rPr lang="en-GB" dirty="0" err="1"/>
              <a:t>Hartshead</a:t>
            </a:r>
            <a:r>
              <a:rPr lang="en-GB" dirty="0"/>
              <a:t> Moor</a:t>
            </a:r>
          </a:p>
          <a:p>
            <a:endParaRPr lang="en-GB" dirty="0"/>
          </a:p>
        </p:txBody>
      </p:sp>
    </p:spTree>
    <p:extLst>
      <p:ext uri="{BB962C8B-B14F-4D97-AF65-F5344CB8AC3E}">
        <p14:creationId xmlns:p14="http://schemas.microsoft.com/office/powerpoint/2010/main" val="366411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Where we stay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1680" y="1303365"/>
            <a:ext cx="5616624" cy="5293987"/>
          </a:xfrm>
        </p:spPr>
      </p:pic>
    </p:spTree>
    <p:extLst>
      <p:ext uri="{BB962C8B-B14F-4D97-AF65-F5344CB8AC3E}">
        <p14:creationId xmlns:p14="http://schemas.microsoft.com/office/powerpoint/2010/main" val="128050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Accommodation</a:t>
            </a:r>
          </a:p>
        </p:txBody>
      </p:sp>
      <p:sp>
        <p:nvSpPr>
          <p:cNvPr id="5" name="TextBox 4"/>
          <p:cNvSpPr txBox="1"/>
          <p:nvPr/>
        </p:nvSpPr>
        <p:spPr>
          <a:xfrm>
            <a:off x="467544" y="1268760"/>
            <a:ext cx="8208912" cy="3139321"/>
          </a:xfrm>
          <a:prstGeom prst="rect">
            <a:avLst/>
          </a:prstGeom>
          <a:noFill/>
        </p:spPr>
        <p:txBody>
          <a:bodyPr wrap="square" rtlCol="0">
            <a:spAutoFit/>
          </a:bodyPr>
          <a:lstStyle/>
          <a:p>
            <a:pPr marL="285750" indent="-285750">
              <a:buFont typeface="Arial" pitchFamily="34" charset="0"/>
              <a:buChar char="•"/>
            </a:pPr>
            <a:r>
              <a:rPr lang="en-GB" b="1" dirty="0">
                <a:hlinkClick r:id="rId2"/>
              </a:rPr>
              <a:t>http://www.yha.org.uk/hostel/york</a:t>
            </a:r>
            <a:endParaRPr lang="en-GB" b="1" dirty="0"/>
          </a:p>
          <a:p>
            <a:pPr marL="285750" indent="-285750">
              <a:buFont typeface="Arial" pitchFamily="34" charset="0"/>
              <a:buChar char="•"/>
            </a:pPr>
            <a:r>
              <a:rPr lang="en-GB" b="1" dirty="0"/>
              <a:t>Water End, Clifton, York, North Yorkshire, YO30 6LP</a:t>
            </a:r>
          </a:p>
          <a:p>
            <a:endParaRPr lang="en-GB" dirty="0"/>
          </a:p>
          <a:p>
            <a:pPr marL="285750" indent="-285750">
              <a:buFont typeface="Arial" pitchFamily="34" charset="0"/>
              <a:buChar char="•"/>
            </a:pPr>
            <a:r>
              <a:rPr lang="en-GB" dirty="0"/>
              <a:t>30 minute walk into the city centre</a:t>
            </a:r>
          </a:p>
          <a:p>
            <a:pPr marL="285750" indent="-285750">
              <a:buFont typeface="Arial" pitchFamily="34" charset="0"/>
              <a:buChar char="•"/>
            </a:pPr>
            <a:r>
              <a:rPr lang="en-GB" dirty="0"/>
              <a:t>Nearby convenience stores, chemist, hospital</a:t>
            </a:r>
          </a:p>
          <a:p>
            <a:pPr marL="285750" indent="-285750">
              <a:buFont typeface="Arial" pitchFamily="34" charset="0"/>
              <a:buChar char="•"/>
            </a:pPr>
            <a:r>
              <a:rPr lang="en-GB" dirty="0"/>
              <a:t>3 star accommodation</a:t>
            </a:r>
          </a:p>
          <a:p>
            <a:pPr marL="285750" indent="-285750">
              <a:buFont typeface="Arial" pitchFamily="34" charset="0"/>
              <a:buChar char="•"/>
            </a:pPr>
            <a:r>
              <a:rPr lang="en-GB" dirty="0"/>
              <a:t>Children will be in rooms of 4 to 8 beds</a:t>
            </a:r>
          </a:p>
          <a:p>
            <a:pPr marL="285750" indent="-285750">
              <a:buFont typeface="Arial" pitchFamily="34" charset="0"/>
              <a:buChar char="•"/>
            </a:pPr>
            <a:r>
              <a:rPr lang="en-GB" dirty="0"/>
              <a:t>Most bedrooms are </a:t>
            </a:r>
            <a:r>
              <a:rPr lang="en-GB" dirty="0" err="1"/>
              <a:t>en</a:t>
            </a:r>
            <a:r>
              <a:rPr lang="en-GB" dirty="0"/>
              <a:t> suite</a:t>
            </a:r>
          </a:p>
          <a:p>
            <a:pPr marL="285750" indent="-285750">
              <a:buFont typeface="Arial" pitchFamily="34" charset="0"/>
              <a:buChar char="•"/>
            </a:pPr>
            <a:r>
              <a:rPr lang="en-GB" dirty="0"/>
              <a:t>Key cards to access corridors/rooms (school staff have access to all pupils’ rooms)</a:t>
            </a:r>
          </a:p>
          <a:p>
            <a:pPr marL="285750" indent="-285750">
              <a:buFont typeface="Arial" pitchFamily="34" charset="0"/>
              <a:buChar char="•"/>
            </a:pPr>
            <a:r>
              <a:rPr lang="en-GB" dirty="0"/>
              <a:t>All food is provided (apart from packed lunch on Day 1)</a:t>
            </a:r>
          </a:p>
          <a:p>
            <a:pPr marL="285750" indent="-285750">
              <a:buFont typeface="Arial" pitchFamily="34" charset="0"/>
              <a:buChar char="•"/>
            </a:pPr>
            <a:r>
              <a:rPr lang="en-GB" dirty="0"/>
              <a:t>Bedding is provided</a:t>
            </a:r>
          </a:p>
        </p:txBody>
      </p:sp>
      <p:pic>
        <p:nvPicPr>
          <p:cNvPr id="103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372154"/>
            <a:ext cx="3456384" cy="2060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50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Accommodation</a:t>
            </a:r>
          </a:p>
        </p:txBody>
      </p:sp>
      <p:sp>
        <p:nvSpPr>
          <p:cNvPr id="3" name="Content Placeholder 2"/>
          <p:cNvSpPr>
            <a:spLocks noGrp="1"/>
          </p:cNvSpPr>
          <p:nvPr>
            <p:ph idx="1"/>
          </p:nvPr>
        </p:nvSpPr>
        <p:spPr/>
        <p:txBody>
          <a:bodyPr>
            <a:normAutofit/>
          </a:bodyPr>
          <a:lstStyle/>
          <a:p>
            <a:endParaRPr lang="en-GB"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36615"/>
            <a:ext cx="7960920" cy="4493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642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Day 1</a:t>
            </a:r>
          </a:p>
        </p:txBody>
      </p:sp>
      <p:sp>
        <p:nvSpPr>
          <p:cNvPr id="3" name="TextBox 2">
            <a:extLst>
              <a:ext uri="{FF2B5EF4-FFF2-40B4-BE49-F238E27FC236}">
                <a16:creationId xmlns:a16="http://schemas.microsoft.com/office/drawing/2014/main" id="{B828AB2D-B3F4-4DD6-A9F6-FC98B6212E51}"/>
              </a:ext>
            </a:extLst>
          </p:cNvPr>
          <p:cNvSpPr txBox="1"/>
          <p:nvPr/>
        </p:nvSpPr>
        <p:spPr>
          <a:xfrm>
            <a:off x="755576" y="1484784"/>
            <a:ext cx="7704856" cy="4893647"/>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en-GB" sz="2000" dirty="0">
                <a:ea typeface="Calibri"/>
                <a:cs typeface="Times New Roman"/>
              </a:rPr>
              <a:t>Arrive at school – 7:45am</a:t>
            </a:r>
          </a:p>
          <a:p>
            <a:pPr marL="285750" indent="-285750">
              <a:lnSpc>
                <a:spcPct val="115000"/>
              </a:lnSpc>
              <a:buFont typeface="Arial" panose="020B0604020202020204" pitchFamily="34" charset="0"/>
              <a:buChar char="•"/>
            </a:pPr>
            <a:r>
              <a:rPr lang="en-GB" sz="2000" dirty="0">
                <a:ea typeface="Calibri"/>
                <a:cs typeface="Times New Roman"/>
              </a:rPr>
              <a:t>Departure from school – 8:00am</a:t>
            </a:r>
          </a:p>
          <a:p>
            <a:pPr marL="285750" indent="-285750">
              <a:lnSpc>
                <a:spcPct val="115000"/>
              </a:lnSpc>
              <a:buFont typeface="Arial" panose="020B0604020202020204" pitchFamily="34" charset="0"/>
              <a:buChar char="•"/>
            </a:pPr>
            <a:r>
              <a:rPr lang="en-GB" sz="2000" dirty="0">
                <a:ea typeface="Calibri"/>
                <a:cs typeface="Times New Roman"/>
              </a:rPr>
              <a:t>Arrive at York International Youth Hostel – 11:30am approx.</a:t>
            </a:r>
          </a:p>
          <a:p>
            <a:pPr marL="285750" indent="-285750">
              <a:lnSpc>
                <a:spcPct val="115000"/>
              </a:lnSpc>
              <a:buFont typeface="Arial" panose="020B0604020202020204" pitchFamily="34" charset="0"/>
              <a:buChar char="•"/>
            </a:pPr>
            <a:r>
              <a:rPr lang="en-GB" sz="2000" dirty="0">
                <a:ea typeface="Calibri"/>
                <a:cs typeface="Times New Roman"/>
              </a:rPr>
              <a:t>Lunch – 11:45am</a:t>
            </a:r>
          </a:p>
          <a:p>
            <a:pPr marL="285750" indent="-285750">
              <a:lnSpc>
                <a:spcPct val="115000"/>
              </a:lnSpc>
              <a:buFont typeface="Arial" panose="020B0604020202020204" pitchFamily="34" charset="0"/>
              <a:buChar char="•"/>
            </a:pPr>
            <a:r>
              <a:rPr lang="en-GB" sz="2000" dirty="0">
                <a:ea typeface="Calibri"/>
                <a:cs typeface="Times New Roman"/>
              </a:rPr>
              <a:t>Walk into York – 12:30pm</a:t>
            </a:r>
          </a:p>
          <a:p>
            <a:pPr marL="285750" indent="-285750">
              <a:lnSpc>
                <a:spcPct val="115000"/>
              </a:lnSpc>
              <a:buFont typeface="Arial" panose="020B0604020202020204" pitchFamily="34" charset="0"/>
              <a:buChar char="•"/>
            </a:pPr>
            <a:r>
              <a:rPr lang="en-GB" sz="2000" dirty="0">
                <a:ea typeface="Calibri"/>
                <a:cs typeface="Times New Roman"/>
              </a:rPr>
              <a:t>Begin to explore the city (City Walls - </a:t>
            </a:r>
            <a:r>
              <a:rPr lang="en-GB" sz="2000" dirty="0" err="1">
                <a:ea typeface="Calibri"/>
                <a:cs typeface="Times New Roman"/>
              </a:rPr>
              <a:t>Bootham</a:t>
            </a:r>
            <a:r>
              <a:rPr lang="en-GB" sz="2000" dirty="0">
                <a:ea typeface="Calibri"/>
                <a:cs typeface="Times New Roman"/>
              </a:rPr>
              <a:t> Bar to Foss Bank)</a:t>
            </a:r>
          </a:p>
          <a:p>
            <a:pPr marL="285750" indent="-285750">
              <a:lnSpc>
                <a:spcPct val="115000"/>
              </a:lnSpc>
              <a:buFont typeface="Arial" panose="020B0604020202020204" pitchFamily="34" charset="0"/>
              <a:buChar char="•"/>
            </a:pPr>
            <a:r>
              <a:rPr lang="en-GB" sz="2000" dirty="0">
                <a:ea typeface="Calibri"/>
                <a:cs typeface="Times New Roman"/>
              </a:rPr>
              <a:t>National Railway Museum</a:t>
            </a:r>
          </a:p>
          <a:p>
            <a:pPr marL="285750" indent="-285750">
              <a:lnSpc>
                <a:spcPct val="115000"/>
              </a:lnSpc>
              <a:buFont typeface="Arial" panose="020B0604020202020204" pitchFamily="34" charset="0"/>
              <a:buChar char="•"/>
            </a:pPr>
            <a:r>
              <a:rPr lang="en-GB" sz="2000" dirty="0">
                <a:ea typeface="Calibri"/>
                <a:cs typeface="Times New Roman"/>
              </a:rPr>
              <a:t>York Minster/Clifford’s Tower</a:t>
            </a:r>
          </a:p>
          <a:p>
            <a:pPr marL="285750" indent="-285750">
              <a:lnSpc>
                <a:spcPct val="115000"/>
              </a:lnSpc>
              <a:buFont typeface="Arial" panose="020B0604020202020204" pitchFamily="34" charset="0"/>
              <a:buChar char="•"/>
            </a:pPr>
            <a:r>
              <a:rPr lang="en-GB" sz="2000" dirty="0">
                <a:ea typeface="Calibri"/>
                <a:cs typeface="Times New Roman"/>
              </a:rPr>
              <a:t>Return to the Youth Hostel</a:t>
            </a:r>
          </a:p>
          <a:p>
            <a:pPr marL="285750" indent="-285750">
              <a:lnSpc>
                <a:spcPct val="115000"/>
              </a:lnSpc>
              <a:buFont typeface="Arial" panose="020B0604020202020204" pitchFamily="34" charset="0"/>
              <a:buChar char="•"/>
            </a:pPr>
            <a:r>
              <a:rPr lang="en-GB" sz="2000" dirty="0">
                <a:ea typeface="Calibri"/>
                <a:cs typeface="Times New Roman"/>
              </a:rPr>
              <a:t>Workshop – 5:00pm</a:t>
            </a:r>
          </a:p>
          <a:p>
            <a:pPr marL="285750" indent="-285750">
              <a:lnSpc>
                <a:spcPct val="115000"/>
              </a:lnSpc>
              <a:buFont typeface="Arial" panose="020B0604020202020204" pitchFamily="34" charset="0"/>
              <a:buChar char="•"/>
            </a:pPr>
            <a:r>
              <a:rPr lang="en-GB" sz="2000" dirty="0">
                <a:ea typeface="Calibri"/>
                <a:cs typeface="Times New Roman"/>
              </a:rPr>
              <a:t>Tea time – 6:00pm/6:30pm</a:t>
            </a:r>
          </a:p>
          <a:p>
            <a:pPr marL="285750" indent="-285750">
              <a:lnSpc>
                <a:spcPct val="115000"/>
              </a:lnSpc>
              <a:buFont typeface="Arial" panose="020B0604020202020204" pitchFamily="34" charset="0"/>
              <a:buChar char="•"/>
            </a:pPr>
            <a:r>
              <a:rPr lang="en-GB" sz="2000" dirty="0">
                <a:ea typeface="Calibri"/>
                <a:cs typeface="Times New Roman"/>
              </a:rPr>
              <a:t>School-run activity before bed</a:t>
            </a:r>
          </a:p>
          <a:p>
            <a:endParaRPr lang="en-GB" dirty="0"/>
          </a:p>
          <a:p>
            <a:r>
              <a:rPr lang="en-GB" sz="1100" i="1" dirty="0"/>
              <a:t>Times are subject to change.</a:t>
            </a:r>
          </a:p>
        </p:txBody>
      </p:sp>
    </p:spTree>
    <p:extLst>
      <p:ext uri="{BB962C8B-B14F-4D97-AF65-F5344CB8AC3E}">
        <p14:creationId xmlns:p14="http://schemas.microsoft.com/office/powerpoint/2010/main" val="47876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Day 2</a:t>
            </a:r>
          </a:p>
        </p:txBody>
      </p:sp>
      <p:sp>
        <p:nvSpPr>
          <p:cNvPr id="3" name="TextBox 2">
            <a:extLst>
              <a:ext uri="{FF2B5EF4-FFF2-40B4-BE49-F238E27FC236}">
                <a16:creationId xmlns:a16="http://schemas.microsoft.com/office/drawing/2014/main" id="{B828AB2D-B3F4-4DD6-A9F6-FC98B6212E51}"/>
              </a:ext>
            </a:extLst>
          </p:cNvPr>
          <p:cNvSpPr txBox="1"/>
          <p:nvPr/>
        </p:nvSpPr>
        <p:spPr>
          <a:xfrm>
            <a:off x="755576" y="1484784"/>
            <a:ext cx="7704856" cy="5678478"/>
          </a:xfrm>
          <a:prstGeom prst="rect">
            <a:avLst/>
          </a:prstGeom>
          <a:noFill/>
        </p:spPr>
        <p:txBody>
          <a:bodyPr wrap="square" rtlCol="0">
            <a:spAutoFit/>
          </a:bodyPr>
          <a:lstStyle/>
          <a:p>
            <a:pPr marL="285750" indent="-285750">
              <a:lnSpc>
                <a:spcPct val="115000"/>
              </a:lnSpc>
              <a:buFont typeface="Arial" panose="020B0604020202020204" pitchFamily="34" charset="0"/>
              <a:buChar char="•"/>
            </a:pPr>
            <a:r>
              <a:rPr lang="en-GB" sz="2000" dirty="0">
                <a:ea typeface="Calibri"/>
                <a:cs typeface="Times New Roman"/>
              </a:rPr>
              <a:t>Breakfast and briefing about the day – 8:00am</a:t>
            </a:r>
          </a:p>
          <a:p>
            <a:pPr marL="285750" indent="-285750">
              <a:lnSpc>
                <a:spcPct val="115000"/>
              </a:lnSpc>
              <a:buFont typeface="Arial" panose="020B0604020202020204" pitchFamily="34" charset="0"/>
              <a:buChar char="•"/>
            </a:pPr>
            <a:r>
              <a:rPr lang="en-GB" sz="2000" dirty="0">
                <a:ea typeface="Calibri"/>
                <a:cs typeface="Times New Roman"/>
              </a:rPr>
              <a:t>Walk into York – 9:30am</a:t>
            </a:r>
          </a:p>
          <a:p>
            <a:pPr marL="285750" indent="-285750">
              <a:lnSpc>
                <a:spcPct val="115000"/>
              </a:lnSpc>
              <a:buFont typeface="Arial" panose="020B0604020202020204" pitchFamily="34" charset="0"/>
              <a:buChar char="•"/>
            </a:pPr>
            <a:r>
              <a:rPr lang="en-GB" sz="2000" dirty="0">
                <a:ea typeface="Calibri"/>
                <a:cs typeface="Times New Roman"/>
              </a:rPr>
              <a:t>Barley Hall (including workshop)/</a:t>
            </a:r>
            <a:r>
              <a:rPr lang="en-GB" sz="2000" dirty="0" err="1">
                <a:ea typeface="Calibri"/>
                <a:cs typeface="Times New Roman"/>
              </a:rPr>
              <a:t>Jorvik</a:t>
            </a:r>
            <a:endParaRPr lang="en-GB" sz="2000" dirty="0">
              <a:ea typeface="Calibri"/>
              <a:cs typeface="Times New Roman"/>
            </a:endParaRPr>
          </a:p>
          <a:p>
            <a:pPr marL="285750" indent="-285750">
              <a:lnSpc>
                <a:spcPct val="115000"/>
              </a:lnSpc>
              <a:buFont typeface="Arial" panose="020B0604020202020204" pitchFamily="34" charset="0"/>
              <a:buChar char="•"/>
            </a:pPr>
            <a:r>
              <a:rPr lang="en-GB" sz="2000" dirty="0">
                <a:ea typeface="Calibri"/>
                <a:cs typeface="Times New Roman"/>
              </a:rPr>
              <a:t>Lunch – 11.30am/12:00pm (in the lunch room at Barley Hall)</a:t>
            </a:r>
          </a:p>
          <a:p>
            <a:pPr marL="285750" indent="-285750">
              <a:lnSpc>
                <a:spcPct val="115000"/>
              </a:lnSpc>
              <a:buFont typeface="Arial" panose="020B0604020202020204" pitchFamily="34" charset="0"/>
              <a:buChar char="•"/>
            </a:pPr>
            <a:r>
              <a:rPr lang="en-GB" sz="2000" dirty="0" err="1">
                <a:ea typeface="Calibri"/>
                <a:cs typeface="Times New Roman"/>
              </a:rPr>
              <a:t>Jorvik</a:t>
            </a:r>
            <a:r>
              <a:rPr lang="en-GB" sz="2000" dirty="0">
                <a:ea typeface="Calibri"/>
                <a:cs typeface="Times New Roman"/>
              </a:rPr>
              <a:t>/Barley Hall (including workshop) </a:t>
            </a:r>
          </a:p>
          <a:p>
            <a:pPr marL="285750" indent="-285750">
              <a:lnSpc>
                <a:spcPct val="115000"/>
              </a:lnSpc>
              <a:buFont typeface="Arial" panose="020B0604020202020204" pitchFamily="34" charset="0"/>
              <a:buChar char="•"/>
            </a:pPr>
            <a:r>
              <a:rPr lang="en-GB" sz="2000" dirty="0">
                <a:ea typeface="Calibri"/>
                <a:cs typeface="Times New Roman"/>
              </a:rPr>
              <a:t>York Boat</a:t>
            </a:r>
          </a:p>
          <a:p>
            <a:pPr marL="285750" indent="-285750">
              <a:lnSpc>
                <a:spcPct val="115000"/>
              </a:lnSpc>
              <a:buFont typeface="Arial" panose="020B0604020202020204" pitchFamily="34" charset="0"/>
              <a:buChar char="•"/>
            </a:pPr>
            <a:r>
              <a:rPr lang="en-GB" sz="2000" dirty="0">
                <a:ea typeface="Calibri"/>
                <a:cs typeface="Times New Roman"/>
              </a:rPr>
              <a:t>Shops (including The Shambles)</a:t>
            </a:r>
          </a:p>
          <a:p>
            <a:pPr marL="285750" indent="-285750">
              <a:lnSpc>
                <a:spcPct val="115000"/>
              </a:lnSpc>
              <a:buFont typeface="Arial" panose="020B0604020202020204" pitchFamily="34" charset="0"/>
              <a:buChar char="•"/>
            </a:pPr>
            <a:r>
              <a:rPr lang="en-GB" sz="2000" dirty="0">
                <a:ea typeface="Calibri"/>
                <a:cs typeface="Times New Roman"/>
              </a:rPr>
              <a:t>Return to the Youth Hostel</a:t>
            </a:r>
          </a:p>
          <a:p>
            <a:pPr marL="285750" indent="-285750">
              <a:lnSpc>
                <a:spcPct val="115000"/>
              </a:lnSpc>
              <a:buFont typeface="Arial" panose="020B0604020202020204" pitchFamily="34" charset="0"/>
              <a:buChar char="•"/>
            </a:pPr>
            <a:r>
              <a:rPr lang="en-GB" sz="2000" dirty="0">
                <a:ea typeface="Calibri"/>
                <a:cs typeface="Times New Roman"/>
              </a:rPr>
              <a:t>Workshop – 5:00pm</a:t>
            </a:r>
          </a:p>
          <a:p>
            <a:pPr marL="285750" indent="-285750">
              <a:lnSpc>
                <a:spcPct val="115000"/>
              </a:lnSpc>
              <a:buFont typeface="Arial" panose="020B0604020202020204" pitchFamily="34" charset="0"/>
              <a:buChar char="•"/>
            </a:pPr>
            <a:r>
              <a:rPr lang="en-GB" sz="2000" dirty="0">
                <a:ea typeface="Calibri"/>
                <a:cs typeface="Times New Roman"/>
              </a:rPr>
              <a:t>Tea time – 6:00pm/6:30pm</a:t>
            </a:r>
          </a:p>
          <a:p>
            <a:pPr marL="285750" indent="-285750">
              <a:lnSpc>
                <a:spcPct val="115000"/>
              </a:lnSpc>
              <a:buFont typeface="Arial" panose="020B0604020202020204" pitchFamily="34" charset="0"/>
              <a:buChar char="•"/>
            </a:pPr>
            <a:r>
              <a:rPr lang="en-GB" sz="2000" dirty="0">
                <a:ea typeface="Calibri"/>
                <a:cs typeface="Times New Roman"/>
              </a:rPr>
              <a:t>School-run activity before bed</a:t>
            </a:r>
          </a:p>
          <a:p>
            <a:pPr marL="285750" indent="-285750">
              <a:lnSpc>
                <a:spcPct val="115000"/>
              </a:lnSpc>
              <a:buFont typeface="Arial" panose="020B0604020202020204" pitchFamily="34" charset="0"/>
              <a:buChar char="•"/>
            </a:pPr>
            <a:endParaRPr lang="en-GB" sz="2000" dirty="0">
              <a:ea typeface="Calibri"/>
              <a:cs typeface="Times New Roman"/>
            </a:endParaRPr>
          </a:p>
          <a:p>
            <a:pPr marL="285750" indent="-285750">
              <a:lnSpc>
                <a:spcPct val="115000"/>
              </a:lnSpc>
              <a:buFont typeface="Arial" panose="020B0604020202020204" pitchFamily="34" charset="0"/>
              <a:buChar char="•"/>
            </a:pPr>
            <a:endParaRPr lang="en-GB" sz="2000" dirty="0">
              <a:ea typeface="Calibri"/>
              <a:cs typeface="Times New Roman"/>
            </a:endParaRPr>
          </a:p>
          <a:p>
            <a:pPr>
              <a:lnSpc>
                <a:spcPct val="115000"/>
              </a:lnSpc>
            </a:pPr>
            <a:r>
              <a:rPr lang="en-GB" sz="1100" i="1" dirty="0"/>
              <a:t>Times are subject to change.</a:t>
            </a:r>
          </a:p>
          <a:p>
            <a:pPr>
              <a:lnSpc>
                <a:spcPct val="115000"/>
              </a:lnSpc>
            </a:pPr>
            <a:endParaRPr lang="en-GB" sz="2000" dirty="0">
              <a:ea typeface="Calibri"/>
              <a:cs typeface="Times New Roman"/>
            </a:endParaRPr>
          </a:p>
          <a:p>
            <a:endParaRPr lang="en-GB" dirty="0"/>
          </a:p>
        </p:txBody>
      </p:sp>
    </p:spTree>
    <p:extLst>
      <p:ext uri="{BB962C8B-B14F-4D97-AF65-F5344CB8AC3E}">
        <p14:creationId xmlns:p14="http://schemas.microsoft.com/office/powerpoint/2010/main" val="91293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1123aff-58ac-4d1d-a1e4-dfbb6bbf73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63F293BE9444C40BD30041EA7C19D37" ma:contentTypeVersion="15" ma:contentTypeDescription="Create a new document." ma:contentTypeScope="" ma:versionID="ca59a3d5e352435ca066a403eca9fe50">
  <xsd:schema xmlns:xsd="http://www.w3.org/2001/XMLSchema" xmlns:xs="http://www.w3.org/2001/XMLSchema" xmlns:p="http://schemas.microsoft.com/office/2006/metadata/properties" xmlns:ns3="f1123aff-58ac-4d1d-a1e4-dfbb6bbf7312" targetNamespace="http://schemas.microsoft.com/office/2006/metadata/properties" ma:root="true" ma:fieldsID="73be2d0dcff7bb382fc0c43d8df3998c" ns3:_="">
    <xsd:import namespace="f1123aff-58ac-4d1d-a1e4-dfbb6bbf73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123aff-58ac-4d1d-a1e4-dfbb6bbf73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850660-FD56-4362-81A8-09E85A6E85FD}">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f1123aff-58ac-4d1d-a1e4-dfbb6bbf731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3EBF644-1ED9-4AFE-850D-77F0729EEB03}">
  <ds:schemaRefs>
    <ds:schemaRef ds:uri="http://schemas.microsoft.com/sharepoint/v3/contenttype/forms"/>
  </ds:schemaRefs>
</ds:datastoreItem>
</file>

<file path=customXml/itemProps3.xml><?xml version="1.0" encoding="utf-8"?>
<ds:datastoreItem xmlns:ds="http://schemas.openxmlformats.org/officeDocument/2006/customXml" ds:itemID="{EEC5E453-08E3-4C9F-B846-6DF4DA66D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123aff-58ac-4d1d-a1e4-dfbb6bbf73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1727</TotalTime>
  <Words>610</Words>
  <Application>Microsoft Office PowerPoint</Application>
  <PresentationFormat>On-screen Show (4:3)</PresentationFormat>
  <Paragraphs>98</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Year Five York Residential</vt:lpstr>
      <vt:lpstr>Why York?</vt:lpstr>
      <vt:lpstr>Dates</vt:lpstr>
      <vt:lpstr>Travelling</vt:lpstr>
      <vt:lpstr>Where we stay</vt:lpstr>
      <vt:lpstr>Accommodation</vt:lpstr>
      <vt:lpstr>Accommodation</vt:lpstr>
      <vt:lpstr>Day 1</vt:lpstr>
      <vt:lpstr>Day 2</vt:lpstr>
      <vt:lpstr>Day 3</vt:lpstr>
      <vt:lpstr>Kit List</vt:lpstr>
      <vt:lpstr>Consent and payment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Four York Residential</dc:title>
  <dc:creator>James 2013</dc:creator>
  <cp:lastModifiedBy>Suzy Storey</cp:lastModifiedBy>
  <cp:revision>76</cp:revision>
  <cp:lastPrinted>2016-02-23T14:15:44Z</cp:lastPrinted>
  <dcterms:created xsi:type="dcterms:W3CDTF">2013-04-08T18:58:28Z</dcterms:created>
  <dcterms:modified xsi:type="dcterms:W3CDTF">2024-01-30T17:17:48Z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0x010100863F293BE9444C40BD30041EA7C19D37</vt:lpwstr>
  </property>
</Properties>
</file>