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0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6" r:id="rId14"/>
    <p:sldId id="284" r:id="rId15"/>
    <p:sldId id="285" r:id="rId16"/>
    <p:sldId id="287" r:id="rId17"/>
    <p:sldId id="276" r:id="rId18"/>
    <p:sldId id="259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EC0"/>
    <a:srgbClr val="CFBC54"/>
    <a:srgbClr val="991D25"/>
    <a:srgbClr val="1D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6C995-719A-4330-B08E-8C142F4CB7C7}" v="99" dt="2026-02-11T09:09:01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A4D7F-505C-DE45-B1FF-1579371639C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4F0E3-2D12-194E-BE52-43E5AFE6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5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4F0E3-2D12-194E-BE52-43E5AFE64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3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13D899-80C1-1666-7174-482EA0ACDE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D5CA3-B339-994C-9216-961945A21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5057" y="3411908"/>
            <a:ext cx="4310591" cy="10518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rgbClr val="CFBC5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61E3F-5F88-6A40-9446-9D317FB08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5057" y="4464808"/>
            <a:ext cx="2939732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BEBE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7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- Divider">
    <p:bg>
      <p:bgPr>
        <a:solidFill>
          <a:srgbClr val="991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A89E-BA04-3A4C-922C-FC27D3FA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2"/>
            <a:ext cx="6862173" cy="2852737"/>
          </a:xfrm>
          <a:noFill/>
        </p:spPr>
        <p:txBody>
          <a:bodyPr anchor="ctr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70470-5AB1-7D47-96F2-E6146ECD6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50071" y="5828217"/>
            <a:ext cx="1797305" cy="897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AB989-DDCD-05A0-3AFA-AEBE94982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2407" y="2002632"/>
            <a:ext cx="3180348" cy="28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- End">
    <p:bg>
      <p:bgPr>
        <a:solidFill>
          <a:srgbClr val="991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10B3246-E81D-144C-9054-A2D687DE70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3715" y="-1"/>
            <a:ext cx="6628285" cy="6858000"/>
          </a:xfrm>
          <a:custGeom>
            <a:avLst/>
            <a:gdLst>
              <a:gd name="connsiteX0" fmla="*/ 733569 w 6628285"/>
              <a:gd name="connsiteY0" fmla="*/ 0 h 6858000"/>
              <a:gd name="connsiteX1" fmla="*/ 6628285 w 6628285"/>
              <a:gd name="connsiteY1" fmla="*/ 0 h 6858000"/>
              <a:gd name="connsiteX2" fmla="*/ 6628285 w 6628285"/>
              <a:gd name="connsiteY2" fmla="*/ 6858000 h 6858000"/>
              <a:gd name="connsiteX3" fmla="*/ 1552491 w 6628285"/>
              <a:gd name="connsiteY3" fmla="*/ 6858000 h 6858000"/>
              <a:gd name="connsiteX4" fmla="*/ 1546336 w 6628285"/>
              <a:gd name="connsiteY4" fmla="*/ 6851558 h 6858000"/>
              <a:gd name="connsiteX5" fmla="*/ 0 w 6628285"/>
              <a:gd name="connsiteY5" fmla="*/ 2857636 h 6858000"/>
              <a:gd name="connsiteX6" fmla="*/ 718427 w 6628285"/>
              <a:gd name="connsiteY6" fmla="*/ 2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8285" h="6858000">
                <a:moveTo>
                  <a:pt x="733569" y="0"/>
                </a:moveTo>
                <a:lnTo>
                  <a:pt x="6628285" y="0"/>
                </a:lnTo>
                <a:lnTo>
                  <a:pt x="6628285" y="6858000"/>
                </a:lnTo>
                <a:lnTo>
                  <a:pt x="1552491" y="6858000"/>
                </a:lnTo>
                <a:lnTo>
                  <a:pt x="1546336" y="6851558"/>
                </a:lnTo>
                <a:cubicBezTo>
                  <a:pt x="585571" y="5796690"/>
                  <a:pt x="0" y="4395404"/>
                  <a:pt x="0" y="2857636"/>
                </a:cubicBezTo>
                <a:cubicBezTo>
                  <a:pt x="0" y="1832458"/>
                  <a:pt x="260254" y="867938"/>
                  <a:pt x="718427" y="262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A48248-7EE2-AED8-1BDD-A0F12FC72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2439" y="5728304"/>
            <a:ext cx="1797305" cy="897068"/>
          </a:xfrm>
          <a:prstGeom prst="rect">
            <a:avLst/>
          </a:prstGeom>
        </p:spPr>
      </p:pic>
      <p:pic>
        <p:nvPicPr>
          <p:cNvPr id="3" name="Picture 2" descr="Logo, calendar&#10;&#10;Description automatically generated">
            <a:extLst>
              <a:ext uri="{FF2B5EF4-FFF2-40B4-BE49-F238E27FC236}">
                <a16:creationId xmlns:a16="http://schemas.microsoft.com/office/drawing/2014/main" id="{FAAD9863-046D-A0D2-3D0F-12A7B3E2AC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315" y="232628"/>
            <a:ext cx="2009667" cy="18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9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EA7E7E-BBDD-FE44-A71E-2C73FD59EB03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A7DE1-F981-9E45-94FA-845FF8BB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6065-A6AE-BA49-9EFB-B30BDC30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4D5C3B7-3F68-254A-B78B-9C7CF6490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071" y="5828217"/>
            <a:ext cx="1797306" cy="897068"/>
          </a:xfrm>
          <a:prstGeom prst="rect">
            <a:avLst/>
          </a:prstGeom>
        </p:spPr>
      </p:pic>
      <p:pic>
        <p:nvPicPr>
          <p:cNvPr id="10" name="Picture 9" descr="Logo, calendar&#10;&#10;Description automatically generated">
            <a:extLst>
              <a:ext uri="{FF2B5EF4-FFF2-40B4-BE49-F238E27FC236}">
                <a16:creationId xmlns:a16="http://schemas.microsoft.com/office/drawing/2014/main" id="{F7794C38-0669-2BDA-D79B-5BDF4A540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315" y="5876345"/>
            <a:ext cx="892777" cy="8008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FF06EC-6D9C-4A62-153D-68B02E33CD14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3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0C2441-A479-C049-A7A0-9FD9ABF5ED9D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8C1D1-6F25-D04D-A50A-1C4E7DF3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72D8-75AA-DA4A-8648-F6422359D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9BF97-6D38-AC42-B983-F5B1B32B0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8D718D8-E5A0-AE48-BCF6-344850CC5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071" y="5828217"/>
            <a:ext cx="1797306" cy="897068"/>
          </a:xfrm>
          <a:prstGeom prst="rect">
            <a:avLst/>
          </a:prstGeom>
        </p:spPr>
      </p:pic>
      <p:pic>
        <p:nvPicPr>
          <p:cNvPr id="9" name="Picture 8" descr="Logo, calendar&#10;&#10;Description automatically generated">
            <a:extLst>
              <a:ext uri="{FF2B5EF4-FFF2-40B4-BE49-F238E27FC236}">
                <a16:creationId xmlns:a16="http://schemas.microsoft.com/office/drawing/2014/main" id="{84E49D17-2F96-6E24-93D6-9DA4DAF98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315" y="5876345"/>
            <a:ext cx="892777" cy="8008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5E6127-AFE1-200C-E44E-6FB1271FCD9A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0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23EE6C-C849-5140-B018-0C405456A9B8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225A0-E9B3-8245-A7C2-DF99E61F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50D4E-73CF-4842-BEB8-3AFF98837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2E22C-B4B3-0144-95A1-ED5FB3FF0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F0B0E-0D1C-5F4A-87F6-D4F3837E3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4072C-FAAD-494A-9A05-301CEB1FA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97166AE-834E-C472-D79F-EA09A7C0D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071" y="5828217"/>
            <a:ext cx="1797306" cy="897068"/>
          </a:xfrm>
          <a:prstGeom prst="rect">
            <a:avLst/>
          </a:prstGeom>
        </p:spPr>
      </p:pic>
      <p:pic>
        <p:nvPicPr>
          <p:cNvPr id="11" name="Picture 10" descr="Logo, calendar&#10;&#10;Description automatically generated">
            <a:extLst>
              <a:ext uri="{FF2B5EF4-FFF2-40B4-BE49-F238E27FC236}">
                <a16:creationId xmlns:a16="http://schemas.microsoft.com/office/drawing/2014/main" id="{A1D0E057-3620-3E0B-8D7D-84785F69AC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315" y="5876345"/>
            <a:ext cx="892777" cy="8008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08CFC2-D8E9-98DB-89A4-3E025FB0F467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6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EEE25-39AC-C34D-AD0C-02E47602187E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6F575-7124-8241-B38B-52362C34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FCA47A8-00D5-838F-D0BE-369D835CE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071" y="5828217"/>
            <a:ext cx="1797306" cy="897068"/>
          </a:xfrm>
          <a:prstGeom prst="rect">
            <a:avLst/>
          </a:prstGeom>
        </p:spPr>
      </p:pic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344357BC-03A6-D870-06AF-831D70785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315" y="5876345"/>
            <a:ext cx="892777" cy="8008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C74149-FB2C-9628-CEBB-DCD4E5F9F9AB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D50267-8DE2-CE31-8139-C90CEACB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6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T -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EEE25-39AC-C34D-AD0C-02E47602187E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6F575-7124-8241-B38B-52362C34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74149-FB2C-9628-CEBB-DCD4E5F9F9AB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4E59AB-999D-6DEA-1E70-204C4FAB5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T -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EEE25-39AC-C34D-AD0C-02E47602187E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6F575-7124-8241-B38B-52362C34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74149-FB2C-9628-CEBB-DCD4E5F9F9AB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5DCE-8395-BF31-33DE-AA9AE3E5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C5491-CC34-5648-8072-1EBDB4C4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AB530-5451-4C49-B978-47500CDB7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2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0" r:id="rId4"/>
    <p:sldLayoutId id="2147483652" r:id="rId5"/>
    <p:sldLayoutId id="2147483653" r:id="rId6"/>
    <p:sldLayoutId id="2147483654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exen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A65C-2745-374F-8701-6B1951C7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70" y="157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latin typeface="Lexend"/>
              </a:rPr>
              <a:t>Year 9 Options Choices 2026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C0A69A-7E36-3347-A151-1CB16BE6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1" y="1737360"/>
            <a:ext cx="5396617" cy="4439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Remember, you must:</a:t>
            </a:r>
          </a:p>
          <a:p>
            <a:pPr>
              <a:buFontTx/>
              <a:buChar char="-"/>
            </a:pPr>
            <a:r>
              <a:rPr lang="en-US"/>
              <a:t>Enter, sit down and remain in silence</a:t>
            </a:r>
          </a:p>
          <a:p>
            <a:pPr>
              <a:buFontTx/>
              <a:buChar char="-"/>
            </a:pPr>
            <a:r>
              <a:rPr lang="en-US"/>
              <a:t>Put your coat on the back of your chair</a:t>
            </a:r>
          </a:p>
          <a:p>
            <a:pPr>
              <a:buFontTx/>
              <a:buChar char="-"/>
            </a:pPr>
            <a:r>
              <a:rPr lang="en-US"/>
              <a:t>Put your bag underneath your chair</a:t>
            </a:r>
          </a:p>
          <a:p>
            <a:pPr>
              <a:buFontTx/>
              <a:buChar char="-"/>
            </a:pPr>
            <a:r>
              <a:rPr lang="en-US"/>
              <a:t>Sit up straight</a:t>
            </a:r>
          </a:p>
          <a:p>
            <a:pPr>
              <a:buFontTx/>
              <a:buChar char="-"/>
            </a:pPr>
            <a:r>
              <a:rPr lang="en-US"/>
              <a:t>Face the front and look directly at the speaker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6C956-DF9E-11B8-7314-AFBBE7437A8D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oat Icon 1681971">
            <a:extLst>
              <a:ext uri="{FF2B5EF4-FFF2-40B4-BE49-F238E27FC236}">
                <a16:creationId xmlns:a16="http://schemas.microsoft.com/office/drawing/2014/main" id="{1EFD2E23-2809-55A3-D705-9D2E16B5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90" y="3158537"/>
            <a:ext cx="266080" cy="2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chool bag Icon 1549503">
            <a:extLst>
              <a:ext uri="{FF2B5EF4-FFF2-40B4-BE49-F238E27FC236}">
                <a16:creationId xmlns:a16="http://schemas.microsoft.com/office/drawing/2014/main" id="{C84FA87C-9CB3-F0C2-6966-47FB0D7F0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26" y="3969767"/>
            <a:ext cx="308009" cy="3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sitting Icon 2418483">
            <a:extLst>
              <a:ext uri="{FF2B5EF4-FFF2-40B4-BE49-F238E27FC236}">
                <a16:creationId xmlns:a16="http://schemas.microsoft.com/office/drawing/2014/main" id="{4FC738CE-A054-A03B-7907-C007EA7B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10" y="4659401"/>
            <a:ext cx="446243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eyes Icon 1393618">
            <a:extLst>
              <a:ext uri="{FF2B5EF4-FFF2-40B4-BE49-F238E27FC236}">
                <a16:creationId xmlns:a16="http://schemas.microsoft.com/office/drawing/2014/main" id="{88550893-6B13-8485-9AD9-5D91666F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47" y="5418182"/>
            <a:ext cx="446243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silence Icon 77879">
            <a:extLst>
              <a:ext uri="{FF2B5EF4-FFF2-40B4-BE49-F238E27FC236}">
                <a16:creationId xmlns:a16="http://schemas.microsoft.com/office/drawing/2014/main" id="{5415486B-35B1-A044-C460-609D8116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77" y="2366864"/>
            <a:ext cx="410048" cy="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cision Making Cartoon Images – Browse 15,094 Stock Photos ...">
            <a:extLst>
              <a:ext uri="{FF2B5EF4-FFF2-40B4-BE49-F238E27FC236}">
                <a16:creationId xmlns:a16="http://schemas.microsoft.com/office/drawing/2014/main" id="{B5F56C4F-D821-7F0B-D120-D71E2549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46" y="1809697"/>
            <a:ext cx="4210465" cy="39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5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75081-D6BF-EC2F-068D-10F26E645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2F7B-BC4C-DC2C-6325-6ACAE98B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what do I </a:t>
            </a:r>
            <a:r>
              <a:rPr lang="en-GB" i="1" u="sng"/>
              <a:t>have</a:t>
            </a:r>
            <a:r>
              <a:rPr lang="en-GB"/>
              <a:t> to study?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8EEC-EF01-89D0-D617-A6520A27F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You will all study the compulsory subjects below to GCSE standard:</a:t>
            </a:r>
          </a:p>
          <a:p>
            <a:pPr lvl="1"/>
            <a:r>
              <a:rPr lang="en-GB"/>
              <a:t>English Language</a:t>
            </a:r>
          </a:p>
          <a:p>
            <a:pPr lvl="1"/>
            <a:r>
              <a:rPr lang="en-GB"/>
              <a:t>English Literature</a:t>
            </a:r>
          </a:p>
          <a:p>
            <a:pPr lvl="1"/>
            <a:r>
              <a:rPr lang="en-GB"/>
              <a:t>Maths</a:t>
            </a:r>
          </a:p>
          <a:p>
            <a:pPr lvl="1"/>
            <a:r>
              <a:rPr lang="en-GB"/>
              <a:t>At least Science Trilogy (previously known as Combined Science)</a:t>
            </a:r>
          </a:p>
          <a:p>
            <a:pPr lvl="1"/>
            <a:endParaRPr lang="en-GB"/>
          </a:p>
          <a:p>
            <a:r>
              <a:rPr lang="en-GB"/>
              <a:t>You will all study the compulsory subjects below, but will not achieve a GCSE in them, unless chosen as an option:</a:t>
            </a:r>
          </a:p>
          <a:p>
            <a:pPr lvl="1"/>
            <a:r>
              <a:rPr lang="en-GB"/>
              <a:t>PE</a:t>
            </a:r>
          </a:p>
          <a:p>
            <a:pPr lvl="1"/>
            <a:r>
              <a:rPr lang="en-GB"/>
              <a:t>RE</a:t>
            </a:r>
          </a:p>
          <a:p>
            <a:pPr lvl="1"/>
            <a:r>
              <a:rPr lang="en-GB"/>
              <a:t>PSHCE </a:t>
            </a:r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C6607-8BC8-9A37-6DFE-3CCD758365A0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6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91E47-120F-6C68-D404-932BBA7B9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C597-7EAF-5FB8-D07A-1AB99FF9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what do I </a:t>
            </a:r>
            <a:r>
              <a:rPr lang="en-GB" i="1" u="sng"/>
              <a:t>have</a:t>
            </a:r>
            <a:r>
              <a:rPr lang="en-GB"/>
              <a:t> to choose?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B0E0-AAFA-32B0-D1CC-AC388C969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You must pick </a:t>
            </a:r>
            <a:r>
              <a:rPr lang="en-GB" b="1" i="1" u="sng"/>
              <a:t>at least one</a:t>
            </a:r>
            <a:r>
              <a:rPr lang="en-GB"/>
              <a:t> of the subjects below:</a:t>
            </a:r>
          </a:p>
          <a:p>
            <a:pPr lvl="1"/>
            <a:r>
              <a:rPr lang="en-GB"/>
              <a:t>Computer Science</a:t>
            </a:r>
          </a:p>
          <a:p>
            <a:pPr lvl="1"/>
            <a:r>
              <a:rPr lang="en-GB"/>
              <a:t>Geography</a:t>
            </a:r>
          </a:p>
          <a:p>
            <a:pPr lvl="1"/>
            <a:r>
              <a:rPr lang="en-GB"/>
              <a:t>History</a:t>
            </a:r>
          </a:p>
          <a:p>
            <a:pPr lvl="1"/>
            <a:r>
              <a:rPr lang="en-GB"/>
              <a:t>Separate Science (previously known as Triple Science) </a:t>
            </a:r>
          </a:p>
          <a:p>
            <a:pPr lvl="1"/>
            <a:r>
              <a:rPr lang="en-GB"/>
              <a:t>Spanish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8AFD8-CF26-466F-F586-1C34AB305A94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BBAF6-4F53-954F-DB8E-E03A7C87A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59FB-D8C4-DF7A-82DF-99842A9B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what </a:t>
            </a:r>
            <a:r>
              <a:rPr lang="en-GB" i="1" u="sng"/>
              <a:t>can</a:t>
            </a:r>
            <a:r>
              <a:rPr lang="en-GB"/>
              <a:t> I choose?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4376A-600E-D95F-65D9-E6052FB7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You will then pick two subjects from this list:</a:t>
            </a:r>
          </a:p>
          <a:p>
            <a:pPr lvl="1"/>
            <a:r>
              <a:rPr lang="en-GB"/>
              <a:t>3D Design* (previously known as Design Technology) </a:t>
            </a:r>
          </a:p>
          <a:p>
            <a:pPr lvl="1"/>
            <a:r>
              <a:rPr lang="en-GB"/>
              <a:t>Art*</a:t>
            </a:r>
          </a:p>
          <a:p>
            <a:pPr lvl="1"/>
            <a:r>
              <a:rPr lang="en-GB"/>
              <a:t>Business Studies</a:t>
            </a:r>
          </a:p>
          <a:p>
            <a:pPr lvl="1"/>
            <a:r>
              <a:rPr lang="en-GB"/>
              <a:t>Child Development </a:t>
            </a:r>
          </a:p>
          <a:p>
            <a:pPr lvl="1"/>
            <a:r>
              <a:rPr lang="en-GB"/>
              <a:t>Computer Science</a:t>
            </a:r>
          </a:p>
          <a:p>
            <a:pPr lvl="1"/>
            <a:r>
              <a:rPr lang="en-GB"/>
              <a:t>Dance </a:t>
            </a:r>
          </a:p>
          <a:p>
            <a:pPr lvl="1"/>
            <a:r>
              <a:rPr lang="en-GB"/>
              <a:t>Drama</a:t>
            </a:r>
          </a:p>
          <a:p>
            <a:pPr lvl="1"/>
            <a:r>
              <a:rPr lang="en-GB"/>
              <a:t>Food Preparation and Nutrition</a:t>
            </a:r>
          </a:p>
          <a:p>
            <a:pPr lvl="1"/>
            <a:r>
              <a:rPr lang="en-GB" err="1"/>
              <a:t>iMedia</a:t>
            </a:r>
            <a:endParaRPr lang="en-GB"/>
          </a:p>
          <a:p>
            <a:pPr lvl="1"/>
            <a:r>
              <a:rPr lang="en-GB"/>
              <a:t>Geography</a:t>
            </a:r>
          </a:p>
          <a:p>
            <a:pPr lvl="1"/>
            <a:r>
              <a:rPr lang="en-GB"/>
              <a:t>History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8F9E3-2E57-9518-A5A1-AD1FF143D255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AA8D62-A0FE-09DF-864C-F4584E8CDBD7}"/>
              </a:ext>
            </a:extLst>
          </p:cNvPr>
          <p:cNvSpPr txBox="1">
            <a:spLocks/>
          </p:cNvSpPr>
          <p:nvPr/>
        </p:nvSpPr>
        <p:spPr>
          <a:xfrm>
            <a:off x="5867400" y="2349909"/>
            <a:ext cx="5257800" cy="382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900"/>
              <a:t>Music</a:t>
            </a:r>
          </a:p>
          <a:p>
            <a:pPr lvl="1"/>
            <a:r>
              <a:rPr lang="en-GB" sz="1900"/>
              <a:t>PE (this will either be GCSE PE or Sports Science) </a:t>
            </a:r>
          </a:p>
          <a:p>
            <a:pPr lvl="1"/>
            <a:r>
              <a:rPr lang="en-GB" sz="1900"/>
              <a:t>RE</a:t>
            </a:r>
          </a:p>
          <a:p>
            <a:pPr lvl="1"/>
            <a:r>
              <a:rPr lang="en-GB" sz="1900"/>
              <a:t>Separate Science (previously known as Triple Science) </a:t>
            </a:r>
          </a:p>
          <a:p>
            <a:pPr lvl="1"/>
            <a:r>
              <a:rPr lang="en-GB" sz="1900"/>
              <a:t>Sociology </a:t>
            </a:r>
          </a:p>
          <a:p>
            <a:pPr lvl="1"/>
            <a:r>
              <a:rPr lang="en-GB" sz="1900"/>
              <a:t>Statistics </a:t>
            </a:r>
          </a:p>
          <a:p>
            <a:pPr lvl="1"/>
            <a:r>
              <a:rPr lang="en-GB" sz="1900"/>
              <a:t>Spanish</a:t>
            </a:r>
          </a:p>
          <a:p>
            <a:pPr lvl="1"/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4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41A8B-AE5E-A33E-8864-133F352F0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FA39-D8F1-5CAC-906D-DD201B94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things you need to be aware of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F963B-2F22-0843-EC56-371ACF20D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We work to try and get everyone studying the options they pick </a:t>
            </a:r>
          </a:p>
          <a:p>
            <a:r>
              <a:rPr lang="en-GB"/>
              <a:t>Sometimes, based on the timetable structure, it might not always be possible for you to get the options you have chosen</a:t>
            </a:r>
          </a:p>
          <a:p>
            <a:r>
              <a:rPr lang="en-GB"/>
              <a:t>Subjects need to have a minimum number of students to run, if there are not a minimum number of students, the subject may not run  </a:t>
            </a:r>
          </a:p>
          <a:p>
            <a:r>
              <a:rPr lang="en-GB"/>
              <a:t>If either of the above are the case, you will be spoken to individually to pick a reserve choice </a:t>
            </a:r>
          </a:p>
          <a:p>
            <a:r>
              <a:rPr lang="en-GB"/>
              <a:t>You cannot choose both 3D Design and 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0BFF7-46C8-AFCE-CBB4-19B45DC8E2C5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5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215D-D62E-7F5A-29FA-2B4B85B6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what happens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C34A7-10D8-F8D3-FD27-A609B3A8E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Verdana"/>
                <a:ea typeface="Verdana"/>
              </a:rPr>
              <a:t>Attend Parents’ and Carers’ Evening and Options Evening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>
                <a:latin typeface="Verdana"/>
                <a:ea typeface="Verdana"/>
              </a:rPr>
              <a:t>Speak to your subject teachers, form teacher and Year 9 Progress Team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1D2D4D"/>
                </a:solidFill>
                <a:effectLst/>
                <a:uLnTx/>
                <a:uFillTx/>
                <a:latin typeface="Verdana"/>
                <a:ea typeface="Calibri"/>
                <a:cs typeface="Times New Roman"/>
              </a:rPr>
              <a:t> </a:t>
            </a:r>
            <a:endParaRPr lang="en-GB">
              <a:ea typeface="Calibri"/>
              <a:cs typeface="Times New Roman"/>
            </a:endParaRPr>
          </a:p>
          <a:p>
            <a:r>
              <a:rPr lang="en-GB">
                <a:latin typeface="Verdana"/>
                <a:ea typeface="Verdana"/>
              </a:rPr>
              <a:t>Discuss your choices with your parents and carers at home</a:t>
            </a:r>
          </a:p>
          <a:p>
            <a:r>
              <a:rPr lang="en-GB">
                <a:latin typeface="Verdana"/>
                <a:ea typeface="Verdana"/>
              </a:rPr>
              <a:t>Keep checking your school email – 6th March options choices form will be released to you!</a:t>
            </a:r>
            <a:endParaRPr lang="en-GB"/>
          </a:p>
          <a:p>
            <a:r>
              <a:rPr lang="en-GB">
                <a:latin typeface="Verdana"/>
                <a:ea typeface="Verdana"/>
              </a:rPr>
              <a:t>Log on to the options choice system and make your choices </a:t>
            </a:r>
          </a:p>
          <a:p>
            <a:r>
              <a:rPr lang="en-GB">
                <a:latin typeface="Verdana"/>
                <a:ea typeface="Verdana"/>
              </a:rPr>
              <a:t>The deadline is the </a:t>
            </a:r>
            <a:r>
              <a:rPr lang="en-GB" b="1">
                <a:latin typeface="Verdana"/>
                <a:ea typeface="Verdana"/>
              </a:rPr>
              <a:t>27</a:t>
            </a:r>
            <a:r>
              <a:rPr lang="en-GB" b="1" baseline="30000">
                <a:latin typeface="Verdana"/>
                <a:ea typeface="Verdana"/>
              </a:rPr>
              <a:t>th</a:t>
            </a:r>
            <a:r>
              <a:rPr lang="en-GB" b="1">
                <a:latin typeface="Verdana"/>
                <a:ea typeface="Verdana"/>
              </a:rPr>
              <a:t> March</a:t>
            </a:r>
            <a:r>
              <a:rPr lang="en-GB">
                <a:latin typeface="Verdana"/>
                <a:ea typeface="Verdana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4EE69-AC49-B389-113E-B3DF59B6A3D1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09D1C6C-67C2-D144-BB83-5B1E766A9C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803" r="17803"/>
          <a:stretch/>
        </p:blipFill>
        <p:spPr>
          <a:xfrm>
            <a:off x="5562000" y="-1"/>
            <a:ext cx="6628285" cy="685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42A2916-45C2-D347-AE03-166CD85D0E35}"/>
              </a:ext>
            </a:extLst>
          </p:cNvPr>
          <p:cNvSpPr txBox="1">
            <a:spLocks/>
          </p:cNvSpPr>
          <p:nvPr/>
        </p:nvSpPr>
        <p:spPr>
          <a:xfrm>
            <a:off x="515322" y="2696260"/>
            <a:ext cx="4591194" cy="28966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Bolton Road West,</a:t>
            </a:r>
            <a:br>
              <a:rPr lang="en-GB"/>
            </a:br>
            <a:r>
              <a:rPr lang="en-GB"/>
              <a:t>Ramsbottom, </a:t>
            </a:r>
            <a:br>
              <a:rPr lang="en-GB"/>
            </a:br>
            <a:r>
              <a:rPr lang="en-GB"/>
              <a:t>Bury, </a:t>
            </a:r>
            <a:br>
              <a:rPr lang="en-GB"/>
            </a:br>
            <a:r>
              <a:rPr lang="en-GB"/>
              <a:t>Lancashire, </a:t>
            </a:r>
            <a:br>
              <a:rPr lang="en-GB"/>
            </a:br>
            <a:r>
              <a:rPr lang="en-GB"/>
              <a:t>BL0 9QZ </a:t>
            </a:r>
          </a:p>
          <a:p>
            <a:r>
              <a:rPr lang="en-GB" b="1"/>
              <a:t>Tel: </a:t>
            </a:r>
            <a:r>
              <a:rPr lang="en-GB"/>
              <a:t>01706 825 215 </a:t>
            </a:r>
            <a:br>
              <a:rPr lang="en-GB"/>
            </a:br>
            <a:r>
              <a:rPr lang="en-GB" b="1"/>
              <a:t>Email: </a:t>
            </a:r>
            <a:r>
              <a:rPr lang="en-GB"/>
              <a:t>woodhey@woodhey.set.org</a:t>
            </a:r>
            <a:br>
              <a:rPr lang="en-GB"/>
            </a:br>
            <a:r>
              <a:rPr lang="en-GB" b="1"/>
              <a:t>Visit:</a:t>
            </a:r>
            <a:r>
              <a:rPr lang="en-GB"/>
              <a:t> www.woodhey.bury.sch.uk</a:t>
            </a:r>
          </a:p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AA86E-4F90-D169-22EA-A4F6CDC17B45}"/>
              </a:ext>
            </a:extLst>
          </p:cNvPr>
          <p:cNvSpPr txBox="1"/>
          <p:nvPr/>
        </p:nvSpPr>
        <p:spPr>
          <a:xfrm>
            <a:off x="2810919" y="591535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3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9752-16D8-6836-730A-0FA6F806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what is it?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64078-9F4C-D30E-AB76-FF532FDB9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chance to decide your future! </a:t>
            </a:r>
          </a:p>
          <a:p>
            <a:r>
              <a:rPr lang="en-GB"/>
              <a:t>Set you on a path to future study, apprenticeship or a career</a:t>
            </a:r>
          </a:p>
          <a:p>
            <a:r>
              <a:rPr lang="en-GB"/>
              <a:t>Allow you to personalise your curriculum for the next two years </a:t>
            </a:r>
          </a:p>
          <a:p>
            <a:r>
              <a:rPr lang="en-GB"/>
              <a:t>An exciting time ahead! 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BB6BB-296A-CB5C-EE0E-D22E4B38D2B3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2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0B78F-DEE7-7E94-F3D1-14EC291AB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A23D-DB3E-7660-2A31-FA9A7356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top tips!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47AFE-606D-CB59-DFDB-3569B6C39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Pick subjects that link to your future aspirations – university/ apprenticeship/career </a:t>
            </a:r>
          </a:p>
          <a:p>
            <a:r>
              <a:rPr lang="en-GB"/>
              <a:t>Do your research – what do colleges/universities/employers look for? </a:t>
            </a:r>
          </a:p>
          <a:p>
            <a:r>
              <a:rPr lang="en-GB"/>
              <a:t>Pick subjects that inspire and motivate you</a:t>
            </a:r>
          </a:p>
          <a:p>
            <a:r>
              <a:rPr lang="en-GB"/>
              <a:t>If you are unsure what you want to do in the future, pick a range of subjects that are different </a:t>
            </a:r>
          </a:p>
          <a:p>
            <a:r>
              <a:rPr lang="en-GB"/>
              <a:t>Discuss your choices with your parents, carers and teachers – don’t decide in isolation 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A3EF0-C650-7018-425E-30F5BE953102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19F42-F3D2-9D79-9307-9F1DE37AF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7098-D16A-2619-C291-01033749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things to avoid!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41284-E1F0-AD66-C3CF-167BB581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Picking subjects based on your friends’ choices </a:t>
            </a:r>
          </a:p>
          <a:p>
            <a:r>
              <a:rPr lang="en-GB"/>
              <a:t>Picking subjects because they have lots of practical in Key Stage 3 – all subjects in Key Stage 4 have greater writing demands </a:t>
            </a:r>
          </a:p>
          <a:p>
            <a:r>
              <a:rPr lang="en-GB"/>
              <a:t>Pick subjects because you think they are easier than others </a:t>
            </a:r>
          </a:p>
          <a:p>
            <a:r>
              <a:rPr lang="en-GB"/>
              <a:t>Unless you have a real passion for a subject, try to avoid picking subjects that are similar 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633BE-152F-A0A6-38F8-3A40E96BC74B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1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84D2-7EEC-9080-EC15-CC8F81D77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CE00-3A80-3A3B-E3ED-BCDE8A48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why study a language?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63CB-5DC0-8B3F-1D47-BB8FDA653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Your language offer is Spanish</a:t>
            </a:r>
          </a:p>
          <a:p>
            <a:r>
              <a:rPr lang="en-GB"/>
              <a:t>Studying Spanish is highly valued for a number of reasons:</a:t>
            </a:r>
          </a:p>
          <a:p>
            <a:pPr lvl="1"/>
            <a:r>
              <a:rPr lang="en-GB"/>
              <a:t>One of the most widely spoken language in the world with real life application </a:t>
            </a:r>
          </a:p>
          <a:p>
            <a:pPr lvl="1"/>
            <a:r>
              <a:rPr lang="en-GB"/>
              <a:t>If you are considering travelling in the future, allows you to travel with confidence and not Google Translate! (Spain, Mexico, South America, Caribbean) </a:t>
            </a:r>
          </a:p>
          <a:p>
            <a:pPr lvl="1"/>
            <a:r>
              <a:rPr lang="en-GB"/>
              <a:t>Spanish spans a range of careers, for example: business, sport, travel, armed forces, medicine, law – employers want global skills!</a:t>
            </a:r>
          </a:p>
          <a:p>
            <a:pPr lvl="1"/>
            <a:r>
              <a:rPr lang="en-GB"/>
              <a:t>Studying a language is proven to improve memory and concentration skills which has a positive impact on other subjects </a:t>
            </a:r>
          </a:p>
          <a:p>
            <a:pPr lvl="1"/>
            <a:r>
              <a:rPr lang="en-GB"/>
              <a:t>Keeps your options open for further study because of your improved retention</a:t>
            </a:r>
          </a:p>
          <a:p>
            <a:r>
              <a:rPr lang="en-GB" b="1"/>
              <a:t>Spanish is useful. Spanish is global. Spanish is for your future. Spanish takes you further than the classroom.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4CDCC-E158-0032-D837-AD4540A36F6E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5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DBB2D-156A-3334-35A6-E9F53A1E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37CB-1EAB-222C-2346-AE98E4A9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why study Separate Sciences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55380-04C8-A8A8-F6F4-A22667BB6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If you are passionate about Science; Separates are for you! </a:t>
            </a:r>
          </a:p>
          <a:p>
            <a:r>
              <a:rPr lang="en-GB"/>
              <a:t>Study science in more depth</a:t>
            </a:r>
          </a:p>
          <a:p>
            <a:r>
              <a:rPr lang="en-GB"/>
              <a:t>Learn more about how science shapes the world, from medicine and healthcare, to technology, engineering and AI. Renewable energy and climate change, to the human body and the universe </a:t>
            </a:r>
          </a:p>
          <a:p>
            <a:r>
              <a:rPr lang="en-GB"/>
              <a:t>Demonstrates a strong commitment and academic ability </a:t>
            </a:r>
          </a:p>
          <a:p>
            <a:r>
              <a:rPr lang="en-GB"/>
              <a:t>Like Spanish, keeps your options open for future study </a:t>
            </a:r>
          </a:p>
          <a:p>
            <a:endParaRPr lang="en-GB"/>
          </a:p>
          <a:p>
            <a:r>
              <a:rPr lang="en-GB" b="1"/>
              <a:t>Three sciences. Three GCSEs. Endless possibilities. 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EB76-7FA4-78FB-0BB8-60BFB45DB2DD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4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400D-F6C8-F794-31EA-ABDF0F687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6F25-8732-B330-7810-B1E83747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705" y="176511"/>
            <a:ext cx="10515600" cy="1325563"/>
          </a:xfrm>
        </p:spPr>
        <p:txBody>
          <a:bodyPr/>
          <a:lstStyle/>
          <a:p>
            <a:r>
              <a:rPr lang="en-GB"/>
              <a:t>Options Choices – why study a vocational subject?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266CC-CC27-78AA-7D22-F49FB4F5C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vocational subject is equivalent to a GCSE, and provides more opportunity for hands-on learning, linked to real jobs and industries </a:t>
            </a:r>
          </a:p>
          <a:p>
            <a:r>
              <a:rPr lang="en-GB"/>
              <a:t>More coursework-based assignments means less reliance on exams </a:t>
            </a:r>
          </a:p>
          <a:p>
            <a:r>
              <a:rPr lang="en-GB"/>
              <a:t>Vocational subjects are not easier, just different – you learn by doing and can chunk your learning </a:t>
            </a:r>
          </a:p>
          <a:p>
            <a:r>
              <a:rPr lang="en-GB"/>
              <a:t>Our vocational courses are: Child Development, </a:t>
            </a:r>
            <a:r>
              <a:rPr lang="en-GB" err="1"/>
              <a:t>iMedia</a:t>
            </a:r>
            <a:r>
              <a:rPr lang="en-GB"/>
              <a:t> and Sports Science. 3D Design and Art, whilst GCSEs, are also structured like a vocational qualification </a:t>
            </a:r>
          </a:p>
          <a:p>
            <a:r>
              <a:rPr lang="en-GB" b="1"/>
              <a:t>Vocational: Different learning, real skills, real futures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158C3-8ECB-C937-BD48-6577C1DD5B87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7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65460-55FF-73D4-2A09-5BD5356E5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7157-86FA-1729-2596-866324DA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17"/>
            <a:ext cx="10515600" cy="1325563"/>
          </a:xfrm>
        </p:spPr>
        <p:txBody>
          <a:bodyPr/>
          <a:lstStyle/>
          <a:p>
            <a:r>
              <a:rPr lang="en-GB"/>
              <a:t>Options Choices – what support have you already had?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A146-0A7D-41E1-FE38-77F57285F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Don’t forget, you have already had lots of support to start thinking about options so far this academic year!</a:t>
            </a:r>
          </a:p>
          <a:p>
            <a:pPr lvl="1"/>
            <a:r>
              <a:rPr lang="en-GB"/>
              <a:t>Post-16 event in September with the universities, colleges and apprenticeship providers</a:t>
            </a:r>
          </a:p>
          <a:p>
            <a:pPr lvl="1"/>
            <a:r>
              <a:rPr lang="en-GB"/>
              <a:t>Careers fair in January with employers from a plethora of industries </a:t>
            </a:r>
          </a:p>
          <a:p>
            <a:pPr lvl="1"/>
            <a:r>
              <a:rPr lang="en-GB"/>
              <a:t>Careers work in form time that covered topics like different qualifications, being prepared for work, etc. 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C78EB-FC15-BE1B-C3E3-4CD0D7C38D1F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9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8461E-A6FA-C4DB-6D8F-0AC41C6BD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8909-0486-5D7C-42F1-5A2F4E12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Choices – what support is available?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549B-9131-8318-D077-6A7315E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Verdana"/>
                <a:ea typeface="Verdana"/>
              </a:rPr>
              <a:t>Use your form time learning and resources in Showbie to help</a:t>
            </a:r>
          </a:p>
          <a:p>
            <a:r>
              <a:rPr lang="en-GB">
                <a:latin typeface="Verdana"/>
                <a:ea typeface="Verdana"/>
              </a:rPr>
              <a:t>Speak to your form tutors and class teachers</a:t>
            </a:r>
          </a:p>
          <a:p>
            <a:r>
              <a:rPr lang="en-GB">
                <a:latin typeface="Verdana"/>
                <a:ea typeface="Verdana"/>
              </a:rPr>
              <a:t>Speak to Mr McMahon, Mrs Sharp or Mr Holden </a:t>
            </a:r>
          </a:p>
          <a:p>
            <a:r>
              <a:rPr lang="en-GB">
                <a:latin typeface="Verdana"/>
                <a:ea typeface="Verdana"/>
              </a:rPr>
              <a:t>Parents’ and Carers’ Evening on 12</a:t>
            </a:r>
            <a:r>
              <a:rPr lang="en-GB" baseline="30000">
                <a:latin typeface="Verdana"/>
                <a:ea typeface="Verdana"/>
              </a:rPr>
              <a:t>th</a:t>
            </a:r>
            <a:r>
              <a:rPr lang="en-GB">
                <a:latin typeface="Verdana"/>
                <a:ea typeface="Verdana"/>
              </a:rPr>
              <a:t> February (online)</a:t>
            </a:r>
          </a:p>
          <a:p>
            <a:r>
              <a:rPr lang="en-GB">
                <a:latin typeface="Verdana"/>
                <a:ea typeface="Verdana"/>
              </a:rPr>
              <a:t>Week commencing 2nd March – Options assemblies all week </a:t>
            </a:r>
          </a:p>
          <a:p>
            <a:r>
              <a:rPr lang="en-GB">
                <a:latin typeface="Verdana"/>
                <a:ea typeface="Verdana"/>
              </a:rPr>
              <a:t>Options Evening on 5</a:t>
            </a:r>
            <a:r>
              <a:rPr lang="en-GB" baseline="30000">
                <a:latin typeface="Verdana"/>
                <a:ea typeface="Verdana"/>
              </a:rPr>
              <a:t>th</a:t>
            </a:r>
            <a:r>
              <a:rPr lang="en-GB">
                <a:latin typeface="Verdana"/>
                <a:ea typeface="Verdana"/>
              </a:rPr>
              <a:t> March (FB Hall) </a:t>
            </a:r>
          </a:p>
          <a:p>
            <a:r>
              <a:rPr lang="en-GB">
                <a:latin typeface="Verdana"/>
                <a:ea typeface="Verdana"/>
              </a:rPr>
              <a:t>Speak to the colleges that will be at Options Evening 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09E91-C598-AB57-0888-F781DA6581FB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3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T">
      <a:dk1>
        <a:srgbClr val="1D2D4D"/>
      </a:dk1>
      <a:lt1>
        <a:srgbClr val="FFFFFF"/>
      </a:lt1>
      <a:dk2>
        <a:srgbClr val="878787"/>
      </a:dk2>
      <a:lt2>
        <a:srgbClr val="E7E6E6"/>
      </a:lt2>
      <a:accent1>
        <a:srgbClr val="409048"/>
      </a:accent1>
      <a:accent2>
        <a:srgbClr val="00B5D0"/>
      </a:accent2>
      <a:accent3>
        <a:srgbClr val="4848FF"/>
      </a:accent3>
      <a:accent4>
        <a:srgbClr val="D25DC6"/>
      </a:accent4>
      <a:accent5>
        <a:srgbClr val="FF7400"/>
      </a:accent5>
      <a:accent6>
        <a:srgbClr val="FFCD00"/>
      </a:accent6>
      <a:hlink>
        <a:srgbClr val="1D2D4D"/>
      </a:hlink>
      <a:folHlink>
        <a:srgbClr val="878787"/>
      </a:folHlink>
    </a:clrScheme>
    <a:fontScheme name="SET">
      <a:majorFont>
        <a:latin typeface="Lexend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946e8c-719b-4e54-96e8-80fc013d6244" xsi:nil="true"/>
    <lcf76f155ced4ddcb4097134ff3c332f xmlns="cdaedcc8-5548-495a-83c2-acaa4db7d36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7F3FF1580AF4A9927E260DCA7D986" ma:contentTypeVersion="15" ma:contentTypeDescription="Create a new document." ma:contentTypeScope="" ma:versionID="22d82da5910a4d3a9028a91d131bc98b">
  <xsd:schema xmlns:xsd="http://www.w3.org/2001/XMLSchema" xmlns:xs="http://www.w3.org/2001/XMLSchema" xmlns:p="http://schemas.microsoft.com/office/2006/metadata/properties" xmlns:ns2="cdaedcc8-5548-495a-83c2-acaa4db7d362" xmlns:ns3="af946e8c-719b-4e54-96e8-80fc013d6244" targetNamespace="http://schemas.microsoft.com/office/2006/metadata/properties" ma:root="true" ma:fieldsID="75fed1ac51e144bf98b93ecb688952f1" ns2:_="" ns3:_="">
    <xsd:import namespace="cdaedcc8-5548-495a-83c2-acaa4db7d362"/>
    <xsd:import namespace="af946e8c-719b-4e54-96e8-80fc013d62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edcc8-5548-495a-83c2-acaa4db7d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5acb547-e68f-4851-913e-d94120a6af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46e8c-719b-4e54-96e8-80fc013d62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f6a06e3-3f42-42f3-be8e-35c8c6c97783}" ma:internalName="TaxCatchAll" ma:showField="CatchAllData" ma:web="af946e8c-719b-4e54-96e8-80fc013d6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A7054-7DFB-4395-969B-FC6785DBF749}">
  <ds:schemaRefs>
    <ds:schemaRef ds:uri="41bce31a-1e0e-407c-87f8-26d805dea9de"/>
    <ds:schemaRef ds:uri="c892567f-661e-4447-a4cc-96050d90cac7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AA57EA78-4D61-40FB-84A4-9C52B9C4CF73}"/>
</file>

<file path=customXml/itemProps3.xml><?xml version="1.0" encoding="utf-8"?>
<ds:datastoreItem xmlns:ds="http://schemas.openxmlformats.org/officeDocument/2006/customXml" ds:itemID="{9A475363-90E0-4816-B56C-DEB5991D1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1142</Words>
  <Application>Microsoft Office PowerPoint</Application>
  <PresentationFormat>Widescreen</PresentationFormat>
  <Paragraphs>128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Lexend</vt:lpstr>
      <vt:lpstr>Verdana</vt:lpstr>
      <vt:lpstr>Office Theme</vt:lpstr>
      <vt:lpstr>Year 9 Options Choices 2026</vt:lpstr>
      <vt:lpstr>Options Choices – what is it?   </vt:lpstr>
      <vt:lpstr>Options Choices – top tips!   </vt:lpstr>
      <vt:lpstr>Options Choices – things to avoid! </vt:lpstr>
      <vt:lpstr>Options Choices – why study a language?  </vt:lpstr>
      <vt:lpstr>Options Choices – why study Separate Sciences </vt:lpstr>
      <vt:lpstr>Options Choices – why study a vocational subject?  </vt:lpstr>
      <vt:lpstr>Options Choices – what support have you already had? </vt:lpstr>
      <vt:lpstr>Options Choices – what support is available? </vt:lpstr>
      <vt:lpstr>Options Choices – what do I have to study?  </vt:lpstr>
      <vt:lpstr>Options Choices – what do I have to choose?  </vt:lpstr>
      <vt:lpstr>Options Choices – what can I choose?  </vt:lpstr>
      <vt:lpstr>Options Choices – things you need to be aware of </vt:lpstr>
      <vt:lpstr>Options Choices – what happens next?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Lorna birtwistle (Woodhey High School)</cp:lastModifiedBy>
  <cp:revision>2</cp:revision>
  <dcterms:created xsi:type="dcterms:W3CDTF">2021-08-12T14:05:06Z</dcterms:created>
  <dcterms:modified xsi:type="dcterms:W3CDTF">2026-02-11T14:59:35Z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0x0101005D87F3FF1580AF4A9927E260DCA7D986</vt:lpwstr>
  </property>
  <property fmtid="{D5CDD505-2E9C-101B-9397-08002B2CF9AE}" pid="3" name="MediaServiceImageTags">
    <vt:lpwstr/>
  </property>
</Properties>
</file>