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6" r:id="rId5"/>
    <p:sldId id="258" r:id="rId6"/>
  </p:sldIdLst>
  <p:sldSz cx="6858000" cy="9906000" type="A4"/>
  <p:notesSz cx="6797675" cy="99250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DBD"/>
    <a:srgbClr val="FFAFB1"/>
    <a:srgbClr val="FF9999"/>
    <a:srgbClr val="E83635"/>
    <a:srgbClr val="B4F7FE"/>
    <a:srgbClr val="B248FA"/>
    <a:srgbClr val="3ECEC0"/>
    <a:srgbClr val="D9B3FF"/>
    <a:srgbClr val="B012E0"/>
    <a:srgbClr val="FF802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076FF59-9949-4851-82E2-2D8BDC57701E}" v="1" dt="2026-01-13T15:53:26.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331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 Arthur" userId="b67d725b-86b3-49e3-b8a9-fa7fe5c1c0ef" providerId="ADAL" clId="{692344CB-0D42-4B6C-AE6F-4C0DA4EF2F7B}"/>
    <pc:docChg chg="undo custSel modSld">
      <pc:chgData name="Simon Arthur" userId="b67d725b-86b3-49e3-b8a9-fa7fe5c1c0ef" providerId="ADAL" clId="{692344CB-0D42-4B6C-AE6F-4C0DA4EF2F7B}" dt="2026-01-13T16:04:06.616" v="2070" actId="1035"/>
      <pc:docMkLst>
        <pc:docMk/>
      </pc:docMkLst>
      <pc:sldChg chg="modSp mod">
        <pc:chgData name="Simon Arthur" userId="b67d725b-86b3-49e3-b8a9-fa7fe5c1c0ef" providerId="ADAL" clId="{692344CB-0D42-4B6C-AE6F-4C0DA4EF2F7B}" dt="2026-01-13T16:03:31.979" v="1992" actId="13926"/>
        <pc:sldMkLst>
          <pc:docMk/>
          <pc:sldMk cId="2301240722" sldId="256"/>
        </pc:sldMkLst>
        <pc:spChg chg="mod">
          <ac:chgData name="Simon Arthur" userId="b67d725b-86b3-49e3-b8a9-fa7fe5c1c0ef" providerId="ADAL" clId="{692344CB-0D42-4B6C-AE6F-4C0DA4EF2F7B}" dt="2026-01-13T15:56:43.445" v="870" actId="5793"/>
          <ac:spMkLst>
            <pc:docMk/>
            <pc:sldMk cId="2301240722" sldId="256"/>
            <ac:spMk id="12" creationId="{E170BEA4-F73A-C7C8-C2A7-54943CB9E5F7}"/>
          </ac:spMkLst>
        </pc:spChg>
        <pc:spChg chg="mod">
          <ac:chgData name="Simon Arthur" userId="b67d725b-86b3-49e3-b8a9-fa7fe5c1c0ef" providerId="ADAL" clId="{692344CB-0D42-4B6C-AE6F-4C0DA4EF2F7B}" dt="2026-01-13T15:55:51.825" v="753" actId="20577"/>
          <ac:spMkLst>
            <pc:docMk/>
            <pc:sldMk cId="2301240722" sldId="256"/>
            <ac:spMk id="23" creationId="{EEAFCFE3-94B8-D122-99FC-EDA2B58DDFC0}"/>
          </ac:spMkLst>
        </pc:spChg>
        <pc:spChg chg="mod">
          <ac:chgData name="Simon Arthur" userId="b67d725b-86b3-49e3-b8a9-fa7fe5c1c0ef" providerId="ADAL" clId="{692344CB-0D42-4B6C-AE6F-4C0DA4EF2F7B}" dt="2026-01-13T15:48:06.956" v="4" actId="20577"/>
          <ac:spMkLst>
            <pc:docMk/>
            <pc:sldMk cId="2301240722" sldId="256"/>
            <ac:spMk id="546" creationId="{D83A4EDA-EBBF-40DD-844F-7990833D8426}"/>
          </ac:spMkLst>
        </pc:spChg>
        <pc:spChg chg="mod">
          <ac:chgData name="Simon Arthur" userId="b67d725b-86b3-49e3-b8a9-fa7fe5c1c0ef" providerId="ADAL" clId="{692344CB-0D42-4B6C-AE6F-4C0DA4EF2F7B}" dt="2026-01-13T16:03:31.979" v="1992" actId="13926"/>
          <ac:spMkLst>
            <pc:docMk/>
            <pc:sldMk cId="2301240722" sldId="256"/>
            <ac:spMk id="607" creationId="{A1652465-6834-4AFE-9D8D-D054DA8A1029}"/>
          </ac:spMkLst>
        </pc:spChg>
      </pc:sldChg>
      <pc:sldChg chg="modSp mod">
        <pc:chgData name="Simon Arthur" userId="b67d725b-86b3-49e3-b8a9-fa7fe5c1c0ef" providerId="ADAL" clId="{692344CB-0D42-4B6C-AE6F-4C0DA4EF2F7B}" dt="2026-01-13T16:04:06.616" v="2070" actId="1035"/>
        <pc:sldMkLst>
          <pc:docMk/>
          <pc:sldMk cId="2106340600" sldId="258"/>
        </pc:sldMkLst>
        <pc:spChg chg="mod">
          <ac:chgData name="Simon Arthur" userId="b67d725b-86b3-49e3-b8a9-fa7fe5c1c0ef" providerId="ADAL" clId="{692344CB-0D42-4B6C-AE6F-4C0DA4EF2F7B}" dt="2026-01-13T16:02:31.822" v="1853" actId="20577"/>
          <ac:spMkLst>
            <pc:docMk/>
            <pc:sldMk cId="2106340600" sldId="258"/>
            <ac:spMk id="5" creationId="{B99AD934-D3F9-6978-69DB-641C26D35F88}"/>
          </ac:spMkLst>
        </pc:spChg>
        <pc:spChg chg="mod">
          <ac:chgData name="Simon Arthur" userId="b67d725b-86b3-49e3-b8a9-fa7fe5c1c0ef" providerId="ADAL" clId="{692344CB-0D42-4B6C-AE6F-4C0DA4EF2F7B}" dt="2026-01-13T16:04:06.616" v="2070" actId="1035"/>
          <ac:spMkLst>
            <pc:docMk/>
            <pc:sldMk cId="2106340600" sldId="258"/>
            <ac:spMk id="7" creationId="{21EA57B4-6FB4-8103-D06A-A36D0D23BE0F}"/>
          </ac:spMkLst>
        </pc:spChg>
        <pc:spChg chg="mod">
          <ac:chgData name="Simon Arthur" userId="b67d725b-86b3-49e3-b8a9-fa7fe5c1c0ef" providerId="ADAL" clId="{692344CB-0D42-4B6C-AE6F-4C0DA4EF2F7B}" dt="2026-01-13T16:03:57.097" v="2067" actId="1076"/>
          <ac:spMkLst>
            <pc:docMk/>
            <pc:sldMk cId="2106340600" sldId="258"/>
            <ac:spMk id="43" creationId="{D2FBF7E3-BDF6-2937-701B-B08D699AEDBE}"/>
          </ac:spMkLst>
        </pc:spChg>
      </pc:sldChg>
    </pc:docChg>
  </pc:docChgLst>
  <pc:docChgLst>
    <pc:chgData name="Julia Wilbur" userId="ad9f0234-f0ce-4ab9-82b9-25c566301ac2" providerId="ADAL" clId="{4CEA590D-2C03-450A-9B48-D9918424494F}"/>
    <pc:docChg chg="custSel modSld">
      <pc:chgData name="Julia Wilbur" userId="ad9f0234-f0ce-4ab9-82b9-25c566301ac2" providerId="ADAL" clId="{4CEA590D-2C03-450A-9B48-D9918424494F}" dt="2026-01-14T13:06:53.616" v="515" actId="20577"/>
      <pc:docMkLst>
        <pc:docMk/>
      </pc:docMkLst>
      <pc:sldChg chg="modSp mod">
        <pc:chgData name="Julia Wilbur" userId="ad9f0234-f0ce-4ab9-82b9-25c566301ac2" providerId="ADAL" clId="{4CEA590D-2C03-450A-9B48-D9918424494F}" dt="2026-01-14T11:27:54.105" v="173" actId="20577"/>
        <pc:sldMkLst>
          <pc:docMk/>
          <pc:sldMk cId="2301240722" sldId="256"/>
        </pc:sldMkLst>
        <pc:spChg chg="mod">
          <ac:chgData name="Julia Wilbur" userId="ad9f0234-f0ce-4ab9-82b9-25c566301ac2" providerId="ADAL" clId="{4CEA590D-2C03-450A-9B48-D9918424494F}" dt="2026-01-14T11:24:44.017" v="1" actId="20577"/>
          <ac:spMkLst>
            <pc:docMk/>
            <pc:sldMk cId="2301240722" sldId="256"/>
            <ac:spMk id="12" creationId="{E170BEA4-F73A-C7C8-C2A7-54943CB9E5F7}"/>
          </ac:spMkLst>
        </pc:spChg>
        <pc:spChg chg="mod">
          <ac:chgData name="Julia Wilbur" userId="ad9f0234-f0ce-4ab9-82b9-25c566301ac2" providerId="ADAL" clId="{4CEA590D-2C03-450A-9B48-D9918424494F}" dt="2026-01-14T11:26:08.610" v="115" actId="20577"/>
          <ac:spMkLst>
            <pc:docMk/>
            <pc:sldMk cId="2301240722" sldId="256"/>
            <ac:spMk id="17" creationId="{502C8034-FDC2-E5CC-BD88-BAEFC0EB831E}"/>
          </ac:spMkLst>
        </pc:spChg>
        <pc:spChg chg="mod">
          <ac:chgData name="Julia Wilbur" userId="ad9f0234-f0ce-4ab9-82b9-25c566301ac2" providerId="ADAL" clId="{4CEA590D-2C03-450A-9B48-D9918424494F}" dt="2026-01-14T11:27:54.105" v="173" actId="20577"/>
          <ac:spMkLst>
            <pc:docMk/>
            <pc:sldMk cId="2301240722" sldId="256"/>
            <ac:spMk id="23" creationId="{EEAFCFE3-94B8-D122-99FC-EDA2B58DDFC0}"/>
          </ac:spMkLst>
        </pc:spChg>
      </pc:sldChg>
      <pc:sldChg chg="modSp mod">
        <pc:chgData name="Julia Wilbur" userId="ad9f0234-f0ce-4ab9-82b9-25c566301ac2" providerId="ADAL" clId="{4CEA590D-2C03-450A-9B48-D9918424494F}" dt="2026-01-14T13:06:53.616" v="515" actId="20577"/>
        <pc:sldMkLst>
          <pc:docMk/>
          <pc:sldMk cId="2106340600" sldId="258"/>
        </pc:sldMkLst>
        <pc:spChg chg="mod">
          <ac:chgData name="Julia Wilbur" userId="ad9f0234-f0ce-4ab9-82b9-25c566301ac2" providerId="ADAL" clId="{4CEA590D-2C03-450A-9B48-D9918424494F}" dt="2026-01-14T11:46:42.126" v="469" actId="6549"/>
          <ac:spMkLst>
            <pc:docMk/>
            <pc:sldMk cId="2106340600" sldId="258"/>
            <ac:spMk id="5" creationId="{B99AD934-D3F9-6978-69DB-641C26D35F88}"/>
          </ac:spMkLst>
        </pc:spChg>
        <pc:spChg chg="mod">
          <ac:chgData name="Julia Wilbur" userId="ad9f0234-f0ce-4ab9-82b9-25c566301ac2" providerId="ADAL" clId="{4CEA590D-2C03-450A-9B48-D9918424494F}" dt="2026-01-14T13:06:53.616" v="515" actId="20577"/>
          <ac:spMkLst>
            <pc:docMk/>
            <pc:sldMk cId="2106340600" sldId="258"/>
            <ac:spMk id="7" creationId="{21EA57B4-6FB4-8103-D06A-A36D0D23BE0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B29233D2-8519-421E-A286-CC5793015673}" type="datetimeFigureOut">
              <a:rPr lang="en-GB" smtClean="0"/>
              <a:t>14/01/2026</a:t>
            </a:fld>
            <a:endParaRPr lang="en-GB"/>
          </a:p>
        </p:txBody>
      </p:sp>
      <p:sp>
        <p:nvSpPr>
          <p:cNvPr id="4" name="Slide Image Placeholder 3"/>
          <p:cNvSpPr>
            <a:spLocks noGrp="1" noRot="1" noChangeAspect="1"/>
          </p:cNvSpPr>
          <p:nvPr>
            <p:ph type="sldImg" idx="2"/>
          </p:nvPr>
        </p:nvSpPr>
        <p:spPr>
          <a:xfrm>
            <a:off x="2239963" y="1241425"/>
            <a:ext cx="2317750"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9597AB31-CBED-426B-A012-89ECAC3E2AF9}" type="slidenum">
              <a:rPr lang="en-GB" smtClean="0"/>
              <a:t>‹#›</a:t>
            </a:fld>
            <a:endParaRPr lang="en-GB"/>
          </a:p>
        </p:txBody>
      </p:sp>
    </p:spTree>
    <p:extLst>
      <p:ext uri="{BB962C8B-B14F-4D97-AF65-F5344CB8AC3E}">
        <p14:creationId xmlns:p14="http://schemas.microsoft.com/office/powerpoint/2010/main" val="21595303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92ED4-2C8E-C9A6-5D66-708A7C10A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E3101D-8819-9B1B-8CEE-E57BB9A283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737997-0AF6-4538-105F-00014329DB5D}"/>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1CAF2F6-22D8-26E2-6CC3-FA11D21C94A3}"/>
              </a:ext>
            </a:extLst>
          </p:cNvPr>
          <p:cNvSpPr>
            <a:spLocks noGrp="1"/>
          </p:cNvSpPr>
          <p:nvPr>
            <p:ph type="sldNum" sz="quarter" idx="5"/>
          </p:nvPr>
        </p:nvSpPr>
        <p:spPr/>
        <p:txBody>
          <a:bodyPr/>
          <a:lstStyle/>
          <a:p>
            <a:fld id="{9597AB31-CBED-426B-A012-89ECAC3E2AF9}" type="slidenum">
              <a:rPr lang="en-GB" smtClean="0"/>
              <a:t>2</a:t>
            </a:fld>
            <a:endParaRPr lang="en-GB"/>
          </a:p>
        </p:txBody>
      </p:sp>
    </p:spTree>
    <p:extLst>
      <p:ext uri="{BB962C8B-B14F-4D97-AF65-F5344CB8AC3E}">
        <p14:creationId xmlns:p14="http://schemas.microsoft.com/office/powerpoint/2010/main" val="10848282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92D4D8AE-E9A0-4C80-9BA6-9CEE2AD06A7D}"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10336510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D4D8AE-E9A0-4C80-9BA6-9CEE2AD06A7D}"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3499039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D4D8AE-E9A0-4C80-9BA6-9CEE2AD06A7D}"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4671198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2D4D8AE-E9A0-4C80-9BA6-9CEE2AD06A7D}"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4055605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D4D8AE-E9A0-4C80-9BA6-9CEE2AD06A7D}" type="datetimeFigureOut">
              <a:rPr lang="en-GB" smtClean="0"/>
              <a:t>14/01/2026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2565195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2D4D8AE-E9A0-4C80-9BA6-9CEE2AD06A7D}"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6674755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2D4D8AE-E9A0-4C80-9BA6-9CEE2AD06A7D}" type="datetimeFigureOut">
              <a:rPr lang="en-GB" smtClean="0"/>
              <a:t>14/01/2026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507477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2D4D8AE-E9A0-4C80-9BA6-9CEE2AD06A7D}" type="datetimeFigureOut">
              <a:rPr lang="en-GB" smtClean="0"/>
              <a:t>14/01/2026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103349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D4D8AE-E9A0-4C80-9BA6-9CEE2AD06A7D}" type="datetimeFigureOut">
              <a:rPr lang="en-GB" smtClean="0"/>
              <a:t>14/01/2026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333548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2D4D8AE-E9A0-4C80-9BA6-9CEE2AD06A7D}"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7105586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en-US"/>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2D4D8AE-E9A0-4C80-9BA6-9CEE2AD06A7D}" type="datetimeFigureOut">
              <a:rPr lang="en-GB" smtClean="0"/>
              <a:t>14/01/2026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009E3B7-18EE-4D37-B967-C729643B2261}" type="slidenum">
              <a:rPr lang="en-GB" smtClean="0"/>
              <a:t>‹#›</a:t>
            </a:fld>
            <a:endParaRPr lang="en-GB"/>
          </a:p>
        </p:txBody>
      </p:sp>
    </p:spTree>
    <p:extLst>
      <p:ext uri="{BB962C8B-B14F-4D97-AF65-F5344CB8AC3E}">
        <p14:creationId xmlns:p14="http://schemas.microsoft.com/office/powerpoint/2010/main" val="2393589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2D4D8AE-E9A0-4C80-9BA6-9CEE2AD06A7D}" type="datetimeFigureOut">
              <a:rPr lang="en-GB" smtClean="0"/>
              <a:t>14/01/2026</a:t>
            </a:fld>
            <a:endParaRPr lang="en-GB"/>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D009E3B7-18EE-4D37-B967-C729643B2261}" type="slidenum">
              <a:rPr lang="en-GB" smtClean="0"/>
              <a:t>‹#›</a:t>
            </a:fld>
            <a:endParaRPr lang="en-GB"/>
          </a:p>
        </p:txBody>
      </p:sp>
    </p:spTree>
    <p:extLst>
      <p:ext uri="{BB962C8B-B14F-4D97-AF65-F5344CB8AC3E}">
        <p14:creationId xmlns:p14="http://schemas.microsoft.com/office/powerpoint/2010/main" val="2650092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svg"/><Relationship Id="rId10" Type="http://schemas.openxmlformats.org/officeDocument/2006/relationships/image" Target="../media/image8.jpeg"/><Relationship Id="rId4" Type="http://schemas.openxmlformats.org/officeDocument/2006/relationships/image" Target="../media/image3.png"/><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11.svg"/><Relationship Id="rId11" Type="http://schemas.openxmlformats.org/officeDocument/2006/relationships/hyperlink" Target="https://smoothwall.zoom.us/webinar/register/WN_NaCfXFfXSwuhsVBXwNfGGQ" TargetMode="External"/><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hyperlink" Target="mailto:info@woolstoninfantschool.co.uk" TargetMode="External"/><Relationship Id="rId9" Type="http://schemas.openxmlformats.org/officeDocument/2006/relationships/image" Target="../media/image1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6" name="Rectangle: Rounded Corners 555">
            <a:extLst>
              <a:ext uri="{FF2B5EF4-FFF2-40B4-BE49-F238E27FC236}">
                <a16:creationId xmlns:a16="http://schemas.microsoft.com/office/drawing/2014/main" id="{B697B3AC-7CE3-422B-A489-273E1B6301C1}"/>
              </a:ext>
            </a:extLst>
          </p:cNvPr>
          <p:cNvSpPr/>
          <p:nvPr/>
        </p:nvSpPr>
        <p:spPr>
          <a:xfrm>
            <a:off x="65912" y="2279245"/>
            <a:ext cx="3106344" cy="4646275"/>
          </a:xfrm>
          <a:prstGeom prst="roundRect">
            <a:avLst/>
          </a:prstGeom>
          <a:solidFill>
            <a:srgbClr val="FFBDBD"/>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chemeClr val="tx1"/>
              </a:solidFill>
              <a:latin typeface="Century Gothic" panose="020B0502020202020204" pitchFamily="34" charset="0"/>
            </a:endParaRPr>
          </a:p>
        </p:txBody>
      </p:sp>
      <p:pic>
        <p:nvPicPr>
          <p:cNvPr id="1509" name="Picture 8" descr="17,829 Diary Icons - Free in SVG, PNG, ICO - IconScout">
            <a:extLst>
              <a:ext uri="{FF2B5EF4-FFF2-40B4-BE49-F238E27FC236}">
                <a16:creationId xmlns:a16="http://schemas.microsoft.com/office/drawing/2014/main" id="{8610F835-594C-41C4-BC30-F2247F34D61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9013" y="2067221"/>
            <a:ext cx="461301" cy="485161"/>
          </a:xfrm>
          <a:prstGeom prst="rect">
            <a:avLst/>
          </a:prstGeom>
          <a:noFill/>
          <a:extLst>
            <a:ext uri="{909E8E84-426E-40DD-AFC4-6F175D3DCCD1}">
              <a14:hiddenFill xmlns:a14="http://schemas.microsoft.com/office/drawing/2010/main">
                <a:solidFill>
                  <a:srgbClr val="FFFFFF"/>
                </a:solidFill>
              </a14:hiddenFill>
            </a:ext>
          </a:extLst>
        </p:spPr>
      </p:pic>
      <p:grpSp>
        <p:nvGrpSpPr>
          <p:cNvPr id="605" name="Group 604">
            <a:extLst>
              <a:ext uri="{FF2B5EF4-FFF2-40B4-BE49-F238E27FC236}">
                <a16:creationId xmlns:a16="http://schemas.microsoft.com/office/drawing/2014/main" id="{708D47C2-4BC5-43F6-A20D-FA5DC867CDA7}"/>
              </a:ext>
            </a:extLst>
          </p:cNvPr>
          <p:cNvGrpSpPr/>
          <p:nvPr/>
        </p:nvGrpSpPr>
        <p:grpSpPr>
          <a:xfrm>
            <a:off x="112031" y="2566412"/>
            <a:ext cx="2967173" cy="4255010"/>
            <a:chOff x="292577" y="3272971"/>
            <a:chExt cx="2158582" cy="1659275"/>
          </a:xfrm>
        </p:grpSpPr>
        <p:sp>
          <p:nvSpPr>
            <p:cNvPr id="606" name="Rectangle 605">
              <a:extLst>
                <a:ext uri="{FF2B5EF4-FFF2-40B4-BE49-F238E27FC236}">
                  <a16:creationId xmlns:a16="http://schemas.microsoft.com/office/drawing/2014/main" id="{4982E0A2-4608-47D9-AB37-D1385676494F}"/>
                </a:ext>
              </a:extLst>
            </p:cNvPr>
            <p:cNvSpPr/>
            <p:nvPr/>
          </p:nvSpPr>
          <p:spPr>
            <a:xfrm>
              <a:off x="292577" y="3318591"/>
              <a:ext cx="2098199" cy="861772"/>
            </a:xfrm>
            <a:prstGeom prst="rect">
              <a:avLst/>
            </a:prstGeom>
            <a:solidFill>
              <a:srgbClr val="FFBDB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latin typeface="Century Gothic" panose="020B0502020202020204" pitchFamily="34" charset="0"/>
              </a:endParaRPr>
            </a:p>
          </p:txBody>
        </p:sp>
        <p:sp>
          <p:nvSpPr>
            <p:cNvPr id="607" name="TextBox 606">
              <a:extLst>
                <a:ext uri="{FF2B5EF4-FFF2-40B4-BE49-F238E27FC236}">
                  <a16:creationId xmlns:a16="http://schemas.microsoft.com/office/drawing/2014/main" id="{A1652465-6834-4AFE-9D8D-D054DA8A1029}"/>
                </a:ext>
              </a:extLst>
            </p:cNvPr>
            <p:cNvSpPr txBox="1"/>
            <p:nvPr/>
          </p:nvSpPr>
          <p:spPr>
            <a:xfrm>
              <a:off x="320093" y="3272971"/>
              <a:ext cx="2131066" cy="1659275"/>
            </a:xfrm>
            <a:prstGeom prst="rect">
              <a:avLst/>
            </a:prstGeom>
            <a:solidFill>
              <a:srgbClr val="FFBDBD"/>
            </a:solidFill>
            <a:ln>
              <a:noFill/>
            </a:ln>
          </p:spPr>
          <p:txBody>
            <a:bodyPr wrap="square" rtlCol="0">
              <a:spAutoFit/>
            </a:bodyPr>
            <a:lstStyle/>
            <a:p>
              <a:endParaRPr lang="en-GB" sz="1050" b="1" dirty="0">
                <a:latin typeface="Century Gothic" panose="020B0502020202020204" pitchFamily="34" charset="0"/>
              </a:endParaRPr>
            </a:p>
            <a:p>
              <a:r>
                <a:rPr lang="en-GB" sz="1000" b="1" dirty="0">
                  <a:latin typeface="Century Gothic" panose="020B0502020202020204" pitchFamily="34" charset="0"/>
                </a:rPr>
                <a:t>January </a:t>
              </a:r>
            </a:p>
            <a:p>
              <a:r>
                <a:rPr lang="en-GB" sz="1000" dirty="0">
                  <a:latin typeface="Century Gothic" panose="020B0502020202020204" pitchFamily="34" charset="0"/>
                </a:rPr>
                <a:t>14</a:t>
              </a:r>
              <a:r>
                <a:rPr lang="en-GB" sz="1000" baseline="30000" dirty="0">
                  <a:latin typeface="Century Gothic" panose="020B0502020202020204" pitchFamily="34" charset="0"/>
                </a:rPr>
                <a:t>th</a:t>
              </a:r>
              <a:r>
                <a:rPr lang="en-GB" sz="1000" dirty="0">
                  <a:latin typeface="Century Gothic" panose="020B0502020202020204" pitchFamily="34" charset="0"/>
                </a:rPr>
                <a:t> 	Governor meeting 6.00pm </a:t>
              </a:r>
            </a:p>
            <a:p>
              <a:r>
                <a:rPr lang="en-GB" sz="1000" dirty="0">
                  <a:latin typeface="Century Gothic" panose="020B0502020202020204" pitchFamily="34" charset="0"/>
                </a:rPr>
                <a:t>29</a:t>
              </a:r>
              <a:r>
                <a:rPr lang="en-GB" sz="1000" baseline="30000" dirty="0">
                  <a:latin typeface="Century Gothic" panose="020B0502020202020204" pitchFamily="34" charset="0"/>
                </a:rPr>
                <a:t>th</a:t>
              </a:r>
              <a:r>
                <a:rPr lang="en-GB" sz="1000" dirty="0">
                  <a:latin typeface="Century Gothic" panose="020B0502020202020204" pitchFamily="34" charset="0"/>
                </a:rPr>
                <a:t> 	Year R parent assembly 2.30pm</a:t>
              </a:r>
            </a:p>
            <a:p>
              <a:endParaRPr lang="en-GB" sz="1000" dirty="0">
                <a:latin typeface="Century Gothic" panose="020B0502020202020204" pitchFamily="34" charset="0"/>
              </a:endParaRPr>
            </a:p>
            <a:p>
              <a:r>
                <a:rPr lang="en-GB" sz="1000" b="1" dirty="0">
                  <a:latin typeface="Century Gothic" panose="020B0502020202020204" pitchFamily="34" charset="0"/>
                </a:rPr>
                <a:t>February </a:t>
              </a:r>
            </a:p>
            <a:p>
              <a:r>
                <a:rPr lang="en-GB" sz="1000" dirty="0">
                  <a:latin typeface="Century Gothic" panose="020B0502020202020204" pitchFamily="34" charset="0"/>
                </a:rPr>
                <a:t>4</a:t>
              </a:r>
              <a:r>
                <a:rPr lang="en-GB" sz="1000" baseline="30000" dirty="0">
                  <a:latin typeface="Century Gothic" panose="020B0502020202020204" pitchFamily="34" charset="0"/>
                </a:rPr>
                <a:t>th</a:t>
              </a:r>
              <a:r>
                <a:rPr lang="en-GB" sz="1000" dirty="0">
                  <a:latin typeface="Century Gothic" panose="020B0502020202020204" pitchFamily="34" charset="0"/>
                </a:rPr>
                <a:t> 	Year R Live reading lesson – Willow 9.00am, Cedar 9.20am </a:t>
              </a:r>
            </a:p>
            <a:p>
              <a:r>
                <a:rPr lang="en-GB" sz="1000" dirty="0">
                  <a:latin typeface="Century Gothic" panose="020B0502020202020204" pitchFamily="34" charset="0"/>
                </a:rPr>
                <a:t>6</a:t>
              </a:r>
              <a:r>
                <a:rPr lang="en-GB" sz="1000" baseline="30000" dirty="0">
                  <a:latin typeface="Century Gothic" panose="020B0502020202020204" pitchFamily="34" charset="0"/>
                </a:rPr>
                <a:t>th</a:t>
              </a:r>
              <a:r>
                <a:rPr lang="en-GB" sz="1000" dirty="0">
                  <a:latin typeface="Century Gothic" panose="020B0502020202020204" pitchFamily="34" charset="0"/>
                </a:rPr>
                <a:t> 	Year 2 Sea City Trip</a:t>
              </a:r>
            </a:p>
            <a:p>
              <a:r>
                <a:rPr lang="en-GB" sz="1000" dirty="0">
                  <a:latin typeface="Century Gothic" panose="020B0502020202020204" pitchFamily="34" charset="0"/>
                </a:rPr>
                <a:t>11</a:t>
              </a:r>
              <a:r>
                <a:rPr lang="en-GB" sz="1000" baseline="30000" dirty="0">
                  <a:latin typeface="Century Gothic" panose="020B0502020202020204" pitchFamily="34" charset="0"/>
                </a:rPr>
                <a:t>th</a:t>
              </a:r>
              <a:r>
                <a:rPr lang="en-GB" sz="1000" dirty="0">
                  <a:latin typeface="Century Gothic" panose="020B0502020202020204" pitchFamily="34" charset="0"/>
                </a:rPr>
                <a:t> 	Year 2 Titanic dress up day </a:t>
              </a:r>
            </a:p>
            <a:p>
              <a:r>
                <a:rPr lang="en-GB" sz="1000" dirty="0">
                  <a:latin typeface="Century Gothic" panose="020B0502020202020204" pitchFamily="34" charset="0"/>
                </a:rPr>
                <a:t>11</a:t>
              </a:r>
              <a:r>
                <a:rPr lang="en-GB" sz="1000" baseline="30000" dirty="0">
                  <a:latin typeface="Century Gothic" panose="020B0502020202020204" pitchFamily="34" charset="0"/>
                </a:rPr>
                <a:t>th</a:t>
              </a:r>
              <a:r>
                <a:rPr lang="en-GB" sz="1000" dirty="0">
                  <a:latin typeface="Century Gothic" panose="020B0502020202020204" pitchFamily="34" charset="0"/>
                </a:rPr>
                <a:t> 	Year 1 Live reading lesson – Maple 9.00am, Oak 9.20am</a:t>
              </a:r>
            </a:p>
            <a:p>
              <a:r>
                <a:rPr lang="en-GB" sz="1000" dirty="0">
                  <a:latin typeface="Century Gothic" panose="020B0502020202020204" pitchFamily="34" charset="0"/>
                </a:rPr>
                <a:t>11</a:t>
              </a:r>
              <a:r>
                <a:rPr lang="en-GB" sz="1000" baseline="30000" dirty="0">
                  <a:latin typeface="Century Gothic" panose="020B0502020202020204" pitchFamily="34" charset="0"/>
                </a:rPr>
                <a:t>th</a:t>
              </a:r>
              <a:r>
                <a:rPr lang="en-GB" sz="1000" dirty="0">
                  <a:latin typeface="Century Gothic" panose="020B0502020202020204" pitchFamily="34" charset="0"/>
                </a:rPr>
                <a:t> 	Year 2 parent assembly 2.30pm </a:t>
              </a:r>
            </a:p>
            <a:p>
              <a:r>
                <a:rPr lang="en-GB" sz="1000" dirty="0">
                  <a:latin typeface="Century Gothic" panose="020B0502020202020204" pitchFamily="34" charset="0"/>
                </a:rPr>
                <a:t>12</a:t>
              </a:r>
              <a:r>
                <a:rPr lang="en-GB" sz="1000" baseline="30000" dirty="0">
                  <a:latin typeface="Century Gothic" panose="020B0502020202020204" pitchFamily="34" charset="0"/>
                </a:rPr>
                <a:t>th</a:t>
              </a:r>
              <a:r>
                <a:rPr lang="en-GB" sz="1000" dirty="0">
                  <a:latin typeface="Century Gothic" panose="020B0502020202020204" pitchFamily="34" charset="0"/>
                </a:rPr>
                <a:t> 	School nurse clinic </a:t>
              </a:r>
            </a:p>
            <a:p>
              <a:r>
                <a:rPr lang="en-GB" sz="1000" dirty="0">
                  <a:latin typeface="Century Gothic" panose="020B0502020202020204" pitchFamily="34" charset="0"/>
                </a:rPr>
                <a:t>13</a:t>
              </a:r>
              <a:r>
                <a:rPr lang="en-GB" sz="1000" baseline="30000" dirty="0">
                  <a:latin typeface="Century Gothic" panose="020B0502020202020204" pitchFamily="34" charset="0"/>
                </a:rPr>
                <a:t>th</a:t>
              </a:r>
              <a:r>
                <a:rPr lang="en-GB" sz="1000" dirty="0">
                  <a:latin typeface="Century Gothic" panose="020B0502020202020204" pitchFamily="34" charset="0"/>
                </a:rPr>
                <a:t> 	Year 1 Fairytale dress up day </a:t>
              </a:r>
            </a:p>
            <a:p>
              <a:r>
                <a:rPr lang="en-GB" sz="1000" dirty="0">
                  <a:latin typeface="Century Gothic" panose="020B0502020202020204" pitchFamily="34" charset="0"/>
                </a:rPr>
                <a:t>13</a:t>
              </a:r>
              <a:r>
                <a:rPr lang="en-GB" sz="1000" baseline="30000" dirty="0">
                  <a:latin typeface="Century Gothic" panose="020B0502020202020204" pitchFamily="34" charset="0"/>
                </a:rPr>
                <a:t>th</a:t>
              </a:r>
              <a:r>
                <a:rPr lang="en-GB" sz="1000" dirty="0">
                  <a:latin typeface="Century Gothic" panose="020B0502020202020204" pitchFamily="34" charset="0"/>
                </a:rPr>
                <a:t> 	Last day of term</a:t>
              </a:r>
            </a:p>
            <a:p>
              <a:r>
                <a:rPr lang="en-GB" sz="1000" dirty="0">
                  <a:latin typeface="Century Gothic" panose="020B0502020202020204" pitchFamily="34" charset="0"/>
                </a:rPr>
                <a:t>23</a:t>
              </a:r>
              <a:r>
                <a:rPr lang="en-GB" sz="1000" baseline="30000" dirty="0">
                  <a:latin typeface="Century Gothic" panose="020B0502020202020204" pitchFamily="34" charset="0"/>
                </a:rPr>
                <a:t>rd</a:t>
              </a:r>
              <a:r>
                <a:rPr lang="en-GB" sz="1000" dirty="0">
                  <a:latin typeface="Century Gothic" panose="020B0502020202020204" pitchFamily="34" charset="0"/>
                </a:rPr>
                <a:t> 	School open for all pupils at 8.35am </a:t>
              </a:r>
            </a:p>
            <a:p>
              <a:r>
                <a:rPr lang="en-GB" sz="1000" dirty="0">
                  <a:latin typeface="Century Gothic" panose="020B0502020202020204" pitchFamily="34" charset="0"/>
                </a:rPr>
                <a:t>26</a:t>
              </a:r>
              <a:r>
                <a:rPr lang="en-GB" sz="1000" baseline="30000" dirty="0">
                  <a:latin typeface="Century Gothic" panose="020B0502020202020204" pitchFamily="34" charset="0"/>
                </a:rPr>
                <a:t>th</a:t>
              </a:r>
              <a:r>
                <a:rPr lang="en-GB" sz="1000" dirty="0">
                  <a:latin typeface="Century Gothic" panose="020B0502020202020204" pitchFamily="34" charset="0"/>
                </a:rPr>
                <a:t> 	Year 2 Live reading lesson 9.00am </a:t>
              </a:r>
            </a:p>
            <a:p>
              <a:endParaRPr lang="en-GB" sz="1000" dirty="0">
                <a:latin typeface="Century Gothic" panose="020B0502020202020204" pitchFamily="34" charset="0"/>
              </a:endParaRPr>
            </a:p>
            <a:p>
              <a:r>
                <a:rPr lang="en-GB" sz="1000" b="1" dirty="0">
                  <a:latin typeface="Century Gothic" panose="020B0502020202020204" pitchFamily="34" charset="0"/>
                </a:rPr>
                <a:t>March </a:t>
              </a:r>
            </a:p>
            <a:p>
              <a:r>
                <a:rPr lang="en-GB" sz="1000" dirty="0">
                  <a:latin typeface="Century Gothic" panose="020B0502020202020204" pitchFamily="34" charset="0"/>
                </a:rPr>
                <a:t>3</a:t>
              </a:r>
              <a:r>
                <a:rPr lang="en-GB" sz="1000" baseline="30000" dirty="0">
                  <a:latin typeface="Century Gothic" panose="020B0502020202020204" pitchFamily="34" charset="0"/>
                </a:rPr>
                <a:t>rd</a:t>
              </a:r>
              <a:r>
                <a:rPr lang="en-GB" sz="1000" dirty="0">
                  <a:latin typeface="Century Gothic" panose="020B0502020202020204" pitchFamily="34" charset="0"/>
                </a:rPr>
                <a:t> 	Parents evening </a:t>
              </a:r>
            </a:p>
            <a:p>
              <a:r>
                <a:rPr lang="en-GB" sz="1000" dirty="0">
                  <a:latin typeface="Century Gothic" panose="020B0502020202020204" pitchFamily="34" charset="0"/>
                </a:rPr>
                <a:t>4</a:t>
              </a:r>
              <a:r>
                <a:rPr lang="en-GB" sz="1000" baseline="30000" dirty="0">
                  <a:latin typeface="Century Gothic" panose="020B0502020202020204" pitchFamily="34" charset="0"/>
                </a:rPr>
                <a:t>th</a:t>
              </a:r>
              <a:r>
                <a:rPr lang="en-GB" sz="1000" dirty="0">
                  <a:latin typeface="Century Gothic" panose="020B0502020202020204" pitchFamily="34" charset="0"/>
                </a:rPr>
                <a:t> 	Parents evening </a:t>
              </a:r>
            </a:p>
            <a:p>
              <a:r>
                <a:rPr lang="en-GB" sz="1000" dirty="0">
                  <a:latin typeface="Century Gothic" panose="020B0502020202020204" pitchFamily="34" charset="0"/>
                </a:rPr>
                <a:t>6</a:t>
              </a:r>
              <a:r>
                <a:rPr lang="en-GB" sz="1000" baseline="30000" dirty="0">
                  <a:latin typeface="Century Gothic" panose="020B0502020202020204" pitchFamily="34" charset="0"/>
                </a:rPr>
                <a:t>th</a:t>
              </a:r>
              <a:r>
                <a:rPr lang="en-GB" sz="1000" dirty="0">
                  <a:latin typeface="Century Gothic" panose="020B0502020202020204" pitchFamily="34" charset="0"/>
                </a:rPr>
                <a:t> 	Inset Day – school closed for pupils</a:t>
              </a:r>
            </a:p>
            <a:p>
              <a:r>
                <a:rPr lang="en-GB" sz="1000" dirty="0">
                  <a:latin typeface="Century Gothic" panose="020B0502020202020204" pitchFamily="34" charset="0"/>
                </a:rPr>
                <a:t>11</a:t>
              </a:r>
              <a:r>
                <a:rPr lang="en-GB" sz="1000" baseline="30000" dirty="0">
                  <a:latin typeface="Century Gothic" panose="020B0502020202020204" pitchFamily="34" charset="0"/>
                </a:rPr>
                <a:t>th</a:t>
              </a:r>
              <a:r>
                <a:rPr lang="en-GB" sz="1000" dirty="0">
                  <a:latin typeface="Century Gothic" panose="020B0502020202020204" pitchFamily="34" charset="0"/>
                </a:rPr>
                <a:t> 	Year 1 Victorian dress up day  </a:t>
              </a:r>
            </a:p>
            <a:p>
              <a:r>
                <a:rPr lang="en-GB" sz="1000" dirty="0">
                  <a:latin typeface="Century Gothic" panose="020B0502020202020204" pitchFamily="34" charset="0"/>
                </a:rPr>
                <a:t>23</a:t>
              </a:r>
              <a:r>
                <a:rPr lang="en-GB" sz="1000" baseline="30000" dirty="0">
                  <a:latin typeface="Century Gothic" panose="020B0502020202020204" pitchFamily="34" charset="0"/>
                </a:rPr>
                <a:t>rd</a:t>
              </a:r>
              <a:r>
                <a:rPr lang="en-GB" sz="1000" dirty="0">
                  <a:latin typeface="Century Gothic" panose="020B0502020202020204" pitchFamily="34" charset="0"/>
                </a:rPr>
                <a:t> 	Bungee run </a:t>
              </a:r>
            </a:p>
            <a:p>
              <a:r>
                <a:rPr lang="en-GB" sz="1000" dirty="0">
                  <a:latin typeface="Century Gothic" panose="020B0502020202020204" pitchFamily="34" charset="0"/>
                </a:rPr>
                <a:t>26</a:t>
              </a:r>
              <a:r>
                <a:rPr lang="en-GB" sz="1000" baseline="30000" dirty="0">
                  <a:latin typeface="Century Gothic" panose="020B0502020202020204" pitchFamily="34" charset="0"/>
                </a:rPr>
                <a:t>th</a:t>
              </a:r>
              <a:r>
                <a:rPr lang="en-GB" sz="1000" dirty="0">
                  <a:latin typeface="Century Gothic" panose="020B0502020202020204" pitchFamily="34" charset="0"/>
                </a:rPr>
                <a:t> 	Last day of term </a:t>
              </a:r>
            </a:p>
            <a:p>
              <a:r>
                <a:rPr lang="en-GB" sz="1000" dirty="0">
                  <a:latin typeface="Century Gothic" panose="020B0502020202020204" pitchFamily="34" charset="0"/>
                </a:rPr>
                <a:t>27</a:t>
              </a:r>
              <a:r>
                <a:rPr lang="en-GB" sz="1000" baseline="30000" dirty="0">
                  <a:latin typeface="Century Gothic" panose="020B0502020202020204" pitchFamily="34" charset="0"/>
                </a:rPr>
                <a:t>th</a:t>
              </a:r>
              <a:r>
                <a:rPr lang="en-GB" sz="1000" dirty="0">
                  <a:latin typeface="Century Gothic" panose="020B0502020202020204" pitchFamily="34" charset="0"/>
                </a:rPr>
                <a:t> 	Inset Day </a:t>
              </a:r>
            </a:p>
          </p:txBody>
        </p:sp>
      </p:grpSp>
      <p:grpSp>
        <p:nvGrpSpPr>
          <p:cNvPr id="2" name="Group 1">
            <a:extLst>
              <a:ext uri="{FF2B5EF4-FFF2-40B4-BE49-F238E27FC236}">
                <a16:creationId xmlns:a16="http://schemas.microsoft.com/office/drawing/2014/main" id="{7F5B5F34-F52A-095B-45D4-37B92C1AAD05}"/>
              </a:ext>
            </a:extLst>
          </p:cNvPr>
          <p:cNvGrpSpPr/>
          <p:nvPr/>
        </p:nvGrpSpPr>
        <p:grpSpPr>
          <a:xfrm>
            <a:off x="3178019" y="1596991"/>
            <a:ext cx="3596927" cy="5328529"/>
            <a:chOff x="1127326" y="2840133"/>
            <a:chExt cx="5630209" cy="4836269"/>
          </a:xfrm>
        </p:grpSpPr>
        <p:sp>
          <p:nvSpPr>
            <p:cNvPr id="3" name="Rectangle: Rounded Corners 2">
              <a:extLst>
                <a:ext uri="{FF2B5EF4-FFF2-40B4-BE49-F238E27FC236}">
                  <a16:creationId xmlns:a16="http://schemas.microsoft.com/office/drawing/2014/main" id="{5F2004EE-6652-0B9F-054E-88183BEABADE}"/>
                </a:ext>
              </a:extLst>
            </p:cNvPr>
            <p:cNvSpPr/>
            <p:nvPr/>
          </p:nvSpPr>
          <p:spPr>
            <a:xfrm>
              <a:off x="1127326" y="3448039"/>
              <a:ext cx="5630209" cy="4228363"/>
            </a:xfrm>
            <a:prstGeom prst="roundRect">
              <a:avLst/>
            </a:prstGeom>
            <a:solidFill>
              <a:schemeClr val="accent5">
                <a:lumMod val="20000"/>
                <a:lumOff val="80000"/>
              </a:schemeClr>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chemeClr val="tx1"/>
                </a:solidFill>
                <a:latin typeface="Century Gothic" panose="020B0502020202020204" pitchFamily="34" charset="0"/>
              </a:endParaRPr>
            </a:p>
          </p:txBody>
        </p:sp>
        <p:sp>
          <p:nvSpPr>
            <p:cNvPr id="4" name="Oval 3">
              <a:extLst>
                <a:ext uri="{FF2B5EF4-FFF2-40B4-BE49-F238E27FC236}">
                  <a16:creationId xmlns:a16="http://schemas.microsoft.com/office/drawing/2014/main" id="{041E4FDD-BE67-ED43-1C23-D9EDE8579634}"/>
                </a:ext>
              </a:extLst>
            </p:cNvPr>
            <p:cNvSpPr/>
            <p:nvPr/>
          </p:nvSpPr>
          <p:spPr>
            <a:xfrm>
              <a:off x="2549689" y="2840133"/>
              <a:ext cx="3088022" cy="1131271"/>
            </a:xfrm>
            <a:prstGeom prst="ellipse">
              <a:avLst/>
            </a:prstGeom>
            <a:solidFill>
              <a:schemeClr val="accent5">
                <a:lumMod val="60000"/>
                <a:lumOff val="4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a:solidFill>
                    <a:schemeClr val="tx1"/>
                  </a:solidFill>
                  <a:latin typeface="Century Gothic" panose="020B0502020202020204" pitchFamily="34" charset="0"/>
                </a:rPr>
                <a:t>Headteacher’s Message </a:t>
              </a:r>
            </a:p>
            <a:p>
              <a:pPr algn="ctr"/>
              <a:endParaRPr lang="en-GB">
                <a:solidFill>
                  <a:schemeClr val="tx1"/>
                </a:solidFill>
                <a:latin typeface="Century Gothic" panose="020B0502020202020204" pitchFamily="34" charset="0"/>
              </a:endParaRPr>
            </a:p>
            <a:p>
              <a:pPr algn="ctr"/>
              <a:endParaRPr lang="en-GB">
                <a:solidFill>
                  <a:schemeClr val="tx1"/>
                </a:solidFill>
                <a:latin typeface="Century Gothic" panose="020B0502020202020204" pitchFamily="34" charset="0"/>
              </a:endParaRPr>
            </a:p>
          </p:txBody>
        </p:sp>
        <p:sp>
          <p:nvSpPr>
            <p:cNvPr id="6" name="TextBox 5">
              <a:extLst>
                <a:ext uri="{FF2B5EF4-FFF2-40B4-BE49-F238E27FC236}">
                  <a16:creationId xmlns:a16="http://schemas.microsoft.com/office/drawing/2014/main" id="{D389E0F7-DC03-C6A3-0633-F57DB74987AD}"/>
                </a:ext>
              </a:extLst>
            </p:cNvPr>
            <p:cNvSpPr txBox="1"/>
            <p:nvPr/>
          </p:nvSpPr>
          <p:spPr>
            <a:xfrm>
              <a:off x="1418829" y="3971404"/>
              <a:ext cx="5338706" cy="391081"/>
            </a:xfrm>
            <a:prstGeom prst="rect">
              <a:avLst/>
            </a:prstGeom>
            <a:noFill/>
          </p:spPr>
          <p:txBody>
            <a:bodyPr wrap="square" rtlCol="0">
              <a:spAutoFit/>
            </a:bodyPr>
            <a:lstStyle/>
            <a:p>
              <a:endParaRPr lang="en-GB" sz="1000">
                <a:latin typeface="Century Gothic" panose="020B0502020202020204" pitchFamily="34" charset="0"/>
                <a:ea typeface="Times New Roman" panose="02020603050405020304" pitchFamily="18" charset="0"/>
                <a:cs typeface="Times New Roman" panose="02020603050405020304" pitchFamily="18" charset="0"/>
              </a:endParaRPr>
            </a:p>
            <a:p>
              <a:endParaRPr lang="en-GB" sz="1200">
                <a:effectLst/>
                <a:latin typeface="Century Gothic" panose="020B0502020202020204" pitchFamily="34" charset="0"/>
                <a:ea typeface="Candara" panose="020E0502030303020204" pitchFamily="34" charset="0"/>
              </a:endParaRPr>
            </a:p>
          </p:txBody>
        </p:sp>
      </p:grpSp>
      <p:grpSp>
        <p:nvGrpSpPr>
          <p:cNvPr id="8" name="Group 7">
            <a:extLst>
              <a:ext uri="{FF2B5EF4-FFF2-40B4-BE49-F238E27FC236}">
                <a16:creationId xmlns:a16="http://schemas.microsoft.com/office/drawing/2014/main" id="{3EEC5A9D-9729-2092-A2D4-731CC6F773A6}"/>
              </a:ext>
            </a:extLst>
          </p:cNvPr>
          <p:cNvGrpSpPr/>
          <p:nvPr/>
        </p:nvGrpSpPr>
        <p:grpSpPr>
          <a:xfrm>
            <a:off x="65912" y="7096239"/>
            <a:ext cx="2485673" cy="2765086"/>
            <a:chOff x="2660292" y="6841914"/>
            <a:chExt cx="4109265" cy="2765086"/>
          </a:xfrm>
        </p:grpSpPr>
        <p:sp>
          <p:nvSpPr>
            <p:cNvPr id="9" name="Rectangle: Rounded Corners 8">
              <a:extLst>
                <a:ext uri="{FF2B5EF4-FFF2-40B4-BE49-F238E27FC236}">
                  <a16:creationId xmlns:a16="http://schemas.microsoft.com/office/drawing/2014/main" id="{5B6C739C-C9F2-833A-37EA-E4DB427F7D9D}"/>
                </a:ext>
              </a:extLst>
            </p:cNvPr>
            <p:cNvSpPr/>
            <p:nvPr/>
          </p:nvSpPr>
          <p:spPr>
            <a:xfrm>
              <a:off x="2660292" y="6865934"/>
              <a:ext cx="4027124" cy="2741066"/>
            </a:xfrm>
            <a:prstGeom prst="roundRect">
              <a:avLst/>
            </a:prstGeom>
            <a:solidFill>
              <a:srgbClr val="FFFF99"/>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chemeClr val="tx1"/>
                </a:solidFill>
                <a:latin typeface="Century Gothic" panose="020B0502020202020204" pitchFamily="34" charset="0"/>
              </a:endParaRPr>
            </a:p>
          </p:txBody>
        </p:sp>
        <p:sp>
          <p:nvSpPr>
            <p:cNvPr id="10" name="Oval 9">
              <a:extLst>
                <a:ext uri="{FF2B5EF4-FFF2-40B4-BE49-F238E27FC236}">
                  <a16:creationId xmlns:a16="http://schemas.microsoft.com/office/drawing/2014/main" id="{9B6DE8A0-E256-5A49-F1CA-46D137CEC1D2}"/>
                </a:ext>
              </a:extLst>
            </p:cNvPr>
            <p:cNvSpPr/>
            <p:nvPr/>
          </p:nvSpPr>
          <p:spPr>
            <a:xfrm>
              <a:off x="3440662" y="6841914"/>
              <a:ext cx="2569136" cy="758158"/>
            </a:xfrm>
            <a:prstGeom prst="ellipse">
              <a:avLst/>
            </a:prstGeom>
            <a:solidFill>
              <a:srgbClr val="FFE94C"/>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00">
                <a:solidFill>
                  <a:schemeClr val="tx1"/>
                </a:solidFill>
                <a:latin typeface="Century Gothic" panose="020B0502020202020204" pitchFamily="34" charset="0"/>
              </a:endParaRPr>
            </a:p>
            <a:p>
              <a:pPr algn="ctr"/>
              <a:endParaRPr lang="en-GB" sz="1300">
                <a:solidFill>
                  <a:schemeClr val="tx1"/>
                </a:solidFill>
                <a:latin typeface="Century Gothic" panose="020B0502020202020204" pitchFamily="34" charset="0"/>
              </a:endParaRPr>
            </a:p>
            <a:p>
              <a:pPr algn="ctr"/>
              <a:r>
                <a:rPr lang="en-GB" sz="1300">
                  <a:solidFill>
                    <a:schemeClr val="tx1"/>
                  </a:solidFill>
                  <a:latin typeface="Century Gothic" panose="020B0502020202020204" pitchFamily="34" charset="0"/>
                </a:rPr>
                <a:t>Stars of the week </a:t>
              </a:r>
            </a:p>
            <a:p>
              <a:pPr algn="ctr"/>
              <a:endParaRPr lang="en-GB">
                <a:solidFill>
                  <a:schemeClr val="tx1"/>
                </a:solidFill>
                <a:latin typeface="Century Gothic" panose="020B0502020202020204" pitchFamily="34" charset="0"/>
              </a:endParaRPr>
            </a:p>
            <a:p>
              <a:pPr algn="ctr"/>
              <a:endParaRPr lang="en-GB">
                <a:solidFill>
                  <a:schemeClr val="tx1"/>
                </a:solidFill>
                <a:latin typeface="Century Gothic" panose="020B0502020202020204" pitchFamily="34" charset="0"/>
              </a:endParaRPr>
            </a:p>
          </p:txBody>
        </p:sp>
        <p:pic>
          <p:nvPicPr>
            <p:cNvPr id="11" name="Picture 4" descr="Sparkle - Free shapes and symbols icons">
              <a:extLst>
                <a:ext uri="{FF2B5EF4-FFF2-40B4-BE49-F238E27FC236}">
                  <a16:creationId xmlns:a16="http://schemas.microsoft.com/office/drawing/2014/main" id="{74B4EEB0-540F-E75E-F083-E4A249343F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631977">
              <a:off x="5204513" y="6923653"/>
              <a:ext cx="545836" cy="545836"/>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a:extLst>
                <a:ext uri="{FF2B5EF4-FFF2-40B4-BE49-F238E27FC236}">
                  <a16:creationId xmlns:a16="http://schemas.microsoft.com/office/drawing/2014/main" id="{E170BEA4-F73A-C7C8-C2A7-54943CB9E5F7}"/>
                </a:ext>
              </a:extLst>
            </p:cNvPr>
            <p:cNvSpPr txBox="1"/>
            <p:nvPr/>
          </p:nvSpPr>
          <p:spPr>
            <a:xfrm>
              <a:off x="2754221" y="7671137"/>
              <a:ext cx="4015336" cy="1785104"/>
            </a:xfrm>
            <a:prstGeom prst="rect">
              <a:avLst/>
            </a:prstGeom>
            <a:noFill/>
          </p:spPr>
          <p:txBody>
            <a:bodyPr wrap="square" rtlCol="0">
              <a:spAutoFit/>
            </a:bodyPr>
            <a:lstStyle/>
            <a:p>
              <a:pPr algn="ctr"/>
              <a:r>
                <a:rPr lang="en-GB" sz="1100" b="1" dirty="0">
                  <a:latin typeface="Century Gothic" panose="020B0502020202020204" pitchFamily="34" charset="0"/>
                </a:rPr>
                <a:t>Week beginning 5</a:t>
              </a:r>
              <a:r>
                <a:rPr lang="en-GB" sz="1100" b="1" baseline="30000" dirty="0">
                  <a:latin typeface="Century Gothic" panose="020B0502020202020204" pitchFamily="34" charset="0"/>
                </a:rPr>
                <a:t>th</a:t>
              </a:r>
              <a:r>
                <a:rPr lang="en-GB" sz="1100" b="1" dirty="0">
                  <a:latin typeface="Century Gothic" panose="020B0502020202020204" pitchFamily="34" charset="0"/>
                </a:rPr>
                <a:t> January  </a:t>
              </a:r>
            </a:p>
            <a:p>
              <a:pPr algn="ctr"/>
              <a:endParaRPr lang="en-GB" sz="1100" b="1" dirty="0">
                <a:latin typeface="Century Gothic" panose="020B0502020202020204" pitchFamily="34" charset="0"/>
              </a:endParaRPr>
            </a:p>
            <a:p>
              <a:pPr algn="ctr"/>
              <a:r>
                <a:rPr lang="en-GB" sz="1100" b="1" dirty="0">
                  <a:latin typeface="Century Gothic" panose="020B0502020202020204" pitchFamily="34" charset="0"/>
                </a:rPr>
                <a:t>Cedar – Camden</a:t>
              </a:r>
            </a:p>
            <a:p>
              <a:pPr algn="ctr"/>
              <a:r>
                <a:rPr lang="en-GB" sz="1100" b="1" dirty="0">
                  <a:latin typeface="Century Gothic" panose="020B0502020202020204" pitchFamily="34" charset="0"/>
                </a:rPr>
                <a:t>Willow –  Arlo</a:t>
              </a:r>
            </a:p>
            <a:p>
              <a:pPr algn="ctr"/>
              <a:r>
                <a:rPr lang="en-GB" sz="1100" b="1" dirty="0">
                  <a:latin typeface="Century Gothic" panose="020B0502020202020204" pitchFamily="34" charset="0"/>
                </a:rPr>
                <a:t>Maple – Billy</a:t>
              </a:r>
            </a:p>
            <a:p>
              <a:pPr algn="ctr"/>
              <a:r>
                <a:rPr lang="en-GB" sz="1100" b="1" dirty="0">
                  <a:latin typeface="Century Gothic" panose="020B0502020202020204" pitchFamily="34" charset="0"/>
                </a:rPr>
                <a:t>Oak – Zara</a:t>
              </a:r>
            </a:p>
            <a:p>
              <a:pPr algn="ctr"/>
              <a:r>
                <a:rPr lang="en-GB" sz="1100" b="1" dirty="0">
                  <a:latin typeface="Century Gothic" panose="020B0502020202020204" pitchFamily="34" charset="0"/>
                </a:rPr>
                <a:t>Poplar – Theo</a:t>
              </a:r>
            </a:p>
            <a:p>
              <a:pPr algn="ctr"/>
              <a:r>
                <a:rPr lang="en-GB" sz="1100" b="1" dirty="0">
                  <a:latin typeface="Century Gothic" panose="020B0502020202020204" pitchFamily="34" charset="0"/>
                </a:rPr>
                <a:t>Sycamore – Hanna  </a:t>
              </a:r>
            </a:p>
            <a:p>
              <a:pPr algn="ctr"/>
              <a:endParaRPr lang="en-GB" sz="1100" b="1" dirty="0">
                <a:latin typeface="Century Gothic" panose="020B0502020202020204" pitchFamily="34" charset="0"/>
              </a:endParaRPr>
            </a:p>
            <a:p>
              <a:pPr algn="ctr"/>
              <a:r>
                <a:rPr lang="en-GB" sz="1100" b="1" dirty="0">
                  <a:latin typeface="Century Gothic" panose="020B0502020202020204" pitchFamily="34" charset="0"/>
                </a:rPr>
                <a:t>After school club – Frankie </a:t>
              </a:r>
            </a:p>
          </p:txBody>
        </p:sp>
      </p:grpSp>
      <p:grpSp>
        <p:nvGrpSpPr>
          <p:cNvPr id="13" name="Group 12">
            <a:extLst>
              <a:ext uri="{FF2B5EF4-FFF2-40B4-BE49-F238E27FC236}">
                <a16:creationId xmlns:a16="http://schemas.microsoft.com/office/drawing/2014/main" id="{1532D5C3-02F8-B8D6-B218-BF746D859265}"/>
              </a:ext>
            </a:extLst>
          </p:cNvPr>
          <p:cNvGrpSpPr/>
          <p:nvPr/>
        </p:nvGrpSpPr>
        <p:grpSpPr>
          <a:xfrm>
            <a:off x="4306417" y="6997241"/>
            <a:ext cx="2497034" cy="2859743"/>
            <a:chOff x="2576289" y="6747257"/>
            <a:chExt cx="4221682" cy="2859743"/>
          </a:xfrm>
        </p:grpSpPr>
        <p:sp>
          <p:nvSpPr>
            <p:cNvPr id="14" name="Rectangle: Rounded Corners 13">
              <a:extLst>
                <a:ext uri="{FF2B5EF4-FFF2-40B4-BE49-F238E27FC236}">
                  <a16:creationId xmlns:a16="http://schemas.microsoft.com/office/drawing/2014/main" id="{E026B524-37EB-CE99-90E0-686E5CDC5317}"/>
                </a:ext>
              </a:extLst>
            </p:cNvPr>
            <p:cNvSpPr/>
            <p:nvPr/>
          </p:nvSpPr>
          <p:spPr>
            <a:xfrm>
              <a:off x="2660292" y="6865934"/>
              <a:ext cx="4027124" cy="2741066"/>
            </a:xfrm>
            <a:prstGeom prst="roundRect">
              <a:avLst/>
            </a:prstGeom>
            <a:solidFill>
              <a:srgbClr val="FFFF99"/>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chemeClr val="tx1"/>
                </a:solidFill>
                <a:latin typeface="Century Gothic" panose="020B0502020202020204" pitchFamily="34" charset="0"/>
              </a:endParaRPr>
            </a:p>
          </p:txBody>
        </p:sp>
        <p:sp>
          <p:nvSpPr>
            <p:cNvPr id="15" name="Oval 14">
              <a:extLst>
                <a:ext uri="{FF2B5EF4-FFF2-40B4-BE49-F238E27FC236}">
                  <a16:creationId xmlns:a16="http://schemas.microsoft.com/office/drawing/2014/main" id="{23342659-0108-9C27-1F35-84A3DC095777}"/>
                </a:ext>
              </a:extLst>
            </p:cNvPr>
            <p:cNvSpPr/>
            <p:nvPr/>
          </p:nvSpPr>
          <p:spPr>
            <a:xfrm>
              <a:off x="3274886" y="6747257"/>
              <a:ext cx="2998858" cy="838267"/>
            </a:xfrm>
            <a:prstGeom prst="ellipse">
              <a:avLst/>
            </a:prstGeom>
            <a:solidFill>
              <a:srgbClr val="FFE94C"/>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00">
                <a:solidFill>
                  <a:schemeClr val="tx1"/>
                </a:solidFill>
                <a:latin typeface="Century Gothic" panose="020B0502020202020204" pitchFamily="34" charset="0"/>
              </a:endParaRPr>
            </a:p>
            <a:p>
              <a:pPr algn="ctr"/>
              <a:r>
                <a:rPr lang="en-GB" sz="1300">
                  <a:solidFill>
                    <a:schemeClr val="tx1"/>
                  </a:solidFill>
                  <a:latin typeface="Century Gothic" panose="020B0502020202020204" pitchFamily="34" charset="0"/>
                </a:rPr>
                <a:t>Attendance</a:t>
              </a:r>
            </a:p>
            <a:p>
              <a:pPr algn="ctr"/>
              <a:endParaRPr lang="en-GB">
                <a:solidFill>
                  <a:schemeClr val="tx1"/>
                </a:solidFill>
                <a:latin typeface="Century Gothic" panose="020B0502020202020204" pitchFamily="34" charset="0"/>
              </a:endParaRPr>
            </a:p>
            <a:p>
              <a:pPr algn="ctr"/>
              <a:endParaRPr lang="en-GB">
                <a:solidFill>
                  <a:schemeClr val="tx1"/>
                </a:solidFill>
                <a:latin typeface="Century Gothic" panose="020B0502020202020204" pitchFamily="34" charset="0"/>
              </a:endParaRPr>
            </a:p>
          </p:txBody>
        </p:sp>
        <p:sp>
          <p:nvSpPr>
            <p:cNvPr id="17" name="TextBox 16">
              <a:extLst>
                <a:ext uri="{FF2B5EF4-FFF2-40B4-BE49-F238E27FC236}">
                  <a16:creationId xmlns:a16="http://schemas.microsoft.com/office/drawing/2014/main" id="{502C8034-FDC2-E5CC-BD88-BAEFC0EB831E}"/>
                </a:ext>
              </a:extLst>
            </p:cNvPr>
            <p:cNvSpPr txBox="1"/>
            <p:nvPr/>
          </p:nvSpPr>
          <p:spPr>
            <a:xfrm>
              <a:off x="2576289" y="7585525"/>
              <a:ext cx="4221682" cy="1908215"/>
            </a:xfrm>
            <a:prstGeom prst="rect">
              <a:avLst/>
            </a:prstGeom>
            <a:noFill/>
          </p:spPr>
          <p:txBody>
            <a:bodyPr wrap="square" rtlCol="0">
              <a:spAutoFit/>
            </a:bodyPr>
            <a:lstStyle/>
            <a:p>
              <a:pPr algn="ctr"/>
              <a:r>
                <a:rPr lang="en-GB" sz="1100" b="1" dirty="0">
                  <a:latin typeface="Century Gothic" panose="020B0502020202020204" pitchFamily="34" charset="0"/>
                </a:rPr>
                <a:t>Week beginning 5</a:t>
              </a:r>
              <a:r>
                <a:rPr lang="en-GB" sz="1100" b="1" baseline="30000" dirty="0">
                  <a:latin typeface="Century Gothic" panose="020B0502020202020204" pitchFamily="34" charset="0"/>
                </a:rPr>
                <a:t>th</a:t>
              </a:r>
              <a:r>
                <a:rPr lang="en-GB" sz="1100" b="1" dirty="0">
                  <a:latin typeface="Century Gothic" panose="020B0502020202020204" pitchFamily="34" charset="0"/>
                </a:rPr>
                <a:t> January </a:t>
              </a:r>
            </a:p>
            <a:p>
              <a:pPr algn="ctr"/>
              <a:endParaRPr lang="en-GB" sz="1100" b="1" dirty="0">
                <a:latin typeface="Century Gothic" panose="020B0502020202020204" pitchFamily="34" charset="0"/>
              </a:endParaRPr>
            </a:p>
            <a:p>
              <a:pPr algn="ctr"/>
              <a:r>
                <a:rPr lang="en-GB" sz="1200" b="1" dirty="0">
                  <a:latin typeface="Century Gothic" panose="020B0502020202020204" pitchFamily="34" charset="0"/>
                </a:rPr>
                <a:t>Whole school 95.8%</a:t>
              </a:r>
            </a:p>
            <a:p>
              <a:pPr algn="ctr"/>
              <a:r>
                <a:rPr lang="en-GB" sz="1200" b="1" dirty="0">
                  <a:latin typeface="Century Gothic" panose="020B0502020202020204" pitchFamily="34" charset="0"/>
                </a:rPr>
                <a:t>Oak  100%</a:t>
              </a:r>
            </a:p>
            <a:p>
              <a:pPr algn="ctr"/>
              <a:r>
                <a:rPr lang="en-GB" sz="1200" b="1" dirty="0">
                  <a:latin typeface="Century Gothic" panose="020B0502020202020204" pitchFamily="34" charset="0"/>
                </a:rPr>
                <a:t>Willow  97%</a:t>
              </a:r>
            </a:p>
            <a:p>
              <a:pPr algn="ctr"/>
              <a:r>
                <a:rPr lang="en-GB" sz="1200" b="1" dirty="0">
                  <a:latin typeface="Century Gothic" panose="020B0502020202020204" pitchFamily="34" charset="0"/>
                </a:rPr>
                <a:t>Poplar  96.1%</a:t>
              </a:r>
            </a:p>
            <a:p>
              <a:pPr algn="ctr"/>
              <a:r>
                <a:rPr lang="en-GB" sz="1200" b="1" dirty="0">
                  <a:latin typeface="Century Gothic" panose="020B0502020202020204" pitchFamily="34" charset="0"/>
                </a:rPr>
                <a:t>Maple  94.6%</a:t>
              </a:r>
            </a:p>
            <a:p>
              <a:pPr algn="ctr"/>
              <a:r>
                <a:rPr lang="en-GB" sz="1200" b="1" dirty="0">
                  <a:latin typeface="Century Gothic" panose="020B0502020202020204" pitchFamily="34" charset="0"/>
                </a:rPr>
                <a:t>Sycamore  93.8%</a:t>
              </a:r>
            </a:p>
            <a:p>
              <a:pPr algn="ctr"/>
              <a:r>
                <a:rPr lang="en-GB" sz="1200" b="1" dirty="0">
                  <a:latin typeface="Century Gothic" panose="020B0502020202020204" pitchFamily="34" charset="0"/>
                </a:rPr>
                <a:t>Cedar  93.3%</a:t>
              </a:r>
            </a:p>
            <a:p>
              <a:pPr algn="ctr"/>
              <a:r>
                <a:rPr lang="en-GB" sz="1200" b="1" dirty="0">
                  <a:latin typeface="Century Gothic" panose="020B0502020202020204" pitchFamily="34" charset="0"/>
                </a:rPr>
                <a:t>Well done Oak!</a:t>
              </a:r>
            </a:p>
          </p:txBody>
        </p:sp>
      </p:grpSp>
      <p:pic>
        <p:nvPicPr>
          <p:cNvPr id="19" name="Graphic 18" descr="Linear Graph with solid fill">
            <a:extLst>
              <a:ext uri="{FF2B5EF4-FFF2-40B4-BE49-F238E27FC236}">
                <a16:creationId xmlns:a16="http://schemas.microsoft.com/office/drawing/2014/main" id="{5CDCC4BD-7F3D-4E98-B97A-C0A14B49D400}"/>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5280075" y="7269113"/>
            <a:ext cx="443511" cy="443511"/>
          </a:xfrm>
          <a:prstGeom prst="rect">
            <a:avLst/>
          </a:prstGeom>
        </p:spPr>
      </p:pic>
      <p:pic>
        <p:nvPicPr>
          <p:cNvPr id="21" name="Graphic 20" descr="Chat bubble with solid fill">
            <a:extLst>
              <a:ext uri="{FF2B5EF4-FFF2-40B4-BE49-F238E27FC236}">
                <a16:creationId xmlns:a16="http://schemas.microsoft.com/office/drawing/2014/main" id="{415B6718-F12C-39C8-5134-715937F0388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44136" y="2136260"/>
            <a:ext cx="584200" cy="584200"/>
          </a:xfrm>
          <a:prstGeom prst="rect">
            <a:avLst/>
          </a:prstGeom>
        </p:spPr>
      </p:pic>
      <p:sp>
        <p:nvSpPr>
          <p:cNvPr id="25" name="TextBox 24">
            <a:extLst>
              <a:ext uri="{FF2B5EF4-FFF2-40B4-BE49-F238E27FC236}">
                <a16:creationId xmlns:a16="http://schemas.microsoft.com/office/drawing/2014/main" id="{5C85F0E8-69B2-E914-1824-76732E66B760}"/>
              </a:ext>
            </a:extLst>
          </p:cNvPr>
          <p:cNvSpPr txBox="1"/>
          <p:nvPr/>
        </p:nvSpPr>
        <p:spPr>
          <a:xfrm>
            <a:off x="2616977" y="6972933"/>
            <a:ext cx="1617610" cy="2492990"/>
          </a:xfrm>
          <a:custGeom>
            <a:avLst/>
            <a:gdLst>
              <a:gd name="csX0" fmla="*/ 0 w 1617610"/>
              <a:gd name="csY0" fmla="*/ 0 h 2492990"/>
              <a:gd name="csX1" fmla="*/ 539203 w 1617610"/>
              <a:gd name="csY1" fmla="*/ 0 h 2492990"/>
              <a:gd name="csX2" fmla="*/ 1062231 w 1617610"/>
              <a:gd name="csY2" fmla="*/ 0 h 2492990"/>
              <a:gd name="csX3" fmla="*/ 1617610 w 1617610"/>
              <a:gd name="csY3" fmla="*/ 0 h 2492990"/>
              <a:gd name="csX4" fmla="*/ 1617610 w 1617610"/>
              <a:gd name="csY4" fmla="*/ 548458 h 2492990"/>
              <a:gd name="csX5" fmla="*/ 1617610 w 1617610"/>
              <a:gd name="csY5" fmla="*/ 1071986 h 2492990"/>
              <a:gd name="csX6" fmla="*/ 1617610 w 1617610"/>
              <a:gd name="csY6" fmla="*/ 1620444 h 2492990"/>
              <a:gd name="csX7" fmla="*/ 1617610 w 1617610"/>
              <a:gd name="csY7" fmla="*/ 2492990 h 2492990"/>
              <a:gd name="csX8" fmla="*/ 1126935 w 1617610"/>
              <a:gd name="csY8" fmla="*/ 2492990 h 2492990"/>
              <a:gd name="csX9" fmla="*/ 636260 w 1617610"/>
              <a:gd name="csY9" fmla="*/ 2492990 h 2492990"/>
              <a:gd name="csX10" fmla="*/ 0 w 1617610"/>
              <a:gd name="csY10" fmla="*/ 2492990 h 2492990"/>
              <a:gd name="csX11" fmla="*/ 0 w 1617610"/>
              <a:gd name="csY11" fmla="*/ 2044252 h 2492990"/>
              <a:gd name="csX12" fmla="*/ 0 w 1617610"/>
              <a:gd name="csY12" fmla="*/ 1520724 h 2492990"/>
              <a:gd name="csX13" fmla="*/ 0 w 1617610"/>
              <a:gd name="csY13" fmla="*/ 1022126 h 2492990"/>
              <a:gd name="csX14" fmla="*/ 0 w 1617610"/>
              <a:gd name="csY14" fmla="*/ 573388 h 2492990"/>
              <a:gd name="csX15" fmla="*/ 0 w 1617610"/>
              <a:gd name="csY15" fmla="*/ 0 h 2492990"/>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Lst>
            <a:rect l="l" t="t" r="r" b="b"/>
            <a:pathLst>
              <a:path w="1617610" h="2492990" fill="none" extrusionOk="0">
                <a:moveTo>
                  <a:pt x="0" y="0"/>
                </a:moveTo>
                <a:cubicBezTo>
                  <a:pt x="218901" y="-18753"/>
                  <a:pt x="374947" y="36269"/>
                  <a:pt x="539203" y="0"/>
                </a:cubicBezTo>
                <a:cubicBezTo>
                  <a:pt x="703459" y="-36269"/>
                  <a:pt x="861534" y="21447"/>
                  <a:pt x="1062231" y="0"/>
                </a:cubicBezTo>
                <a:cubicBezTo>
                  <a:pt x="1262928" y="-21447"/>
                  <a:pt x="1360202" y="45248"/>
                  <a:pt x="1617610" y="0"/>
                </a:cubicBezTo>
                <a:cubicBezTo>
                  <a:pt x="1662943" y="119228"/>
                  <a:pt x="1583911" y="299894"/>
                  <a:pt x="1617610" y="548458"/>
                </a:cubicBezTo>
                <a:cubicBezTo>
                  <a:pt x="1651309" y="797022"/>
                  <a:pt x="1566095" y="819009"/>
                  <a:pt x="1617610" y="1071986"/>
                </a:cubicBezTo>
                <a:cubicBezTo>
                  <a:pt x="1669125" y="1324963"/>
                  <a:pt x="1577713" y="1418694"/>
                  <a:pt x="1617610" y="1620444"/>
                </a:cubicBezTo>
                <a:cubicBezTo>
                  <a:pt x="1657507" y="1822194"/>
                  <a:pt x="1608289" y="2144916"/>
                  <a:pt x="1617610" y="2492990"/>
                </a:cubicBezTo>
                <a:cubicBezTo>
                  <a:pt x="1399684" y="2509745"/>
                  <a:pt x="1240396" y="2473990"/>
                  <a:pt x="1126935" y="2492990"/>
                </a:cubicBezTo>
                <a:cubicBezTo>
                  <a:pt x="1013474" y="2511990"/>
                  <a:pt x="747436" y="2472084"/>
                  <a:pt x="636260" y="2492990"/>
                </a:cubicBezTo>
                <a:cubicBezTo>
                  <a:pt x="525085" y="2513896"/>
                  <a:pt x="166045" y="2436193"/>
                  <a:pt x="0" y="2492990"/>
                </a:cubicBezTo>
                <a:cubicBezTo>
                  <a:pt x="-5449" y="2272979"/>
                  <a:pt x="5574" y="2194574"/>
                  <a:pt x="0" y="2044252"/>
                </a:cubicBezTo>
                <a:cubicBezTo>
                  <a:pt x="-5574" y="1893930"/>
                  <a:pt x="62561" y="1642096"/>
                  <a:pt x="0" y="1520724"/>
                </a:cubicBezTo>
                <a:cubicBezTo>
                  <a:pt x="-62561" y="1399352"/>
                  <a:pt x="30862" y="1172718"/>
                  <a:pt x="0" y="1022126"/>
                </a:cubicBezTo>
                <a:cubicBezTo>
                  <a:pt x="-30862" y="871534"/>
                  <a:pt x="5460" y="714948"/>
                  <a:pt x="0" y="573388"/>
                </a:cubicBezTo>
                <a:cubicBezTo>
                  <a:pt x="-5460" y="431828"/>
                  <a:pt x="61124" y="223153"/>
                  <a:pt x="0" y="0"/>
                </a:cubicBezTo>
                <a:close/>
              </a:path>
              <a:path w="1617610" h="2492990" stroke="0" extrusionOk="0">
                <a:moveTo>
                  <a:pt x="0" y="0"/>
                </a:moveTo>
                <a:cubicBezTo>
                  <a:pt x="180414" y="-10656"/>
                  <a:pt x="347381" y="7523"/>
                  <a:pt x="506851" y="0"/>
                </a:cubicBezTo>
                <a:cubicBezTo>
                  <a:pt x="666321" y="-7523"/>
                  <a:pt x="942813" y="47518"/>
                  <a:pt x="1062231" y="0"/>
                </a:cubicBezTo>
                <a:cubicBezTo>
                  <a:pt x="1181649" y="-47518"/>
                  <a:pt x="1491726" y="39786"/>
                  <a:pt x="1617610" y="0"/>
                </a:cubicBezTo>
                <a:cubicBezTo>
                  <a:pt x="1656696" y="106017"/>
                  <a:pt x="1600303" y="254198"/>
                  <a:pt x="1617610" y="423808"/>
                </a:cubicBezTo>
                <a:cubicBezTo>
                  <a:pt x="1634917" y="593418"/>
                  <a:pt x="1588916" y="745878"/>
                  <a:pt x="1617610" y="922406"/>
                </a:cubicBezTo>
                <a:cubicBezTo>
                  <a:pt x="1646304" y="1098934"/>
                  <a:pt x="1597178" y="1274350"/>
                  <a:pt x="1617610" y="1421004"/>
                </a:cubicBezTo>
                <a:cubicBezTo>
                  <a:pt x="1638042" y="1567658"/>
                  <a:pt x="1593135" y="1737574"/>
                  <a:pt x="1617610" y="1869743"/>
                </a:cubicBezTo>
                <a:cubicBezTo>
                  <a:pt x="1642085" y="2001912"/>
                  <a:pt x="1579505" y="2351940"/>
                  <a:pt x="1617610" y="2492990"/>
                </a:cubicBezTo>
                <a:cubicBezTo>
                  <a:pt x="1405612" y="2503183"/>
                  <a:pt x="1202620" y="2472441"/>
                  <a:pt x="1094583" y="2492990"/>
                </a:cubicBezTo>
                <a:cubicBezTo>
                  <a:pt x="986546" y="2513539"/>
                  <a:pt x="663675" y="2456695"/>
                  <a:pt x="539203" y="2492990"/>
                </a:cubicBezTo>
                <a:cubicBezTo>
                  <a:pt x="414731" y="2529285"/>
                  <a:pt x="205316" y="2454263"/>
                  <a:pt x="0" y="2492990"/>
                </a:cubicBezTo>
                <a:cubicBezTo>
                  <a:pt x="-20963" y="2297202"/>
                  <a:pt x="6868" y="2132084"/>
                  <a:pt x="0" y="1969462"/>
                </a:cubicBezTo>
                <a:cubicBezTo>
                  <a:pt x="-6868" y="1806840"/>
                  <a:pt x="64212" y="1633407"/>
                  <a:pt x="0" y="1421004"/>
                </a:cubicBezTo>
                <a:cubicBezTo>
                  <a:pt x="-64212" y="1208601"/>
                  <a:pt x="7645" y="1124745"/>
                  <a:pt x="0" y="897476"/>
                </a:cubicBezTo>
                <a:cubicBezTo>
                  <a:pt x="-7645" y="670207"/>
                  <a:pt x="33767" y="664569"/>
                  <a:pt x="0" y="473668"/>
                </a:cubicBezTo>
                <a:cubicBezTo>
                  <a:pt x="-33767" y="282767"/>
                  <a:pt x="6047" y="219670"/>
                  <a:pt x="0" y="0"/>
                </a:cubicBezTo>
                <a:close/>
              </a:path>
            </a:pathLst>
          </a:custGeom>
          <a:ln w="38100">
            <a:extLst>
              <a:ext uri="{C807C97D-BFC1-408E-A445-0C87EB9F89A2}">
                <ask:lineSketchStyleProps xmlns:ask="http://schemas.microsoft.com/office/drawing/2018/sketchyshapes" sd="4281639491">
                  <a:prstGeom prst="rect">
                    <a:avLst/>
                  </a:prstGeom>
                  <ask:type>
                    <ask:lineSketchScribble/>
                  </ask:type>
                </ask:lineSketchStyleProps>
              </a:ext>
            </a:extLst>
          </a:ln>
        </p:spPr>
        <p:style>
          <a:lnRef idx="2">
            <a:schemeClr val="accent6"/>
          </a:lnRef>
          <a:fillRef idx="1">
            <a:schemeClr val="lt1"/>
          </a:fillRef>
          <a:effectRef idx="0">
            <a:schemeClr val="accent6"/>
          </a:effectRef>
          <a:fontRef idx="minor">
            <a:schemeClr val="dk1"/>
          </a:fontRef>
        </p:style>
        <p:txBody>
          <a:bodyPr wrap="square" rtlCol="0">
            <a:spAutoFit/>
          </a:bodyPr>
          <a:lstStyle/>
          <a:p>
            <a:pPr algn="ctr"/>
            <a:r>
              <a:rPr lang="en-GB" sz="1200">
                <a:effectLst/>
                <a:latin typeface="Century Gothic" panose="020B0502020202020204" pitchFamily="34" charset="0"/>
                <a:ea typeface="Times New Roman" panose="02020603050405020304" pitchFamily="18" charset="0"/>
              </a:rPr>
              <a:t>If you have changed any of your contact details, particularly your phone numbers, please make sure that the office have your up-to-date information so that we can contact you should your child be unwell</a:t>
            </a:r>
            <a:endParaRPr lang="en-GB" sz="1000" b="1">
              <a:latin typeface="Century Gothic" panose="020B0502020202020204" pitchFamily="34" charset="0"/>
            </a:endParaRPr>
          </a:p>
        </p:txBody>
      </p:sp>
      <p:grpSp>
        <p:nvGrpSpPr>
          <p:cNvPr id="7" name="Group 6">
            <a:extLst>
              <a:ext uri="{FF2B5EF4-FFF2-40B4-BE49-F238E27FC236}">
                <a16:creationId xmlns:a16="http://schemas.microsoft.com/office/drawing/2014/main" id="{872ECDE4-E8FA-6C72-FC5F-AEE1AD079CD0}"/>
              </a:ext>
            </a:extLst>
          </p:cNvPr>
          <p:cNvGrpSpPr/>
          <p:nvPr/>
        </p:nvGrpSpPr>
        <p:grpSpPr>
          <a:xfrm>
            <a:off x="-3218" y="0"/>
            <a:ext cx="6858000" cy="1474043"/>
            <a:chOff x="0" y="3088730"/>
            <a:chExt cx="6858000" cy="2169070"/>
          </a:xfrm>
        </p:grpSpPr>
        <p:pic>
          <p:nvPicPr>
            <p:cNvPr id="16" name="Picture 4" descr="159,800+ Rainbow Background Stock Illustrations, Royalty-Free Vector  Graphics &amp; Clip Art - iStock | Rainbow, Colorful background, Rainbow colored">
              <a:extLst>
                <a:ext uri="{FF2B5EF4-FFF2-40B4-BE49-F238E27FC236}">
                  <a16:creationId xmlns:a16="http://schemas.microsoft.com/office/drawing/2014/main" id="{8149C658-6B48-D39A-93ED-CB71CC592827}"/>
                </a:ext>
              </a:extLst>
            </p:cNvPr>
            <p:cNvPicPr>
              <a:picLocks noChangeAspect="1" noChangeArrowheads="1"/>
            </p:cNvPicPr>
            <p:nvPr/>
          </p:nvPicPr>
          <p:blipFill>
            <a:blip r:embed="rId8">
              <a:duotone>
                <a:prstClr val="black"/>
                <a:srgbClr val="E83635">
                  <a:tint val="45000"/>
                  <a:satMod val="400000"/>
                </a:srgbClr>
              </a:duotone>
              <a:alphaModFix amt="50000"/>
              <a:extLst>
                <a:ext uri="{BEBA8EAE-BF5A-486C-A8C5-ECC9F3942E4B}">
                  <a14:imgProps xmlns:a14="http://schemas.microsoft.com/office/drawing/2010/main">
                    <a14:imgLayer r:embed="rId9">
                      <a14:imgEffect>
                        <a14:colorTemperature colorTemp="7655"/>
                      </a14:imgEffect>
                      <a14:imgEffect>
                        <a14:saturation sat="47000"/>
                      </a14:imgEffect>
                    </a14:imgLayer>
                  </a14:imgProps>
                </a:ext>
                <a:ext uri="{28A0092B-C50C-407E-A947-70E740481C1C}">
                  <a14:useLocalDpi xmlns:a14="http://schemas.microsoft.com/office/drawing/2010/main" val="0"/>
                </a:ext>
              </a:extLst>
            </a:blip>
            <a:srcRect/>
            <a:stretch>
              <a:fillRect/>
            </a:stretch>
          </p:blipFill>
          <p:spPr bwMode="auto">
            <a:xfrm>
              <a:off x="0" y="3088730"/>
              <a:ext cx="6858000" cy="2169070"/>
            </a:xfrm>
            <a:prstGeom prst="rect">
              <a:avLst/>
            </a:prstGeom>
            <a:solidFill>
              <a:srgbClr val="FF0000"/>
            </a:solidFill>
          </p:spPr>
        </p:pic>
        <p:sp>
          <p:nvSpPr>
            <p:cNvPr id="18" name="Right Triangle 17">
              <a:extLst>
                <a:ext uri="{FF2B5EF4-FFF2-40B4-BE49-F238E27FC236}">
                  <a16:creationId xmlns:a16="http://schemas.microsoft.com/office/drawing/2014/main" id="{08CB4281-DFA5-34FE-EE1B-C8D55A938845}"/>
                </a:ext>
              </a:extLst>
            </p:cNvPr>
            <p:cNvSpPr/>
            <p:nvPr/>
          </p:nvSpPr>
          <p:spPr>
            <a:xfrm flipH="1">
              <a:off x="0" y="4524149"/>
              <a:ext cx="6857999" cy="733650"/>
            </a:xfrm>
            <a:prstGeom prst="rtTriangl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Century Gothic" panose="020B0502020202020204" pitchFamily="34" charset="0"/>
              </a:endParaRPr>
            </a:p>
          </p:txBody>
        </p:sp>
      </p:grpSp>
      <p:sp>
        <p:nvSpPr>
          <p:cNvPr id="20" name="Text Box 539">
            <a:extLst>
              <a:ext uri="{FF2B5EF4-FFF2-40B4-BE49-F238E27FC236}">
                <a16:creationId xmlns:a16="http://schemas.microsoft.com/office/drawing/2014/main" id="{7B1BEA12-14F5-B1D4-145F-AB5839FBB023}"/>
              </a:ext>
            </a:extLst>
          </p:cNvPr>
          <p:cNvSpPr txBox="1">
            <a:spLocks noChangeArrowheads="1" noChangeShapeType="1"/>
          </p:cNvSpPr>
          <p:nvPr/>
        </p:nvSpPr>
        <p:spPr bwMode="auto">
          <a:xfrm>
            <a:off x="1133951" y="70304"/>
            <a:ext cx="5317649" cy="1020414"/>
          </a:xfrm>
          <a:prstGeom prst="rect">
            <a:avLst/>
          </a:prstGeom>
          <a:noFill/>
          <a:ln>
            <a:noFill/>
          </a:ln>
          <a:effectLst/>
          <a:extLst>
            <a:ext uri="{909E8E84-426E-40DD-AFC4-6F175D3DCCD1}">
              <a14:hiddenFill xmlns:a14="http://schemas.microsoft.com/office/drawing/2010/main">
                <a:solidFill>
                  <a:srgbClr val="F5CCD6">
                    <a:alpha val="50000"/>
                  </a:srgbClr>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137160" tIns="91440" rIns="137160" bIns="36195"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0">
                <a:ln>
                  <a:noFill/>
                </a:ln>
                <a:solidFill>
                  <a:schemeClr val="bg1"/>
                </a:solidFill>
                <a:effectLst/>
                <a:latin typeface="Century Gothic" panose="020B0502020202020204" pitchFamily="34" charset="0"/>
              </a:rPr>
              <a:t>Woolston Infant School </a:t>
            </a:r>
          </a:p>
          <a:p>
            <a:pPr marL="0" marR="0" lvl="0" indent="0" defTabSz="914400" rtl="0" eaLnBrk="0" fontAlgn="base" latinLnBrk="0" hangingPunct="0">
              <a:lnSpc>
                <a:spcPct val="100000"/>
              </a:lnSpc>
              <a:spcBef>
                <a:spcPct val="0"/>
              </a:spcBef>
              <a:spcAft>
                <a:spcPct val="0"/>
              </a:spcAft>
              <a:buClrTx/>
              <a:buSzTx/>
              <a:buFontTx/>
              <a:buNone/>
              <a:tabLst/>
            </a:pPr>
            <a:r>
              <a:rPr lang="en-US" altLang="en-US" sz="2400" b="1">
                <a:solidFill>
                  <a:schemeClr val="bg1"/>
                </a:solidFill>
                <a:latin typeface="Century Gothic" panose="020B0502020202020204" pitchFamily="34" charset="0"/>
              </a:rPr>
              <a:t> </a:t>
            </a:r>
            <a:endParaRPr kumimoji="0" lang="en-US" altLang="en-US" sz="2400" b="1" i="0" u="none" strike="noStrike" cap="none" normalizeH="0" baseline="0">
              <a:ln>
                <a:noFill/>
              </a:ln>
              <a:solidFill>
                <a:schemeClr val="bg1"/>
              </a:solidFill>
              <a:effectLst/>
              <a:latin typeface="Century Gothic" panose="020B0502020202020204" pitchFamily="34" charset="0"/>
            </a:endParaRPr>
          </a:p>
        </p:txBody>
      </p:sp>
      <p:pic>
        <p:nvPicPr>
          <p:cNvPr id="22" name="Picture 21" descr="A logo of a child's school&#10;&#10;AI-generated content may be incorrect.">
            <a:extLst>
              <a:ext uri="{FF2B5EF4-FFF2-40B4-BE49-F238E27FC236}">
                <a16:creationId xmlns:a16="http://schemas.microsoft.com/office/drawing/2014/main" id="{28B03FCB-1C55-A300-33A3-8BDF5408B161}"/>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49854" y="135390"/>
            <a:ext cx="1065440" cy="1065440"/>
          </a:xfrm>
          <a:prstGeom prst="ellipse">
            <a:avLst/>
          </a:prstGeom>
        </p:spPr>
      </p:pic>
      <p:sp>
        <p:nvSpPr>
          <p:cNvPr id="557" name="Oval 556">
            <a:extLst>
              <a:ext uri="{FF2B5EF4-FFF2-40B4-BE49-F238E27FC236}">
                <a16:creationId xmlns:a16="http://schemas.microsoft.com/office/drawing/2014/main" id="{D2715A59-EDA9-4FBB-A365-857A7CDE49CF}"/>
              </a:ext>
            </a:extLst>
          </p:cNvPr>
          <p:cNvSpPr/>
          <p:nvPr/>
        </p:nvSpPr>
        <p:spPr>
          <a:xfrm>
            <a:off x="809664" y="1419856"/>
            <a:ext cx="1440000" cy="1206557"/>
          </a:xfrm>
          <a:prstGeom prst="ellipse">
            <a:avLst/>
          </a:prstGeom>
          <a:solidFill>
            <a:srgbClr val="F968A2"/>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a:solidFill>
                  <a:schemeClr val="tx1"/>
                </a:solidFill>
                <a:latin typeface="Century Gothic" panose="020B0502020202020204" pitchFamily="34" charset="0"/>
              </a:rPr>
              <a:t>Dates for the Diary</a:t>
            </a:r>
          </a:p>
          <a:p>
            <a:pPr algn="ctr"/>
            <a:endParaRPr lang="en-GB">
              <a:solidFill>
                <a:schemeClr val="tx1"/>
              </a:solidFill>
              <a:latin typeface="Century Gothic" panose="020B0502020202020204" pitchFamily="34" charset="0"/>
            </a:endParaRPr>
          </a:p>
          <a:p>
            <a:pPr algn="ctr"/>
            <a:endParaRPr lang="en-GB">
              <a:solidFill>
                <a:schemeClr val="tx1"/>
              </a:solidFill>
              <a:latin typeface="Century Gothic" panose="020B0502020202020204" pitchFamily="34" charset="0"/>
            </a:endParaRPr>
          </a:p>
        </p:txBody>
      </p:sp>
      <p:sp>
        <p:nvSpPr>
          <p:cNvPr id="546" name="Text Box 539">
            <a:extLst>
              <a:ext uri="{FF2B5EF4-FFF2-40B4-BE49-F238E27FC236}">
                <a16:creationId xmlns:a16="http://schemas.microsoft.com/office/drawing/2014/main" id="{D83A4EDA-EBBF-40DD-844F-7990833D8426}"/>
              </a:ext>
            </a:extLst>
          </p:cNvPr>
          <p:cNvSpPr txBox="1">
            <a:spLocks noChangeArrowheads="1" noChangeShapeType="1"/>
          </p:cNvSpPr>
          <p:nvPr/>
        </p:nvSpPr>
        <p:spPr bwMode="auto">
          <a:xfrm>
            <a:off x="3696789" y="1119665"/>
            <a:ext cx="3106661" cy="405605"/>
          </a:xfrm>
          <a:prstGeom prst="rect">
            <a:avLst/>
          </a:prstGeom>
          <a:noFill/>
          <a:ln>
            <a:noFill/>
          </a:ln>
          <a:effectLst/>
          <a:extLst>
            <a:ext uri="{909E8E84-426E-40DD-AFC4-6F175D3DCCD1}">
              <a14:hiddenFill xmlns:a14="http://schemas.microsoft.com/office/drawing/2010/main">
                <a:solidFill>
                  <a:srgbClr val="F5CCD6">
                    <a:alpha val="50000"/>
                  </a:srgbClr>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137160" tIns="91440" rIns="137160" bIns="36195"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dirty="0">
                <a:ln>
                  <a:noFill/>
                </a:ln>
                <a:effectLst/>
                <a:latin typeface="Century Gothic" panose="020B0502020202020204" pitchFamily="34" charset="0"/>
              </a:rPr>
              <a:t>Issue No 16</a:t>
            </a:r>
            <a:r>
              <a:rPr lang="en-GB" altLang="en-US" sz="1400" b="1" dirty="0">
                <a:latin typeface="Century Gothic" panose="020B0502020202020204" pitchFamily="34" charset="0"/>
              </a:rPr>
              <a:t>  14</a:t>
            </a:r>
            <a:r>
              <a:rPr lang="en-GB" altLang="en-US" sz="1400" b="1" baseline="30000" dirty="0">
                <a:latin typeface="Century Gothic" panose="020B0502020202020204" pitchFamily="34" charset="0"/>
              </a:rPr>
              <a:t>th</a:t>
            </a:r>
            <a:r>
              <a:rPr lang="en-GB" altLang="en-US" sz="1400" b="1" dirty="0">
                <a:latin typeface="Century Gothic" panose="020B0502020202020204" pitchFamily="34" charset="0"/>
              </a:rPr>
              <a:t> January 2026</a:t>
            </a:r>
            <a:endParaRPr kumimoji="0" lang="en-US" altLang="en-US" sz="1400" b="1" i="0" u="none" strike="noStrike" cap="none" normalizeH="0" baseline="0" dirty="0">
              <a:ln>
                <a:noFill/>
              </a:ln>
              <a:effectLst/>
              <a:latin typeface="Century Gothic" panose="020B0502020202020204" pitchFamily="34" charset="0"/>
            </a:endParaRPr>
          </a:p>
        </p:txBody>
      </p:sp>
      <p:sp>
        <p:nvSpPr>
          <p:cNvPr id="23" name="TextBox 22">
            <a:extLst>
              <a:ext uri="{FF2B5EF4-FFF2-40B4-BE49-F238E27FC236}">
                <a16:creationId xmlns:a16="http://schemas.microsoft.com/office/drawing/2014/main" id="{EEAFCFE3-94B8-D122-99FC-EDA2B58DDFC0}"/>
              </a:ext>
            </a:extLst>
          </p:cNvPr>
          <p:cNvSpPr txBox="1"/>
          <p:nvPr/>
        </p:nvSpPr>
        <p:spPr>
          <a:xfrm>
            <a:off x="3244086" y="2996604"/>
            <a:ext cx="3582465" cy="3477875"/>
          </a:xfrm>
          <a:prstGeom prst="rect">
            <a:avLst/>
          </a:prstGeom>
          <a:noFill/>
        </p:spPr>
        <p:txBody>
          <a:bodyPr wrap="square">
            <a:spAutoFit/>
          </a:bodyPr>
          <a:lstStyle/>
          <a:p>
            <a:r>
              <a:rPr lang="en-GB" sz="1100" dirty="0">
                <a:latin typeface="Century Gothic" panose="020B0502020202020204" pitchFamily="34" charset="0"/>
                <a:ea typeface="Times New Roman" panose="02020603050405020304" pitchFamily="18" charset="0"/>
                <a:cs typeface="Tahoma" panose="020B0604030504040204" pitchFamily="34" charset="0"/>
              </a:rPr>
              <a:t>It has been a busy couple of weeks back at school.  The children have enjoyed learning about their new themes. Year 2 have been learning all about the Titanic and already know so much about it.  Year 1 have been looking at Woolston in Geography and Year R have been learning all about traditional tales. </a:t>
            </a:r>
          </a:p>
          <a:p>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r>
              <a:rPr lang="en-GB" sz="1100" dirty="0">
                <a:latin typeface="Century Gothic" panose="020B0502020202020204" pitchFamily="34" charset="0"/>
                <a:ea typeface="Times New Roman" panose="02020603050405020304" pitchFamily="18" charset="0"/>
                <a:cs typeface="Tahoma" panose="020B0604030504040204" pitchFamily="34" charset="0"/>
              </a:rPr>
              <a:t>As you know, reading is a priority of ours here at Woolston, and this year we are working towards the silver award of Southampton City Council's reading charter.  Last week our reading newsletter was sent out, which outlined lots of reading events we have planned throughout 2026.  To support your child’s reading development, please continue to read at home with them.</a:t>
            </a:r>
          </a:p>
          <a:p>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r>
              <a:rPr lang="en-GB" sz="1100" dirty="0">
                <a:latin typeface="Century Gothic" panose="020B0502020202020204" pitchFamily="34" charset="0"/>
                <a:ea typeface="Times New Roman" panose="02020603050405020304" pitchFamily="18" charset="0"/>
                <a:cs typeface="Tahoma" panose="020B0604030504040204" pitchFamily="34" charset="0"/>
              </a:rPr>
              <a:t>We have confirmed our spring parents evening dates – 3</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rd</a:t>
            </a:r>
            <a:r>
              <a:rPr lang="en-GB" sz="1100" dirty="0">
                <a:latin typeface="Century Gothic" panose="020B0502020202020204" pitchFamily="34" charset="0"/>
                <a:ea typeface="Times New Roman" panose="02020603050405020304" pitchFamily="18" charset="0"/>
                <a:cs typeface="Tahoma" panose="020B0604030504040204" pitchFamily="34" charset="0"/>
              </a:rPr>
              <a:t> and 4</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March.  Further details will follow shortly.  </a:t>
            </a:r>
          </a:p>
        </p:txBody>
      </p:sp>
    </p:spTree>
    <p:extLst>
      <p:ext uri="{BB962C8B-B14F-4D97-AF65-F5344CB8AC3E}">
        <p14:creationId xmlns:p14="http://schemas.microsoft.com/office/powerpoint/2010/main" val="2301240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5DB082-EF71-E469-319A-E861C44E5D63}"/>
            </a:ext>
          </a:extLst>
        </p:cNvPr>
        <p:cNvGrpSpPr/>
        <p:nvPr/>
      </p:nvGrpSpPr>
      <p:grpSpPr>
        <a:xfrm>
          <a:off x="0" y="0"/>
          <a:ext cx="0" cy="0"/>
          <a:chOff x="0" y="0"/>
          <a:chExt cx="0" cy="0"/>
        </a:xfrm>
      </p:grpSpPr>
      <p:sp>
        <p:nvSpPr>
          <p:cNvPr id="43" name="Rectangle: Rounded Corners 42">
            <a:extLst>
              <a:ext uri="{FF2B5EF4-FFF2-40B4-BE49-F238E27FC236}">
                <a16:creationId xmlns:a16="http://schemas.microsoft.com/office/drawing/2014/main" id="{D2FBF7E3-BDF6-2937-701B-B08D699AEDBE}"/>
              </a:ext>
            </a:extLst>
          </p:cNvPr>
          <p:cNvSpPr/>
          <p:nvPr/>
        </p:nvSpPr>
        <p:spPr>
          <a:xfrm>
            <a:off x="50793" y="38090"/>
            <a:ext cx="6756414" cy="5775780"/>
          </a:xfrm>
          <a:prstGeom prst="roundRect">
            <a:avLst/>
          </a:prstGeom>
          <a:solidFill>
            <a:srgbClr val="B4F7FE"/>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rgbClr val="FF0000"/>
              </a:solidFill>
              <a:latin typeface="Century Gothic" panose="020B0502020202020204" pitchFamily="34" charset="0"/>
            </a:endParaRPr>
          </a:p>
        </p:txBody>
      </p:sp>
      <p:sp>
        <p:nvSpPr>
          <p:cNvPr id="45" name="Oval 44">
            <a:extLst>
              <a:ext uri="{FF2B5EF4-FFF2-40B4-BE49-F238E27FC236}">
                <a16:creationId xmlns:a16="http://schemas.microsoft.com/office/drawing/2014/main" id="{B92F2D05-BD79-3634-C666-6B1F9A770E41}"/>
              </a:ext>
            </a:extLst>
          </p:cNvPr>
          <p:cNvSpPr/>
          <p:nvPr/>
        </p:nvSpPr>
        <p:spPr>
          <a:xfrm>
            <a:off x="242498" y="83597"/>
            <a:ext cx="826445" cy="866284"/>
          </a:xfrm>
          <a:prstGeom prst="ellipse">
            <a:avLst/>
          </a:prstGeom>
          <a:solidFill>
            <a:srgbClr val="3ECEC0"/>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300" b="1">
                <a:solidFill>
                  <a:schemeClr val="tx1"/>
                </a:solidFill>
                <a:latin typeface="Century Gothic" panose="020B0502020202020204" pitchFamily="34" charset="0"/>
              </a:rPr>
              <a:t>Info</a:t>
            </a:r>
          </a:p>
          <a:p>
            <a:pPr algn="ctr"/>
            <a:endParaRPr lang="en-GB">
              <a:latin typeface="Century Gothic" panose="020B0502020202020204" pitchFamily="34" charset="0"/>
            </a:endParaRPr>
          </a:p>
          <a:p>
            <a:pPr algn="ctr"/>
            <a:endParaRPr lang="en-GB">
              <a:latin typeface="Century Gothic" panose="020B0502020202020204" pitchFamily="34" charset="0"/>
            </a:endParaRPr>
          </a:p>
        </p:txBody>
      </p:sp>
      <p:pic>
        <p:nvPicPr>
          <p:cNvPr id="2054" name="Picture 6" descr="Inform Icons - Free SVG &amp; PNG Inform Images - Noun Project">
            <a:extLst>
              <a:ext uri="{FF2B5EF4-FFF2-40B4-BE49-F238E27FC236}">
                <a16:creationId xmlns:a16="http://schemas.microsoft.com/office/drawing/2014/main" id="{03C59DA5-5C86-1BD0-6A82-8AF20338AD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874" y="353037"/>
            <a:ext cx="475691" cy="475691"/>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81CBD14A-EA35-54BA-60C5-A489E3727B76}"/>
              </a:ext>
            </a:extLst>
          </p:cNvPr>
          <p:cNvGrpSpPr/>
          <p:nvPr/>
        </p:nvGrpSpPr>
        <p:grpSpPr>
          <a:xfrm>
            <a:off x="179341" y="6104324"/>
            <a:ext cx="6653262" cy="3281306"/>
            <a:chOff x="2660292" y="6610027"/>
            <a:chExt cx="4027125" cy="2996973"/>
          </a:xfrm>
        </p:grpSpPr>
        <p:sp>
          <p:nvSpPr>
            <p:cNvPr id="9" name="Rectangle: Rounded Corners 8">
              <a:extLst>
                <a:ext uri="{FF2B5EF4-FFF2-40B4-BE49-F238E27FC236}">
                  <a16:creationId xmlns:a16="http://schemas.microsoft.com/office/drawing/2014/main" id="{B349FAFE-EA65-BE42-B6DA-2E540091FE69}"/>
                </a:ext>
              </a:extLst>
            </p:cNvPr>
            <p:cNvSpPr/>
            <p:nvPr/>
          </p:nvSpPr>
          <p:spPr>
            <a:xfrm>
              <a:off x="2660292" y="6865934"/>
              <a:ext cx="4027124" cy="2741066"/>
            </a:xfrm>
            <a:prstGeom prst="roundRect">
              <a:avLst/>
            </a:prstGeom>
            <a:solidFill>
              <a:srgbClr val="FFFF99"/>
            </a:solidFill>
            <a:ln w="38100">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a:solidFill>
                  <a:schemeClr val="tx1"/>
                </a:solidFill>
                <a:latin typeface="Century Gothic" panose="020B0502020202020204" pitchFamily="34" charset="0"/>
              </a:endParaRPr>
            </a:p>
          </p:txBody>
        </p:sp>
        <p:sp>
          <p:nvSpPr>
            <p:cNvPr id="10" name="Oval 9">
              <a:extLst>
                <a:ext uri="{FF2B5EF4-FFF2-40B4-BE49-F238E27FC236}">
                  <a16:creationId xmlns:a16="http://schemas.microsoft.com/office/drawing/2014/main" id="{16F98097-6A00-3EED-09A6-03F6887642DB}"/>
                </a:ext>
              </a:extLst>
            </p:cNvPr>
            <p:cNvSpPr/>
            <p:nvPr/>
          </p:nvSpPr>
          <p:spPr>
            <a:xfrm>
              <a:off x="4028193" y="6610027"/>
              <a:ext cx="1072459" cy="888616"/>
            </a:xfrm>
            <a:prstGeom prst="ellipse">
              <a:avLst/>
            </a:prstGeom>
            <a:solidFill>
              <a:srgbClr val="FFE94C"/>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latin typeface="Century Gothic" panose="020B0502020202020204" pitchFamily="34" charset="0"/>
                </a:rPr>
                <a:t>Gentle Reminders </a:t>
              </a:r>
            </a:p>
            <a:p>
              <a:pPr algn="ctr"/>
              <a:endParaRPr lang="en-GB">
                <a:solidFill>
                  <a:schemeClr val="tx1"/>
                </a:solidFill>
                <a:latin typeface="Century Gothic" panose="020B0502020202020204" pitchFamily="34" charset="0"/>
              </a:endParaRPr>
            </a:p>
          </p:txBody>
        </p:sp>
        <p:sp>
          <p:nvSpPr>
            <p:cNvPr id="12" name="TextBox 11">
              <a:extLst>
                <a:ext uri="{FF2B5EF4-FFF2-40B4-BE49-F238E27FC236}">
                  <a16:creationId xmlns:a16="http://schemas.microsoft.com/office/drawing/2014/main" id="{0C428F49-A76A-C6BE-F0DA-9FBEEDFF43D7}"/>
                </a:ext>
              </a:extLst>
            </p:cNvPr>
            <p:cNvSpPr txBox="1"/>
            <p:nvPr/>
          </p:nvSpPr>
          <p:spPr>
            <a:xfrm>
              <a:off x="2660293" y="7545403"/>
              <a:ext cx="4027124" cy="1939638"/>
            </a:xfrm>
            <a:prstGeom prst="rect">
              <a:avLst/>
            </a:prstGeom>
            <a:noFill/>
          </p:spPr>
          <p:txBody>
            <a:bodyPr wrap="square" rtlCol="0">
              <a:spAutoFit/>
            </a:bodyPr>
            <a:lstStyle/>
            <a:p>
              <a:pPr marL="171450" indent="-171450">
                <a:buFont typeface="Wingdings" panose="05000000000000000000" pitchFamily="2" charset="2"/>
                <a:buChar char="Ø"/>
              </a:pPr>
              <a:r>
                <a:rPr lang="en-GB" sz="1200" b="1" i="1">
                  <a:effectLst/>
                  <a:latin typeface="Century Gothic" panose="020B0502020202020204" pitchFamily="34" charset="0"/>
                  <a:ea typeface="Times New Roman" panose="02020603050405020304" pitchFamily="18" charset="0"/>
                  <a:cs typeface="Times New Roman" panose="02020603050405020304" pitchFamily="18" charset="0"/>
                </a:rPr>
                <a:t>Please remember that you must inform us if your child is unwell and is unable to attend school</a:t>
              </a:r>
              <a:r>
                <a:rPr lang="en-GB" sz="1200" b="0">
                  <a:effectLst/>
                  <a:latin typeface="Century Gothic" panose="020B0502020202020204" pitchFamily="34" charset="0"/>
                  <a:ea typeface="Times New Roman" panose="02020603050405020304" pitchFamily="18" charset="0"/>
                  <a:cs typeface="Times New Roman" panose="02020603050405020304" pitchFamily="18" charset="0"/>
                </a:rPr>
                <a:t>. Please contact us before 9.20 a.m.   You can phone on </a:t>
              </a:r>
              <a:r>
                <a:rPr lang="en-GB" sz="1200" b="1">
                  <a:effectLst/>
                  <a:latin typeface="Century Gothic" panose="020B0502020202020204" pitchFamily="34" charset="0"/>
                  <a:ea typeface="Times New Roman" panose="02020603050405020304" pitchFamily="18" charset="0"/>
                  <a:cs typeface="Times New Roman" panose="02020603050405020304" pitchFamily="18" charset="0"/>
                </a:rPr>
                <a:t>02380 444447  </a:t>
              </a:r>
              <a:r>
                <a:rPr lang="en-GB" sz="1200" b="0">
                  <a:effectLst/>
                  <a:latin typeface="Century Gothic" panose="020B0502020202020204" pitchFamily="34" charset="0"/>
                  <a:ea typeface="Times New Roman" panose="02020603050405020304" pitchFamily="18" charset="0"/>
                  <a:cs typeface="Times New Roman" panose="02020603050405020304" pitchFamily="18" charset="0"/>
                </a:rPr>
                <a:t>or email us at </a:t>
              </a:r>
              <a:r>
                <a:rPr lang="en-GB" sz="1200" b="0" u="sng">
                  <a:solidFill>
                    <a:srgbClr val="0000FF"/>
                  </a:solidFill>
                  <a:effectLst/>
                  <a:latin typeface="Century Gothic" panose="020B0502020202020204" pitchFamily="34" charset="0"/>
                  <a:ea typeface="Times New Roman" panose="02020603050405020304" pitchFamily="18" charset="0"/>
                  <a:cs typeface="Tahoma" panose="020B0604030504040204" pitchFamily="34" charset="0"/>
                  <a:hlinkClick r:id="rId4"/>
                </a:rPr>
                <a:t>info@woolstoninfantschool.co.uk</a:t>
              </a:r>
              <a:endParaRPr lang="en-GB" sz="1200" b="1" u="sng">
                <a:solidFill>
                  <a:srgbClr val="0000FF"/>
                </a:solidFill>
                <a:latin typeface="Century Gothic" panose="020B0502020202020204" pitchFamily="34" charset="0"/>
                <a:ea typeface="Times New Roman" panose="02020603050405020304" pitchFamily="18" charset="0"/>
                <a:cs typeface="Tahoma" panose="020B0604030504040204" pitchFamily="34" charset="0"/>
              </a:endParaRPr>
            </a:p>
            <a:p>
              <a:r>
                <a:rPr lang="en-GB" sz="1200" b="1">
                  <a:effectLst/>
                  <a:latin typeface="Century Gothic" panose="020B0502020202020204" pitchFamily="34" charset="0"/>
                  <a:ea typeface="Times New Roman" panose="02020603050405020304" pitchFamily="18" charset="0"/>
                  <a:cs typeface="Times New Roman" panose="02020603050405020304" pitchFamily="18" charset="0"/>
                </a:rPr>
                <a:t>    If you don’t contact us this is classed as an unauthorised absence</a:t>
              </a:r>
              <a:endParaRPr lang="en-GB" sz="1000" b="1">
                <a:latin typeface="Century Gothic" panose="020B0502020202020204" pitchFamily="34" charset="0"/>
                <a:cs typeface="Times New Roman" panose="02020603050405020304" pitchFamily="18" charset="0"/>
              </a:endParaRPr>
            </a:p>
            <a:p>
              <a:pPr marL="171450" indent="-171450" algn="just">
                <a:buFont typeface="Wingdings" panose="05000000000000000000" pitchFamily="2" charset="2"/>
                <a:buChar char="Ø"/>
              </a:pPr>
              <a:endParaRPr lang="en-GB" sz="1200">
                <a:latin typeface="Century Gothic" panose="020B0502020202020204" pitchFamily="34" charset="0"/>
              </a:endParaRPr>
            </a:p>
            <a:p>
              <a:pPr marL="171450" indent="-171450" algn="just">
                <a:buFont typeface="Wingdings" panose="05000000000000000000" pitchFamily="2" charset="2"/>
                <a:buChar char="Ø"/>
              </a:pPr>
              <a:r>
                <a:rPr lang="en-GB" sz="1200">
                  <a:latin typeface="Century Gothic" panose="020B0502020202020204" pitchFamily="34" charset="0"/>
                </a:rPr>
                <a:t>Please inform the school office if you have any change of details, including change of address or phone numbers.  It is vital we have up to date information on our system in case of an emergency. </a:t>
              </a:r>
            </a:p>
            <a:p>
              <a:pPr marL="171450" indent="-171450" algn="just">
                <a:buFont typeface="Wingdings" panose="05000000000000000000" pitchFamily="2" charset="2"/>
                <a:buChar char="Ø"/>
              </a:pPr>
              <a:endParaRPr lang="en-GB" sz="1200" b="1">
                <a:effectLst/>
                <a:latin typeface="Century Gothic" panose="020B0502020202020204" pitchFamily="34" charset="0"/>
                <a:ea typeface="Times New Roman" panose="02020603050405020304" pitchFamily="18" charset="0"/>
                <a:cs typeface="Tahoma" panose="020B0604030504040204" pitchFamily="34" charset="0"/>
              </a:endParaRPr>
            </a:p>
            <a:p>
              <a:pPr marL="171450" indent="-171450">
                <a:buFont typeface="Wingdings" panose="05000000000000000000" pitchFamily="2" charset="2"/>
                <a:buChar char="Ø"/>
              </a:pPr>
              <a:r>
                <a:rPr lang="en-GB" sz="1200" u="sng">
                  <a:latin typeface="Century Gothic" panose="020B0502020202020204" pitchFamily="34" charset="0"/>
                </a:rPr>
                <a:t>Aggressive or foul language will not be tolerated on the school site. </a:t>
              </a:r>
            </a:p>
            <a:p>
              <a:pPr algn="just"/>
              <a:endParaRPr lang="en-GB" sz="1200">
                <a:latin typeface="Century Gothic" panose="020B0502020202020204" pitchFamily="34" charset="0"/>
              </a:endParaRPr>
            </a:p>
          </p:txBody>
        </p:sp>
      </p:grpSp>
      <p:pic>
        <p:nvPicPr>
          <p:cNvPr id="17" name="Graphic 16" descr="Speech outline">
            <a:extLst>
              <a:ext uri="{FF2B5EF4-FFF2-40B4-BE49-F238E27FC236}">
                <a16:creationId xmlns:a16="http://schemas.microsoft.com/office/drawing/2014/main" id="{EE9047F6-8286-FE50-A3D6-40A76C280C5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05470" y="6594555"/>
            <a:ext cx="515493" cy="515493"/>
          </a:xfrm>
          <a:prstGeom prst="rect">
            <a:avLst/>
          </a:prstGeom>
        </p:spPr>
      </p:pic>
      <p:sp>
        <p:nvSpPr>
          <p:cNvPr id="18" name="Text Box 539">
            <a:extLst>
              <a:ext uri="{FF2B5EF4-FFF2-40B4-BE49-F238E27FC236}">
                <a16:creationId xmlns:a16="http://schemas.microsoft.com/office/drawing/2014/main" id="{6A503D22-50DB-35E4-CCC2-D911D41C3AEC}"/>
              </a:ext>
            </a:extLst>
          </p:cNvPr>
          <p:cNvSpPr txBox="1">
            <a:spLocks noChangeArrowheads="1" noChangeShapeType="1"/>
          </p:cNvSpPr>
          <p:nvPr/>
        </p:nvSpPr>
        <p:spPr bwMode="auto">
          <a:xfrm>
            <a:off x="1295657" y="9448468"/>
            <a:ext cx="5199433" cy="405605"/>
          </a:xfrm>
          <a:prstGeom prst="rect">
            <a:avLst/>
          </a:prstGeom>
          <a:noFill/>
          <a:ln>
            <a:noFill/>
          </a:ln>
          <a:effectLst/>
          <a:extLst>
            <a:ext uri="{909E8E84-426E-40DD-AFC4-6F175D3DCCD1}">
              <a14:hiddenFill xmlns:a14="http://schemas.microsoft.com/office/drawing/2010/main">
                <a:solidFill>
                  <a:srgbClr val="F5CCD6">
                    <a:alpha val="50000"/>
                  </a:srgbClr>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137160" tIns="91440" rIns="137160" bIns="36195" numCol="1" anchor="t"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n-US" altLang="en-US" sz="1400" b="1" i="0" u="none" strike="noStrike" cap="none" normalizeH="0" baseline="0">
                <a:ln>
                  <a:noFill/>
                </a:ln>
                <a:effectLst/>
                <a:latin typeface="Century Gothic" panose="020B0502020202020204" pitchFamily="34" charset="0"/>
              </a:rPr>
              <a:t>02380 444447                 </a:t>
            </a:r>
            <a:r>
              <a:rPr kumimoji="0" lang="en-US" altLang="en-US" sz="1400" b="1" i="0" u="none" strike="noStrike" cap="none" normalizeH="0" baseline="0">
                <a:ln>
                  <a:noFill/>
                </a:ln>
                <a:effectLst/>
                <a:latin typeface="Century Gothic" panose="020B0502020202020204" pitchFamily="34" charset="0"/>
                <a:hlinkClick r:id="rId4"/>
              </a:rPr>
              <a:t>info@woolstoninfantschool.co.uk</a:t>
            </a:r>
            <a:r>
              <a:rPr kumimoji="0" lang="en-US" altLang="en-US" sz="1400" b="1" i="0" u="none" strike="noStrike" cap="none" normalizeH="0" baseline="0">
                <a:ln>
                  <a:noFill/>
                </a:ln>
                <a:effectLst/>
                <a:latin typeface="Century Gothic" panose="020B0502020202020204" pitchFamily="34" charset="0"/>
              </a:rPr>
              <a:t>      </a:t>
            </a:r>
          </a:p>
        </p:txBody>
      </p:sp>
      <p:pic>
        <p:nvPicPr>
          <p:cNvPr id="20" name="Graphic 19" descr="Telephone with solid fill">
            <a:extLst>
              <a:ext uri="{FF2B5EF4-FFF2-40B4-BE49-F238E27FC236}">
                <a16:creationId xmlns:a16="http://schemas.microsoft.com/office/drawing/2014/main" id="{7A36FDA7-91DB-7FE2-0FFA-1CB2909EFF0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62498" y="9393246"/>
            <a:ext cx="457200" cy="457200"/>
          </a:xfrm>
          <a:prstGeom prst="rect">
            <a:avLst/>
          </a:prstGeom>
        </p:spPr>
      </p:pic>
      <p:pic>
        <p:nvPicPr>
          <p:cNvPr id="22" name="Graphic 21" descr="Email outline">
            <a:extLst>
              <a:ext uri="{FF2B5EF4-FFF2-40B4-BE49-F238E27FC236}">
                <a16:creationId xmlns:a16="http://schemas.microsoft.com/office/drawing/2014/main" id="{5E3789D4-3E7E-37AD-24B9-3F6E226ADB78}"/>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2887247" y="9445751"/>
            <a:ext cx="457200" cy="457200"/>
          </a:xfrm>
          <a:prstGeom prst="rect">
            <a:avLst/>
          </a:prstGeom>
        </p:spPr>
      </p:pic>
      <p:sp>
        <p:nvSpPr>
          <p:cNvPr id="3" name="Rectangle 4">
            <a:extLst>
              <a:ext uri="{FF2B5EF4-FFF2-40B4-BE49-F238E27FC236}">
                <a16:creationId xmlns:a16="http://schemas.microsoft.com/office/drawing/2014/main" id="{9B02B6CA-DD8A-2AD4-29C5-B6F564AD7B18}"/>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2" name="Rectangle 2">
            <a:extLst>
              <a:ext uri="{FF2B5EF4-FFF2-40B4-BE49-F238E27FC236}">
                <a16:creationId xmlns:a16="http://schemas.microsoft.com/office/drawing/2014/main" id="{25A5C293-90F7-E8CB-521B-94E0159C4FFB}"/>
              </a:ext>
            </a:extLst>
          </p:cNvPr>
          <p:cNvSpPr>
            <a:spLocks noChangeArrowheads="1"/>
          </p:cNvSpPr>
          <p:nvPr/>
        </p:nvSpPr>
        <p:spPr bwMode="auto">
          <a:xfrm>
            <a:off x="0" y="0"/>
            <a:ext cx="6858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6" name="TextBox 5">
            <a:extLst>
              <a:ext uri="{FF2B5EF4-FFF2-40B4-BE49-F238E27FC236}">
                <a16:creationId xmlns:a16="http://schemas.microsoft.com/office/drawing/2014/main" id="{26FE68C1-59B3-3214-8711-346CBD4EC421}"/>
              </a:ext>
            </a:extLst>
          </p:cNvPr>
          <p:cNvSpPr txBox="1"/>
          <p:nvPr/>
        </p:nvSpPr>
        <p:spPr>
          <a:xfrm>
            <a:off x="3429000" y="4835351"/>
            <a:ext cx="3145837" cy="646331"/>
          </a:xfrm>
          <a:prstGeom prst="rect">
            <a:avLst/>
          </a:prstGeom>
          <a:noFill/>
        </p:spPr>
        <p:txBody>
          <a:bodyPr wrap="square" rtlCol="0">
            <a:spAutoFit/>
          </a:bodyPr>
          <a:lstStyle/>
          <a:p>
            <a:endParaRPr lang="en-GB" sz="1200" dirty="0">
              <a:latin typeface="Century Gothic" panose="020B0502020202020204" pitchFamily="34" charset="0"/>
              <a:ea typeface="Times New Roman" panose="02020603050405020304" pitchFamily="18" charset="0"/>
              <a:cs typeface="Times New Roman" panose="02020603050405020304" pitchFamily="18" charset="0"/>
            </a:endParaRPr>
          </a:p>
          <a:p>
            <a:pPr algn="ctr"/>
            <a:endParaRPr lang="en-GB" sz="1200" dirty="0">
              <a:latin typeface="Century Gothic" panose="020B0502020202020204" pitchFamily="34" charset="0"/>
              <a:ea typeface="Times New Roman" panose="02020603050405020304" pitchFamily="18" charset="0"/>
              <a:cs typeface="Tahoma" panose="020B0604030504040204" pitchFamily="34" charset="0"/>
            </a:endParaRPr>
          </a:p>
          <a:p>
            <a:pPr algn="ctr"/>
            <a:endParaRPr lang="en-GB" sz="1200" b="1" dirty="0">
              <a:latin typeface="Century Gothic" panose="020B0502020202020204" pitchFamily="34" charset="0"/>
              <a:ea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B99AD934-D3F9-6978-69DB-641C26D35F88}"/>
              </a:ext>
            </a:extLst>
          </p:cNvPr>
          <p:cNvSpPr txBox="1"/>
          <p:nvPr/>
        </p:nvSpPr>
        <p:spPr>
          <a:xfrm>
            <a:off x="242498" y="855231"/>
            <a:ext cx="3349713" cy="5170646"/>
          </a:xfrm>
          <a:prstGeom prst="rect">
            <a:avLst/>
          </a:prstGeom>
          <a:noFill/>
        </p:spPr>
        <p:txBody>
          <a:bodyPr wrap="square" rtlCol="0">
            <a:spAutoFit/>
          </a:bodyPr>
          <a:lstStyle/>
          <a:p>
            <a:pPr algn="ctr"/>
            <a:r>
              <a:rPr lang="en-GB" sz="1100" b="1" dirty="0">
                <a:latin typeface="Century Gothic" panose="020B0502020202020204" pitchFamily="34" charset="0"/>
                <a:ea typeface="Times New Roman" panose="02020603050405020304" pitchFamily="18" charset="0"/>
                <a:cs typeface="Tahoma" panose="020B0604030504040204" pitchFamily="34" charset="0"/>
              </a:rPr>
              <a:t>JUNIOR SCHOOL APPLICATION</a:t>
            </a:r>
          </a:p>
          <a:p>
            <a:pPr algn="ctr"/>
            <a:r>
              <a:rPr lang="en-GB" sz="1100" dirty="0">
                <a:latin typeface="Century Gothic" panose="020B0502020202020204" pitchFamily="34" charset="0"/>
                <a:ea typeface="Times New Roman" panose="02020603050405020304" pitchFamily="18" charset="0"/>
                <a:cs typeface="Tahoma" panose="020B0604030504040204" pitchFamily="34" charset="0"/>
              </a:rPr>
              <a:t>If your child is in Year 2, please ensure you make your junior school application by the 15</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January 2026.  Please see the office if you need any support. </a:t>
            </a:r>
          </a:p>
          <a:p>
            <a:pPr algn="ctr"/>
            <a:endPar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endParaRPr>
          </a:p>
          <a:p>
            <a:pPr algn="ct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LIVE READING LESSONS</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We would like to invite parents to come and view a live reading lesson being delivered by your child’s teacher.  You are welcome to come in on the following days:</a:t>
            </a:r>
          </a:p>
          <a:p>
            <a:pPr algn="ctr"/>
            <a:endPar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endParaRP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4</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February – </a:t>
            </a: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Willow</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9.00am </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4</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February – </a:t>
            </a: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Cedar</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9.20am </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11</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February – </a:t>
            </a: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Maple </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9.00am</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11</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February – </a:t>
            </a: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Oak </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9.20am </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26</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February – </a:t>
            </a: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Year 2 </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9.00am </a:t>
            </a:r>
          </a:p>
          <a:p>
            <a:pPr algn="ctr"/>
            <a:endPar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endParaRPr>
          </a:p>
          <a:p>
            <a:pPr algn="ct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ONLINE SAFETY </a:t>
            </a:r>
          </a:p>
          <a:p>
            <a:pPr algn="ctr"/>
            <a:r>
              <a:rPr lang="en-GB" sz="1100" dirty="0" err="1">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Hamwic</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Education Trust are running an Online Safety Workshop on January 15</a:t>
            </a:r>
            <a:r>
              <a:rPr lang="en-GB" sz="1100" baseline="300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th</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at 7.00pm. Further </a:t>
            </a:r>
            <a:r>
              <a:rPr lang="en-GB" sz="110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information is attached</a:t>
            </a: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 To register please follow the link: </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hlinkClick r:id="rId11"/>
              </a:rPr>
              <a:t>Online Safety Workshop</a:t>
            </a:r>
            <a:endPar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endParaRPr>
          </a:p>
          <a:p>
            <a:pPr algn="ctr"/>
            <a:endPar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endParaRPr>
          </a:p>
          <a:p>
            <a:pPr algn="ctr"/>
            <a:r>
              <a:rPr lang="en-GB" sz="1100" b="1"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HEALTHY SCHOOL AWARD</a:t>
            </a:r>
          </a:p>
          <a:p>
            <a:pPr algn="ctr"/>
            <a:r>
              <a:rPr lang="en-GB" sz="1100" dirty="0">
                <a:solidFill>
                  <a:srgbClr val="050505"/>
                </a:solidFill>
                <a:latin typeface="Century Gothic" panose="020B0502020202020204" pitchFamily="34" charset="0"/>
                <a:ea typeface="Times New Roman" panose="02020603050405020304" pitchFamily="18" charset="0"/>
                <a:cs typeface="Times New Roman" panose="02020603050405020304" pitchFamily="18" charset="0"/>
              </a:rPr>
              <a:t>In our quest for the healthy high five award, we promote drinking water in school. Please ensure children have a water bottle to ensure they stay hydrated. </a:t>
            </a:r>
            <a:endParaRPr lang="en-GB" sz="1200" dirty="0">
              <a:latin typeface="Century Gothic" panose="020B0502020202020204" pitchFamily="34" charset="0"/>
              <a:ea typeface="Times New Roman" panose="02020603050405020304" pitchFamily="18" charset="0"/>
              <a:cs typeface="Tahoma" panose="020B0604030504040204" pitchFamily="34" charset="0"/>
            </a:endParaRPr>
          </a:p>
        </p:txBody>
      </p:sp>
      <p:sp>
        <p:nvSpPr>
          <p:cNvPr id="7" name="TextBox 6">
            <a:extLst>
              <a:ext uri="{FF2B5EF4-FFF2-40B4-BE49-F238E27FC236}">
                <a16:creationId xmlns:a16="http://schemas.microsoft.com/office/drawing/2014/main" id="{21EA57B4-6FB4-8103-D06A-A36D0D23BE0F}"/>
              </a:ext>
            </a:extLst>
          </p:cNvPr>
          <p:cNvSpPr txBox="1"/>
          <p:nvPr/>
        </p:nvSpPr>
        <p:spPr>
          <a:xfrm>
            <a:off x="3545185" y="532238"/>
            <a:ext cx="3145837" cy="6370975"/>
          </a:xfrm>
          <a:prstGeom prst="rect">
            <a:avLst/>
          </a:prstGeom>
          <a:noFill/>
        </p:spPr>
        <p:txBody>
          <a:bodyPr wrap="square" rtlCol="0">
            <a:spAutoFit/>
          </a:bodyPr>
          <a:lstStyle/>
          <a:p>
            <a:pPr algn="ctr"/>
            <a:r>
              <a:rPr lang="en-GB" sz="1100" b="1" dirty="0">
                <a:latin typeface="Century Gothic" panose="020B0502020202020204" pitchFamily="34" charset="0"/>
                <a:ea typeface="Times New Roman" panose="02020603050405020304" pitchFamily="18" charset="0"/>
                <a:cs typeface="Times New Roman" panose="02020603050405020304" pitchFamily="18" charset="0"/>
              </a:rPr>
              <a:t>CHILDREN’S ACHIEVEMENTS OUTSIDE OF SCHOOL</a:t>
            </a:r>
          </a:p>
          <a:p>
            <a:pPr algn="ctr"/>
            <a:r>
              <a:rPr lang="en-GB" sz="1100" dirty="0">
                <a:latin typeface="Century Gothic" panose="020B0502020202020204" pitchFamily="34" charset="0"/>
                <a:ea typeface="Times New Roman" panose="02020603050405020304" pitchFamily="18" charset="0"/>
                <a:cs typeface="Times New Roman" panose="02020603050405020304" pitchFamily="18" charset="0"/>
              </a:rPr>
              <a:t>Congratulations to Gabriel in Poplar who has been awarded a level 3 swimming badge and certificate.</a:t>
            </a:r>
          </a:p>
          <a:p>
            <a:pPr algn="ctr"/>
            <a:r>
              <a:rPr lang="en-GB" sz="1100" dirty="0">
                <a:latin typeface="Century Gothic" panose="020B0502020202020204" pitchFamily="34" charset="0"/>
                <a:ea typeface="Times New Roman" panose="02020603050405020304" pitchFamily="18" charset="0"/>
                <a:cs typeface="Times New Roman" panose="02020603050405020304" pitchFamily="18" charset="0"/>
              </a:rPr>
              <a:t>Well done to Oscar in Cedar who has received a medal for playing football on the pitch at St Mary’s stadium.</a:t>
            </a:r>
          </a:p>
          <a:p>
            <a:pPr algn="ctr"/>
            <a:r>
              <a:rPr lang="en-GB" sz="1100" b="1" dirty="0">
                <a:latin typeface="Century Gothic" panose="020B0502020202020204" pitchFamily="34" charset="0"/>
                <a:ea typeface="Times New Roman" panose="02020603050405020304" pitchFamily="18" charset="0"/>
                <a:cs typeface="Times New Roman" panose="02020603050405020304" pitchFamily="18" charset="0"/>
              </a:rPr>
              <a:t>MENU CHANGE</a:t>
            </a:r>
          </a:p>
          <a:p>
            <a:pPr algn="ctr"/>
            <a:r>
              <a:rPr lang="en-GB" sz="1100" b="1" dirty="0">
                <a:latin typeface="Century Gothic" panose="020B0502020202020204" pitchFamily="34" charset="0"/>
                <a:ea typeface="Times New Roman" panose="02020603050405020304" pitchFamily="18" charset="0"/>
                <a:cs typeface="Times New Roman" panose="02020603050405020304" pitchFamily="18" charset="0"/>
              </a:rPr>
              <a:t>FAVOURITE DINNER DAY 15</a:t>
            </a:r>
            <a:r>
              <a:rPr lang="en-GB" sz="1100" b="1" baseline="30000" dirty="0">
                <a:latin typeface="Century Gothic" panose="020B0502020202020204" pitchFamily="34" charset="0"/>
                <a:ea typeface="Times New Roman" panose="02020603050405020304" pitchFamily="18" charset="0"/>
                <a:cs typeface="Times New Roman" panose="02020603050405020304" pitchFamily="18" charset="0"/>
              </a:rPr>
              <a:t>TH</a:t>
            </a:r>
            <a:r>
              <a:rPr lang="en-GB" sz="1100" b="1" dirty="0">
                <a:latin typeface="Century Gothic" panose="020B0502020202020204" pitchFamily="34" charset="0"/>
                <a:ea typeface="Times New Roman" panose="02020603050405020304" pitchFamily="18" charset="0"/>
                <a:cs typeface="Times New Roman" panose="02020603050405020304" pitchFamily="18" charset="0"/>
              </a:rPr>
              <a:t> JANUARY </a:t>
            </a:r>
          </a:p>
          <a:p>
            <a:pPr algn="ctr"/>
            <a:r>
              <a:rPr lang="en-GB" sz="1100" dirty="0">
                <a:latin typeface="Century Gothic" panose="020B0502020202020204" pitchFamily="34" charset="0"/>
                <a:ea typeface="Times New Roman" panose="02020603050405020304" pitchFamily="18" charset="0"/>
                <a:cs typeface="Times New Roman" panose="02020603050405020304" pitchFamily="18" charset="0"/>
              </a:rPr>
              <a:t>Blue – beef burger</a:t>
            </a:r>
          </a:p>
          <a:p>
            <a:pPr algn="ctr"/>
            <a:r>
              <a:rPr lang="en-GB" sz="1100" dirty="0">
                <a:latin typeface="Century Gothic" panose="020B0502020202020204" pitchFamily="34" charset="0"/>
                <a:ea typeface="Times New Roman" panose="02020603050405020304" pitchFamily="18" charset="0"/>
                <a:cs typeface="Times New Roman" panose="02020603050405020304" pitchFamily="18" charset="0"/>
              </a:rPr>
              <a:t>Yellow – vegan nuggets</a:t>
            </a:r>
          </a:p>
          <a:p>
            <a:pPr algn="ctr"/>
            <a:r>
              <a:rPr lang="en-GB" sz="1100" dirty="0">
                <a:latin typeface="Century Gothic" panose="020B0502020202020204" pitchFamily="34" charset="0"/>
                <a:ea typeface="Times New Roman" panose="02020603050405020304" pitchFamily="18" charset="0"/>
                <a:cs typeface="Times New Roman" panose="02020603050405020304" pitchFamily="18" charset="0"/>
              </a:rPr>
              <a:t>Green – jacket potato</a:t>
            </a:r>
          </a:p>
          <a:p>
            <a:pPr algn="ctr"/>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pPr algn="ctr"/>
            <a:r>
              <a:rPr lang="en-GB" sz="1100" b="1" dirty="0">
                <a:latin typeface="Century Gothic" panose="020B0502020202020204" pitchFamily="34" charset="0"/>
                <a:ea typeface="Times New Roman" panose="02020603050405020304" pitchFamily="18" charset="0"/>
                <a:cs typeface="Tahoma" panose="020B0604030504040204" pitchFamily="34" charset="0"/>
              </a:rPr>
              <a:t>PARENT CELEBRATIONS</a:t>
            </a:r>
          </a:p>
          <a:p>
            <a:pPr algn="ctr"/>
            <a:r>
              <a:rPr lang="en-GB" sz="1100" dirty="0">
                <a:latin typeface="Century Gothic" panose="020B0502020202020204" pitchFamily="34" charset="0"/>
                <a:ea typeface="Times New Roman" panose="02020603050405020304" pitchFamily="18" charset="0"/>
                <a:cs typeface="Tahoma" panose="020B0604030504040204" pitchFamily="34" charset="0"/>
              </a:rPr>
              <a:t>Both year R and Year 2 would like to invite parents into an assembly to celebrate all their hard work.</a:t>
            </a:r>
          </a:p>
          <a:p>
            <a:pPr algn="ctr"/>
            <a:r>
              <a:rPr lang="en-GB" sz="1100" dirty="0">
                <a:latin typeface="Century Gothic" panose="020B0502020202020204" pitchFamily="34" charset="0"/>
                <a:ea typeface="Times New Roman" panose="02020603050405020304" pitchFamily="18" charset="0"/>
                <a:cs typeface="Tahoma" panose="020B0604030504040204" pitchFamily="34" charset="0"/>
              </a:rPr>
              <a:t>Year R -   29</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January at 2.30pm</a:t>
            </a:r>
          </a:p>
          <a:p>
            <a:pPr algn="ctr"/>
            <a:r>
              <a:rPr lang="en-GB" sz="1100" dirty="0">
                <a:latin typeface="Century Gothic" panose="020B0502020202020204" pitchFamily="34" charset="0"/>
                <a:ea typeface="Times New Roman" panose="02020603050405020304" pitchFamily="18" charset="0"/>
                <a:cs typeface="Tahoma" panose="020B0604030504040204" pitchFamily="34" charset="0"/>
              </a:rPr>
              <a:t>Year 2- 11</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February at 2.30pm.  </a:t>
            </a:r>
          </a:p>
          <a:p>
            <a:pPr algn="ctr"/>
            <a:endParaRPr lang="en-GB" sz="1100" b="1" dirty="0">
              <a:latin typeface="Century Gothic" panose="020B0502020202020204" pitchFamily="34" charset="0"/>
              <a:ea typeface="Times New Roman" panose="02020603050405020304" pitchFamily="18" charset="0"/>
              <a:cs typeface="Tahoma" panose="020B0604030504040204" pitchFamily="34" charset="0"/>
            </a:endParaRPr>
          </a:p>
          <a:p>
            <a:pPr algn="ctr"/>
            <a:r>
              <a:rPr lang="en-GB" sz="1100" b="1" dirty="0">
                <a:latin typeface="Century Gothic" panose="020B0502020202020204" pitchFamily="34" charset="0"/>
                <a:ea typeface="Times New Roman" panose="02020603050405020304" pitchFamily="18" charset="0"/>
                <a:cs typeface="Tahoma" panose="020B0604030504040204" pitchFamily="34" charset="0"/>
              </a:rPr>
              <a:t>DRESS UP DAYS </a:t>
            </a:r>
          </a:p>
          <a:p>
            <a:pPr algn="ctr"/>
            <a:r>
              <a:rPr lang="en-GB" sz="1100" dirty="0">
                <a:latin typeface="Century Gothic" panose="020B0502020202020204" pitchFamily="34" charset="0"/>
                <a:ea typeface="Times New Roman" panose="02020603050405020304" pitchFamily="18" charset="0"/>
                <a:cs typeface="Tahoma" panose="020B0604030504040204" pitchFamily="34" charset="0"/>
              </a:rPr>
              <a:t>To celebrate their learning, year 1 are invited to dress up as a </a:t>
            </a:r>
            <a:r>
              <a:rPr lang="en-GB" sz="1100">
                <a:latin typeface="Century Gothic" panose="020B0502020202020204" pitchFamily="34" charset="0"/>
                <a:ea typeface="Times New Roman" panose="02020603050405020304" pitchFamily="18" charset="0"/>
                <a:cs typeface="Tahoma" panose="020B0604030504040204" pitchFamily="34" charset="0"/>
              </a:rPr>
              <a:t>fairytale character </a:t>
            </a:r>
            <a:r>
              <a:rPr lang="en-GB" sz="1100" dirty="0">
                <a:latin typeface="Century Gothic" panose="020B0502020202020204" pitchFamily="34" charset="0"/>
                <a:ea typeface="Times New Roman" panose="02020603050405020304" pitchFamily="18" charset="0"/>
                <a:cs typeface="Tahoma" panose="020B0604030504040204" pitchFamily="34" charset="0"/>
              </a:rPr>
              <a:t>on 13</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February.  Year 2 are invited to dress up as a Titanic passenger on 11</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February.  </a:t>
            </a:r>
          </a:p>
          <a:p>
            <a:pPr algn="ctr"/>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pPr algn="ctr"/>
            <a:r>
              <a:rPr lang="en-GB" sz="1100" b="1" dirty="0">
                <a:latin typeface="Century Gothic" panose="020B0502020202020204" pitchFamily="34" charset="0"/>
                <a:ea typeface="Times New Roman" panose="02020603050405020304" pitchFamily="18" charset="0"/>
                <a:cs typeface="Tahoma" panose="020B0604030504040204" pitchFamily="34" charset="0"/>
              </a:rPr>
              <a:t>SCHOOL NURSE</a:t>
            </a:r>
            <a:br>
              <a:rPr lang="en-GB" sz="1100" b="1" dirty="0">
                <a:latin typeface="Century Gothic" panose="020B0502020202020204" pitchFamily="34" charset="0"/>
                <a:ea typeface="Times New Roman" panose="02020603050405020304" pitchFamily="18" charset="0"/>
                <a:cs typeface="Tahoma" panose="020B0604030504040204" pitchFamily="34" charset="0"/>
              </a:rPr>
            </a:br>
            <a:r>
              <a:rPr lang="en-GB" sz="1100" dirty="0">
                <a:latin typeface="Century Gothic" panose="020B0502020202020204" pitchFamily="34" charset="0"/>
                <a:ea typeface="Times New Roman" panose="02020603050405020304" pitchFamily="18" charset="0"/>
                <a:cs typeface="Tahoma" panose="020B0604030504040204" pitchFamily="34" charset="0"/>
              </a:rPr>
              <a:t>Attached to the newsletter is an introduction from our new school nurse, Fay.  She will be running a clinic on 12</a:t>
            </a:r>
            <a:r>
              <a:rPr lang="en-GB" sz="1100" baseline="30000" dirty="0">
                <a:latin typeface="Century Gothic" panose="020B0502020202020204" pitchFamily="34" charset="0"/>
                <a:ea typeface="Times New Roman" panose="02020603050405020304" pitchFamily="18" charset="0"/>
                <a:cs typeface="Tahoma" panose="020B0604030504040204" pitchFamily="34" charset="0"/>
              </a:rPr>
              <a:t>th</a:t>
            </a:r>
            <a:r>
              <a:rPr lang="en-GB" sz="1100" dirty="0">
                <a:latin typeface="Century Gothic" panose="020B0502020202020204" pitchFamily="34" charset="0"/>
                <a:ea typeface="Times New Roman" panose="02020603050405020304" pitchFamily="18" charset="0"/>
                <a:cs typeface="Tahoma" panose="020B0604030504040204" pitchFamily="34" charset="0"/>
              </a:rPr>
              <a:t> February.  Please contact the office to book an appointment.  </a:t>
            </a:r>
            <a:endParaRPr lang="en-GB" sz="1100" b="1" dirty="0">
              <a:latin typeface="Century Gothic" panose="020B0502020202020204" pitchFamily="34" charset="0"/>
              <a:ea typeface="Times New Roman" panose="02020603050405020304" pitchFamily="18" charset="0"/>
              <a:cs typeface="Tahoma" panose="020B0604030504040204" pitchFamily="34" charset="0"/>
            </a:endParaRPr>
          </a:p>
          <a:p>
            <a:pPr algn="ctr"/>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pPr algn="ctr"/>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pPr algn="ctr"/>
            <a:endParaRPr lang="en-GB" sz="1100" dirty="0">
              <a:latin typeface="Century Gothic" panose="020B0502020202020204" pitchFamily="34" charset="0"/>
              <a:ea typeface="Times New Roman" panose="02020603050405020304" pitchFamily="18" charset="0"/>
              <a:cs typeface="Tahoma" panose="020B0604030504040204" pitchFamily="34" charset="0"/>
            </a:endParaRPr>
          </a:p>
          <a:p>
            <a:pPr algn="ctr"/>
            <a:endParaRPr lang="en-GB" sz="1200" dirty="0">
              <a:latin typeface="Century Gothic" panose="020B0502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3406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6A37F3B9E5919449241E48D5A39DBA3" ma:contentTypeVersion="13" ma:contentTypeDescription="Create a new document." ma:contentTypeScope="" ma:versionID="2c750884d24ccae34dda2ee8f365c17b">
  <xsd:schema xmlns:xsd="http://www.w3.org/2001/XMLSchema" xmlns:xs="http://www.w3.org/2001/XMLSchema" xmlns:p="http://schemas.microsoft.com/office/2006/metadata/properties" xmlns:ns2="1233c09f-3b5b-44af-9e3a-1de849cb8441" xmlns:ns3="3cecbf77-17f6-420f-a0b7-7c16c1435918" targetNamespace="http://schemas.microsoft.com/office/2006/metadata/properties" ma:root="true" ma:fieldsID="9a772da66e31bf6f1818453356a6dce4" ns2:_="" ns3:_="">
    <xsd:import namespace="1233c09f-3b5b-44af-9e3a-1de849cb8441"/>
    <xsd:import namespace="3cecbf77-17f6-420f-a0b7-7c16c143591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lcf76f155ced4ddcb4097134ff3c332f" minOccurs="0"/>
                <xsd:element ref="ns2:MediaServiceGenerationTime" minOccurs="0"/>
                <xsd:element ref="ns2:MediaServiceEventHashCode" minOccurs="0"/>
                <xsd:element ref="ns2:MediaServiceOCR"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33c09f-3b5b-44af-9e3a-1de849cb84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a4dffdda-9b75-4d76-b353-e8fbb476ec9d"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cecbf77-17f6-420f-a0b7-7c16c143591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233c09f-3b5b-44af-9e3a-1de849cb8441">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24FE398-2280-4537-8DED-4F2FB194CF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33c09f-3b5b-44af-9e3a-1de849cb8441"/>
    <ds:schemaRef ds:uri="3cecbf77-17f6-420f-a0b7-7c16c143591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1CD765F-ED81-4085-B794-94ADD2D8DC7C}">
  <ds:schemaRefs>
    <ds:schemaRef ds:uri="http://purl.org/dc/elements/1.1/"/>
    <ds:schemaRef ds:uri="http://purl.org/dc/dcmitype/"/>
    <ds:schemaRef ds:uri="1233c09f-3b5b-44af-9e3a-1de849cb8441"/>
    <ds:schemaRef ds:uri="3cecbf77-17f6-420f-a0b7-7c16c1435918"/>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A815F067-1CA1-4F02-AC99-CBE5BE48097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204</TotalTime>
  <Words>858</Words>
  <Application>Microsoft Office PowerPoint</Application>
  <PresentationFormat>A4 Paper (210x297 mm)</PresentationFormat>
  <Paragraphs>110</Paragraphs>
  <Slides>2</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Calibri Light</vt:lpstr>
      <vt:lpstr>Century Gothic</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Lloyd Allington</dc:creator>
  <cp:lastModifiedBy>Julia Wilbur</cp:lastModifiedBy>
  <cp:revision>6</cp:revision>
  <cp:lastPrinted>2026-01-14T11:45:30Z</cp:lastPrinted>
  <dcterms:created xsi:type="dcterms:W3CDTF">2023-10-19T13:14:40Z</dcterms:created>
  <dcterms:modified xsi:type="dcterms:W3CDTF">2026-01-14T13:06:59Z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0x010100D6A37F3B9E5919449241E48D5A39DBA3</vt:lpwstr>
  </property>
  <property fmtid="{D5CDD505-2E9C-101B-9397-08002B2CF9AE}" pid="3" name="MediaServiceImageTags">
    <vt:lpwstr/>
  </property>
</Properties>
</file>