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6" r:id="rId5"/>
    <p:sldId id="276" r:id="rId6"/>
    <p:sldId id="257" r:id="rId7"/>
    <p:sldId id="259" r:id="rId8"/>
    <p:sldId id="260" r:id="rId9"/>
    <p:sldId id="261" r:id="rId10"/>
    <p:sldId id="262" r:id="rId11"/>
    <p:sldId id="263" r:id="rId12"/>
    <p:sldId id="265" r:id="rId13"/>
    <p:sldId id="264" r:id="rId14"/>
    <p:sldId id="266" r:id="rId15"/>
    <p:sldId id="267" r:id="rId16"/>
    <p:sldId id="268" r:id="rId17"/>
    <p:sldId id="269" r:id="rId18"/>
    <p:sldId id="270" r:id="rId19"/>
    <p:sldId id="271" r:id="rId20"/>
    <p:sldId id="272" r:id="rId21"/>
    <p:sldId id="273" r:id="rId22"/>
    <p:sldId id="274" r:id="rId23"/>
    <p:sldId id="275" r:id="rId24"/>
  </p:sldIdLst>
  <p:sldSz cx="6858000" cy="9906000" type="A4"/>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8EEF3D-C0E9-456A-9ACC-5AFAED40683D}" v="1" dt="2025-11-04T13:45:42.8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p:scale>
          <a:sx n="100" d="100"/>
          <a:sy n="100" d="100"/>
        </p:scale>
        <p:origin x="2616" y="-9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Arthur" userId="b67d725b-86b3-49e3-b8a9-fa7fe5c1c0ef" providerId="ADAL" clId="{692344CB-0D42-4B6C-AE6F-4C0DA4EF2F7B}"/>
    <pc:docChg chg="custSel modSld">
      <pc:chgData name="Simon Arthur" userId="b67d725b-86b3-49e3-b8a9-fa7fe5c1c0ef" providerId="ADAL" clId="{692344CB-0D42-4B6C-AE6F-4C0DA4EF2F7B}" dt="2025-11-04T13:46:03.138" v="70" actId="1440"/>
      <pc:docMkLst>
        <pc:docMk/>
      </pc:docMkLst>
      <pc:sldChg chg="addSp delSp modSp mod">
        <pc:chgData name="Simon Arthur" userId="b67d725b-86b3-49e3-b8a9-fa7fe5c1c0ef" providerId="ADAL" clId="{692344CB-0D42-4B6C-AE6F-4C0DA4EF2F7B}" dt="2025-11-04T13:42:44.306" v="44" actId="1076"/>
        <pc:sldMkLst>
          <pc:docMk/>
          <pc:sldMk cId="1560547421" sldId="256"/>
        </pc:sldMkLst>
        <pc:spChg chg="mod">
          <ac:chgData name="Simon Arthur" userId="b67d725b-86b3-49e3-b8a9-fa7fe5c1c0ef" providerId="ADAL" clId="{692344CB-0D42-4B6C-AE6F-4C0DA4EF2F7B}" dt="2025-10-19T15:51:59.065" v="3" actId="20577"/>
          <ac:spMkLst>
            <pc:docMk/>
            <pc:sldMk cId="1560547421" sldId="256"/>
            <ac:spMk id="4" creationId="{0E7E3B87-7BB6-B1D6-52D8-8E400867A76E}"/>
          </ac:spMkLst>
        </pc:spChg>
        <pc:picChg chg="add mod">
          <ac:chgData name="Simon Arthur" userId="b67d725b-86b3-49e3-b8a9-fa7fe5c1c0ef" providerId="ADAL" clId="{692344CB-0D42-4B6C-AE6F-4C0DA4EF2F7B}" dt="2025-10-19T15:52:32.643" v="11" actId="1076"/>
          <ac:picMkLst>
            <pc:docMk/>
            <pc:sldMk cId="1560547421" sldId="256"/>
            <ac:picMk id="6" creationId="{5977A812-882E-024A-A0DD-3754F53A1594}"/>
          </ac:picMkLst>
        </pc:picChg>
        <pc:picChg chg="add mod">
          <ac:chgData name="Simon Arthur" userId="b67d725b-86b3-49e3-b8a9-fa7fe5c1c0ef" providerId="ADAL" clId="{692344CB-0D42-4B6C-AE6F-4C0DA4EF2F7B}" dt="2025-11-04T13:42:44.306" v="44" actId="1076"/>
          <ac:picMkLst>
            <pc:docMk/>
            <pc:sldMk cId="1560547421" sldId="256"/>
            <ac:picMk id="7" creationId="{67EC0D62-DFB1-4252-E9B3-561B81691E72}"/>
          </ac:picMkLst>
        </pc:picChg>
        <pc:picChg chg="del">
          <ac:chgData name="Simon Arthur" userId="b67d725b-86b3-49e3-b8a9-fa7fe5c1c0ef" providerId="ADAL" clId="{692344CB-0D42-4B6C-AE6F-4C0DA4EF2F7B}" dt="2025-11-04T13:42:35.837" v="41" actId="478"/>
          <ac:picMkLst>
            <pc:docMk/>
            <pc:sldMk cId="1560547421" sldId="256"/>
            <ac:picMk id="16" creationId="{88C62EF2-A189-7E6A-D0DC-CF24A20FFDD5}"/>
          </ac:picMkLst>
        </pc:picChg>
      </pc:sldChg>
      <pc:sldChg chg="addSp delSp modSp mod">
        <pc:chgData name="Simon Arthur" userId="b67d725b-86b3-49e3-b8a9-fa7fe5c1c0ef" providerId="ADAL" clId="{692344CB-0D42-4B6C-AE6F-4C0DA4EF2F7B}" dt="2025-11-04T13:44:27.444" v="60" actId="1440"/>
        <pc:sldMkLst>
          <pc:docMk/>
          <pc:sldMk cId="3840203586" sldId="261"/>
        </pc:sldMkLst>
        <pc:picChg chg="add mod">
          <ac:chgData name="Simon Arthur" userId="b67d725b-86b3-49e3-b8a9-fa7fe5c1c0ef" providerId="ADAL" clId="{692344CB-0D42-4B6C-AE6F-4C0DA4EF2F7B}" dt="2025-11-04T13:43:47.716" v="54" actId="1440"/>
          <ac:picMkLst>
            <pc:docMk/>
            <pc:sldMk cId="3840203586" sldId="261"/>
            <ac:picMk id="5" creationId="{7E1341C2-F583-A530-A8C6-F9FF310FBC19}"/>
          </ac:picMkLst>
        </pc:picChg>
        <pc:picChg chg="del">
          <ac:chgData name="Simon Arthur" userId="b67d725b-86b3-49e3-b8a9-fa7fe5c1c0ef" providerId="ADAL" clId="{692344CB-0D42-4B6C-AE6F-4C0DA4EF2F7B}" dt="2025-11-04T13:43:22.663" v="45" actId="478"/>
          <ac:picMkLst>
            <pc:docMk/>
            <pc:sldMk cId="3840203586" sldId="261"/>
            <ac:picMk id="6" creationId="{1ECD83AB-C666-7143-A089-4102A1516A77}"/>
          </ac:picMkLst>
        </pc:picChg>
        <pc:picChg chg="add mod">
          <ac:chgData name="Simon Arthur" userId="b67d725b-86b3-49e3-b8a9-fa7fe5c1c0ef" providerId="ADAL" clId="{692344CB-0D42-4B6C-AE6F-4C0DA4EF2F7B}" dt="2025-11-04T13:44:27.444" v="60" actId="1440"/>
          <ac:picMkLst>
            <pc:docMk/>
            <pc:sldMk cId="3840203586" sldId="261"/>
            <ac:picMk id="9" creationId="{3456C0A9-E6E1-D8D8-63C1-5BC832FE10E9}"/>
          </ac:picMkLst>
        </pc:picChg>
        <pc:picChg chg="del">
          <ac:chgData name="Simon Arthur" userId="b67d725b-86b3-49e3-b8a9-fa7fe5c1c0ef" providerId="ADAL" clId="{692344CB-0D42-4B6C-AE6F-4C0DA4EF2F7B}" dt="2025-11-04T13:44:15.612" v="55" actId="478"/>
          <ac:picMkLst>
            <pc:docMk/>
            <pc:sldMk cId="3840203586" sldId="261"/>
            <ac:picMk id="12" creationId="{5FC58924-9E94-AC8B-FC39-8317A826E8C8}"/>
          </ac:picMkLst>
        </pc:picChg>
      </pc:sldChg>
      <pc:sldChg chg="modSp mod">
        <pc:chgData name="Simon Arthur" userId="b67d725b-86b3-49e3-b8a9-fa7fe5c1c0ef" providerId="ADAL" clId="{692344CB-0D42-4B6C-AE6F-4C0DA4EF2F7B}" dt="2025-10-19T15:55:55.737" v="12" actId="20577"/>
        <pc:sldMkLst>
          <pc:docMk/>
          <pc:sldMk cId="419755569" sldId="271"/>
        </pc:sldMkLst>
        <pc:spChg chg="mod">
          <ac:chgData name="Simon Arthur" userId="b67d725b-86b3-49e3-b8a9-fa7fe5c1c0ef" providerId="ADAL" clId="{692344CB-0D42-4B6C-AE6F-4C0DA4EF2F7B}" dt="2025-10-19T15:55:55.737" v="12" actId="20577"/>
          <ac:spMkLst>
            <pc:docMk/>
            <pc:sldMk cId="419755569" sldId="271"/>
            <ac:spMk id="3" creationId="{B03F08DD-326E-0AF0-43D9-57457FC3009B}"/>
          </ac:spMkLst>
        </pc:spChg>
      </pc:sldChg>
      <pc:sldChg chg="addSp delSp modSp mod">
        <pc:chgData name="Simon Arthur" userId="b67d725b-86b3-49e3-b8a9-fa7fe5c1c0ef" providerId="ADAL" clId="{692344CB-0D42-4B6C-AE6F-4C0DA4EF2F7B}" dt="2025-10-19T16:01:28.200" v="25" actId="1440"/>
        <pc:sldMkLst>
          <pc:docMk/>
          <pc:sldMk cId="431333026" sldId="274"/>
        </pc:sldMkLst>
        <pc:picChg chg="add mod">
          <ac:chgData name="Simon Arthur" userId="b67d725b-86b3-49e3-b8a9-fa7fe5c1c0ef" providerId="ADAL" clId="{692344CB-0D42-4B6C-AE6F-4C0DA4EF2F7B}" dt="2025-10-19T15:58:34.099" v="18" actId="1440"/>
          <ac:picMkLst>
            <pc:docMk/>
            <pc:sldMk cId="431333026" sldId="274"/>
            <ac:picMk id="6" creationId="{C7779FC3-F880-8B77-616F-98431E780F4E}"/>
          </ac:picMkLst>
        </pc:picChg>
        <pc:picChg chg="add mod">
          <ac:chgData name="Simon Arthur" userId="b67d725b-86b3-49e3-b8a9-fa7fe5c1c0ef" providerId="ADAL" clId="{692344CB-0D42-4B6C-AE6F-4C0DA4EF2F7B}" dt="2025-10-19T16:01:28.200" v="25" actId="1440"/>
          <ac:picMkLst>
            <pc:docMk/>
            <pc:sldMk cId="431333026" sldId="274"/>
            <ac:picMk id="13" creationId="{B84C5E49-E7F3-C9CE-4246-D50263CCC6F8}"/>
          </ac:picMkLst>
        </pc:picChg>
      </pc:sldChg>
      <pc:sldChg chg="addSp delSp modSp mod">
        <pc:chgData name="Simon Arthur" userId="b67d725b-86b3-49e3-b8a9-fa7fe5c1c0ef" providerId="ADAL" clId="{692344CB-0D42-4B6C-AE6F-4C0DA4EF2F7B}" dt="2025-11-04T13:46:03.138" v="70" actId="1440"/>
        <pc:sldMkLst>
          <pc:docMk/>
          <pc:sldMk cId="2775101397" sldId="275"/>
        </pc:sldMkLst>
        <pc:spChg chg="mod">
          <ac:chgData name="Simon Arthur" userId="b67d725b-86b3-49e3-b8a9-fa7fe5c1c0ef" providerId="ADAL" clId="{692344CB-0D42-4B6C-AE6F-4C0DA4EF2F7B}" dt="2025-10-19T16:02:13.909" v="40" actId="20577"/>
          <ac:spMkLst>
            <pc:docMk/>
            <pc:sldMk cId="2775101397" sldId="275"/>
            <ac:spMk id="3" creationId="{2F0B1ACE-BC21-93A2-1D3F-49B37EDEA108}"/>
          </ac:spMkLst>
        </pc:spChg>
        <pc:picChg chg="add mod">
          <ac:chgData name="Simon Arthur" userId="b67d725b-86b3-49e3-b8a9-fa7fe5c1c0ef" providerId="ADAL" clId="{692344CB-0D42-4B6C-AE6F-4C0DA4EF2F7B}" dt="2025-11-04T13:46:03.138" v="70" actId="1440"/>
          <ac:picMkLst>
            <pc:docMk/>
            <pc:sldMk cId="2775101397" sldId="275"/>
            <ac:picMk id="4" creationId="{472BA11E-2460-3089-DF75-53E5F81B003E}"/>
          </ac:picMkLst>
        </pc:picChg>
        <pc:picChg chg="del">
          <ac:chgData name="Simon Arthur" userId="b67d725b-86b3-49e3-b8a9-fa7fe5c1c0ef" providerId="ADAL" clId="{692344CB-0D42-4B6C-AE6F-4C0DA4EF2F7B}" dt="2025-11-04T13:45:32.607" v="61" actId="478"/>
          <ac:picMkLst>
            <pc:docMk/>
            <pc:sldMk cId="2775101397" sldId="275"/>
            <ac:picMk id="6" creationId="{B878B997-B954-DB66-B2AF-99B85ED39BF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151EA946-74E2-4CC4-A4AB-2BE78231D1E6}" type="datetimeFigureOut">
              <a:rPr lang="en-GB" smtClean="0"/>
              <a:t>04/11/2025</a:t>
            </a:fld>
            <a:endParaRPr lang="en-GB"/>
          </a:p>
        </p:txBody>
      </p:sp>
      <p:sp>
        <p:nvSpPr>
          <p:cNvPr id="4" name="Slide Image Placeholder 3"/>
          <p:cNvSpPr>
            <a:spLocks noGrp="1" noRot="1" noChangeAspect="1"/>
          </p:cNvSpPr>
          <p:nvPr>
            <p:ph type="sldImg" idx="2"/>
          </p:nvPr>
        </p:nvSpPr>
        <p:spPr>
          <a:xfrm>
            <a:off x="2174875" y="1239838"/>
            <a:ext cx="2319338" cy="335121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77195"/>
            <a:ext cx="5335270" cy="39086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5"/>
            <a:ext cx="2889938"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5"/>
            <a:ext cx="2889938" cy="498055"/>
          </a:xfrm>
          <a:prstGeom prst="rect">
            <a:avLst/>
          </a:prstGeom>
        </p:spPr>
        <p:txBody>
          <a:bodyPr vert="horz" lIns="91440" tIns="45720" rIns="91440" bIns="45720" rtlCol="0" anchor="b"/>
          <a:lstStyle>
            <a:lvl1pPr algn="r">
              <a:defRPr sz="1200"/>
            </a:lvl1pPr>
          </a:lstStyle>
          <a:p>
            <a:fld id="{05363E73-B6B8-4E98-B598-57A9FCCF7668}" type="slidenum">
              <a:rPr lang="en-GB" smtClean="0"/>
              <a:t>‹#›</a:t>
            </a:fld>
            <a:endParaRPr lang="en-GB"/>
          </a:p>
        </p:txBody>
      </p:sp>
    </p:spTree>
    <p:extLst>
      <p:ext uri="{BB962C8B-B14F-4D97-AF65-F5344CB8AC3E}">
        <p14:creationId xmlns:p14="http://schemas.microsoft.com/office/powerpoint/2010/main" val="2236364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849" y="2974128"/>
            <a:ext cx="6860063" cy="264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205739" y="3129195"/>
            <a:ext cx="6452756" cy="2512390"/>
          </a:xfrm>
        </p:spPr>
        <p:txBody>
          <a:bodyPr tIns="45720" bIns="45720" anchor="ctr">
            <a:normAutofit/>
          </a:bodyPr>
          <a:lstStyle>
            <a:lvl1pPr algn="ctr">
              <a:lnSpc>
                <a:spcPct val="80000"/>
              </a:lnSpc>
              <a:defRPr sz="3375" spc="84" baseline="0"/>
            </a:lvl1pPr>
          </a:lstStyle>
          <a:p>
            <a:r>
              <a:rPr lang="en-US"/>
              <a:t>Click to edit Master title style</a:t>
            </a:r>
            <a:endParaRPr lang="en-US" dirty="0"/>
          </a:p>
        </p:txBody>
      </p:sp>
      <p:sp>
        <p:nvSpPr>
          <p:cNvPr id="3" name="Subtitle 2"/>
          <p:cNvSpPr>
            <a:spLocks noGrp="1"/>
          </p:cNvSpPr>
          <p:nvPr>
            <p:ph type="subTitle" idx="1"/>
          </p:nvPr>
        </p:nvSpPr>
        <p:spPr>
          <a:xfrm>
            <a:off x="857250" y="5772363"/>
            <a:ext cx="5143500" cy="1891146"/>
          </a:xfrm>
        </p:spPr>
        <p:txBody>
          <a:bodyPr>
            <a:normAutofit/>
          </a:bodyPr>
          <a:lstStyle>
            <a:lvl1pPr marL="0" indent="0" algn="ctr">
              <a:buNone/>
              <a:defRPr sz="1125"/>
            </a:lvl1pPr>
            <a:lvl2pPr marL="257172" indent="0" algn="ctr">
              <a:buNone/>
              <a:defRPr sz="1125"/>
            </a:lvl2pPr>
            <a:lvl3pPr marL="514344" indent="0" algn="ctr">
              <a:buNone/>
              <a:defRPr sz="1125"/>
            </a:lvl3pPr>
            <a:lvl4pPr marL="771516" indent="0" algn="ctr">
              <a:buNone/>
              <a:defRPr sz="1125"/>
            </a:lvl4pPr>
            <a:lvl5pPr marL="1028689" indent="0" algn="ctr">
              <a:buNone/>
              <a:defRPr sz="1125"/>
            </a:lvl5pPr>
            <a:lvl6pPr marL="1285861" indent="0" algn="ctr">
              <a:buNone/>
              <a:defRPr sz="1125"/>
            </a:lvl6pPr>
            <a:lvl7pPr marL="1543033" indent="0" algn="ctr">
              <a:buNone/>
              <a:defRPr sz="1125"/>
            </a:lvl7pPr>
            <a:lvl8pPr marL="1800205" indent="0" algn="ctr">
              <a:buNone/>
              <a:defRPr sz="1125"/>
            </a:lvl8pPr>
            <a:lvl9pPr marL="2057377" indent="0" algn="ctr">
              <a:buNone/>
              <a:defRPr sz="112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DE18CD-11B4-4C61-8159-4230E83966CB}" type="datetime1">
              <a:rPr lang="en-GB" smtClean="0"/>
              <a:t>04/11/2025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4F3368-852D-44AC-93B3-EFB42F8267E6}" type="slidenum">
              <a:rPr lang="en-GB" smtClean="0"/>
              <a:t>‹#›</a:t>
            </a:fld>
            <a:endParaRPr lang="en-GB"/>
          </a:p>
        </p:txBody>
      </p:sp>
    </p:spTree>
    <p:extLst>
      <p:ext uri="{BB962C8B-B14F-4D97-AF65-F5344CB8AC3E}">
        <p14:creationId xmlns:p14="http://schemas.microsoft.com/office/powerpoint/2010/main" val="2123256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F341B2-40A5-4A8F-8066-33F7CDE90C3E}" type="datetime1">
              <a:rPr lang="en-GB" smtClean="0"/>
              <a:t>04/11/2025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4F3368-852D-44AC-93B3-EFB42F8267E6}" type="slidenum">
              <a:rPr lang="en-GB" smtClean="0"/>
              <a:t>‹#›</a:t>
            </a:fld>
            <a:endParaRPr lang="en-GB"/>
          </a:p>
        </p:txBody>
      </p:sp>
    </p:spTree>
    <p:extLst>
      <p:ext uri="{BB962C8B-B14F-4D97-AF65-F5344CB8AC3E}">
        <p14:creationId xmlns:p14="http://schemas.microsoft.com/office/powerpoint/2010/main" val="1325361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3849" y="2974128"/>
            <a:ext cx="6860063" cy="264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68671" y="3190603"/>
            <a:ext cx="5915025" cy="2421467"/>
          </a:xfrm>
        </p:spPr>
        <p:txBody>
          <a:bodyPr anchor="ctr">
            <a:noAutofit/>
          </a:bodyPr>
          <a:lstStyle>
            <a:lvl1pPr algn="ctr">
              <a:lnSpc>
                <a:spcPct val="80000"/>
              </a:lnSpc>
              <a:defRPr sz="3375" b="0" spc="84"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68671" y="5792707"/>
            <a:ext cx="5915025" cy="1696701"/>
          </a:xfrm>
        </p:spPr>
        <p:txBody>
          <a:bodyPr anchor="t">
            <a:normAutofit/>
          </a:bodyPr>
          <a:lstStyle>
            <a:lvl1pPr marL="0" indent="0" algn="ctr">
              <a:buNone/>
              <a:defRPr sz="1125">
                <a:solidFill>
                  <a:schemeClr val="tx2"/>
                </a:solidFill>
              </a:defRPr>
            </a:lvl1pPr>
            <a:lvl2pPr marL="257172" indent="0">
              <a:buNone/>
              <a:defRPr sz="1013">
                <a:solidFill>
                  <a:schemeClr val="tx1">
                    <a:tint val="75000"/>
                  </a:schemeClr>
                </a:solidFill>
              </a:defRPr>
            </a:lvl2pPr>
            <a:lvl3pPr marL="514344" indent="0">
              <a:buNone/>
              <a:defRPr sz="900">
                <a:solidFill>
                  <a:schemeClr val="tx1">
                    <a:tint val="75000"/>
                  </a:schemeClr>
                </a:solidFill>
              </a:defRPr>
            </a:lvl3pPr>
            <a:lvl4pPr marL="771516" indent="0">
              <a:buNone/>
              <a:defRPr sz="788">
                <a:solidFill>
                  <a:schemeClr val="tx1">
                    <a:tint val="75000"/>
                  </a:schemeClr>
                </a:solidFill>
              </a:defRPr>
            </a:lvl4pPr>
            <a:lvl5pPr marL="1028689" indent="0">
              <a:buNone/>
              <a:defRPr sz="788">
                <a:solidFill>
                  <a:schemeClr val="tx1">
                    <a:tint val="75000"/>
                  </a:schemeClr>
                </a:solidFill>
              </a:defRPr>
            </a:lvl5pPr>
            <a:lvl6pPr marL="1285861" indent="0">
              <a:buNone/>
              <a:defRPr sz="788">
                <a:solidFill>
                  <a:schemeClr val="tx1">
                    <a:tint val="75000"/>
                  </a:schemeClr>
                </a:solidFill>
              </a:defRPr>
            </a:lvl6pPr>
            <a:lvl7pPr marL="1543033" indent="0">
              <a:buNone/>
              <a:defRPr sz="788">
                <a:solidFill>
                  <a:schemeClr val="tx1">
                    <a:tint val="75000"/>
                  </a:schemeClr>
                </a:solidFill>
              </a:defRPr>
            </a:lvl7pPr>
            <a:lvl8pPr marL="1800205" indent="0">
              <a:buNone/>
              <a:defRPr sz="788">
                <a:solidFill>
                  <a:schemeClr val="tx1">
                    <a:tint val="75000"/>
                  </a:schemeClr>
                </a:solidFill>
              </a:defRPr>
            </a:lvl8pPr>
            <a:lvl9pPr marL="2057377" indent="0">
              <a:buNone/>
              <a:defRPr sz="78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046F7910-BF20-43B4-AA5F-CE5A124978DB}" type="datetime1">
              <a:rPr lang="en-GB" smtClean="0"/>
              <a:t>04/11/2025</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34F3368-852D-44AC-93B3-EFB42F8267E6}" type="slidenum">
              <a:rPr lang="en-GB" smtClean="0"/>
              <a:t>‹#›</a:t>
            </a:fld>
            <a:endParaRPr lang="en-GB"/>
          </a:p>
        </p:txBody>
      </p:sp>
    </p:spTree>
    <p:extLst>
      <p:ext uri="{BB962C8B-B14F-4D97-AF65-F5344CB8AC3E}">
        <p14:creationId xmlns:p14="http://schemas.microsoft.com/office/powerpoint/2010/main" val="17773002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8006" y="2905760"/>
            <a:ext cx="2674620" cy="6075680"/>
          </a:xfrm>
        </p:spPr>
        <p:txBody>
          <a:bodyPr/>
          <a:lstStyle>
            <a:lvl1pPr>
              <a:defRPr sz="1238"/>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504595" y="2905760"/>
            <a:ext cx="2674620" cy="6075680"/>
          </a:xfrm>
        </p:spPr>
        <p:txBody>
          <a:bodyPr/>
          <a:lstStyle>
            <a:lvl1pPr>
              <a:defRPr sz="1238"/>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5C978D-EEF1-464F-9FCF-38AE86836305}" type="datetime1">
              <a:rPr lang="en-GB" smtClean="0"/>
              <a:t>04/11/2025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34F3368-852D-44AC-93B3-EFB42F8267E6}" type="slidenum">
              <a:rPr lang="en-GB" smtClean="0"/>
              <a:t>‹#›</a:t>
            </a:fld>
            <a:endParaRPr lang="en-GB"/>
          </a:p>
        </p:txBody>
      </p:sp>
    </p:spTree>
    <p:extLst>
      <p:ext uri="{BB962C8B-B14F-4D97-AF65-F5344CB8AC3E}">
        <p14:creationId xmlns:p14="http://schemas.microsoft.com/office/powerpoint/2010/main" val="3116343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8942" y="2763901"/>
            <a:ext cx="2674620" cy="1073358"/>
          </a:xfrm>
        </p:spPr>
        <p:txBody>
          <a:bodyPr anchor="ctr">
            <a:normAutofit/>
          </a:bodyPr>
          <a:lstStyle>
            <a:lvl1pPr marL="0" indent="0">
              <a:buNone/>
              <a:defRPr sz="1181" b="1"/>
            </a:lvl1pPr>
            <a:lvl2pPr marL="257172" indent="0">
              <a:buNone/>
              <a:defRPr sz="1125" b="1"/>
            </a:lvl2pPr>
            <a:lvl3pPr marL="514344" indent="0">
              <a:buNone/>
              <a:defRPr sz="1013" b="1"/>
            </a:lvl3pPr>
            <a:lvl4pPr marL="771516" indent="0">
              <a:buNone/>
              <a:defRPr sz="900" b="1"/>
            </a:lvl4pPr>
            <a:lvl5pPr marL="1028689" indent="0">
              <a:buNone/>
              <a:defRPr sz="900" b="1"/>
            </a:lvl5pPr>
            <a:lvl6pPr marL="1285861" indent="0">
              <a:buNone/>
              <a:defRPr sz="900" b="1"/>
            </a:lvl6pPr>
            <a:lvl7pPr marL="1543033" indent="0">
              <a:buNone/>
              <a:defRPr sz="900" b="1"/>
            </a:lvl7pPr>
            <a:lvl8pPr marL="1800205" indent="0">
              <a:buNone/>
              <a:defRPr sz="900" b="1"/>
            </a:lvl8pPr>
            <a:lvl9pPr marL="2057377" indent="0">
              <a:buNone/>
              <a:defRPr sz="900" b="1"/>
            </a:lvl9pPr>
          </a:lstStyle>
          <a:p>
            <a:pPr lvl="0"/>
            <a:r>
              <a:rPr lang="en-US"/>
              <a:t>Click to edit Master text styles</a:t>
            </a:r>
          </a:p>
        </p:txBody>
      </p:sp>
      <p:sp>
        <p:nvSpPr>
          <p:cNvPr id="4" name="Content Placeholder 3"/>
          <p:cNvSpPr>
            <a:spLocks noGrp="1"/>
          </p:cNvSpPr>
          <p:nvPr>
            <p:ph sz="half" idx="2"/>
          </p:nvPr>
        </p:nvSpPr>
        <p:spPr>
          <a:xfrm>
            <a:off x="678942" y="3837262"/>
            <a:ext cx="2674620" cy="5151120"/>
          </a:xfrm>
        </p:spPr>
        <p:txBody>
          <a:bodyPr/>
          <a:lstStyle>
            <a:lvl1pPr>
              <a:defRPr sz="1238"/>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05067" y="2763901"/>
            <a:ext cx="2674620" cy="1073358"/>
          </a:xfrm>
        </p:spPr>
        <p:txBody>
          <a:bodyPr anchor="ctr">
            <a:normAutofit/>
          </a:bodyPr>
          <a:lstStyle>
            <a:lvl1pPr marL="0" indent="0">
              <a:buNone/>
              <a:defRPr sz="1181" b="1"/>
            </a:lvl1pPr>
            <a:lvl2pPr marL="257172" indent="0">
              <a:buNone/>
              <a:defRPr sz="1125" b="1"/>
            </a:lvl2pPr>
            <a:lvl3pPr marL="514344" indent="0">
              <a:buNone/>
              <a:defRPr sz="1013" b="1"/>
            </a:lvl3pPr>
            <a:lvl4pPr marL="771516" indent="0">
              <a:buNone/>
              <a:defRPr sz="900" b="1"/>
            </a:lvl4pPr>
            <a:lvl5pPr marL="1028689" indent="0">
              <a:buNone/>
              <a:defRPr sz="900" b="1"/>
            </a:lvl5pPr>
            <a:lvl6pPr marL="1285861" indent="0">
              <a:buNone/>
              <a:defRPr sz="900" b="1"/>
            </a:lvl6pPr>
            <a:lvl7pPr marL="1543033" indent="0">
              <a:buNone/>
              <a:defRPr sz="900" b="1"/>
            </a:lvl7pPr>
            <a:lvl8pPr marL="1800205" indent="0">
              <a:buNone/>
              <a:defRPr sz="900" b="1"/>
            </a:lvl8pPr>
            <a:lvl9pPr marL="2057377" indent="0">
              <a:buNone/>
              <a:defRPr sz="900" b="1"/>
            </a:lvl9pPr>
          </a:lstStyle>
          <a:p>
            <a:pPr lvl="0"/>
            <a:r>
              <a:rPr lang="en-US"/>
              <a:t>Click to edit Master text styles</a:t>
            </a:r>
          </a:p>
        </p:txBody>
      </p:sp>
      <p:sp>
        <p:nvSpPr>
          <p:cNvPr id="6" name="Content Placeholder 5"/>
          <p:cNvSpPr>
            <a:spLocks noGrp="1"/>
          </p:cNvSpPr>
          <p:nvPr>
            <p:ph sz="quarter" idx="4"/>
          </p:nvPr>
        </p:nvSpPr>
        <p:spPr>
          <a:xfrm>
            <a:off x="3505067" y="3837259"/>
            <a:ext cx="2674620" cy="5151120"/>
          </a:xfrm>
        </p:spPr>
        <p:txBody>
          <a:bodyPr/>
          <a:lstStyle>
            <a:lvl1pPr>
              <a:defRPr sz="1238"/>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93AD38-BED3-4CBE-AA68-B9521222579C}" type="datetime1">
              <a:rPr lang="en-GB" smtClean="0"/>
              <a:t>04/11/2025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34F3368-852D-44AC-93B3-EFB42F8267E6}" type="slidenum">
              <a:rPr lang="en-GB" smtClean="0"/>
              <a:t>‹#›</a:t>
            </a:fld>
            <a:endParaRPr lang="en-GB"/>
          </a:p>
        </p:txBody>
      </p:sp>
    </p:spTree>
    <p:extLst>
      <p:ext uri="{BB962C8B-B14F-4D97-AF65-F5344CB8AC3E}">
        <p14:creationId xmlns:p14="http://schemas.microsoft.com/office/powerpoint/2010/main" val="576456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BC0CCF-7B49-4151-BB96-E5F5D087BE2F}" type="datetime1">
              <a:rPr lang="en-GB" smtClean="0"/>
              <a:t>04/11/2025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34F3368-852D-44AC-93B3-EFB42F8267E6}" type="slidenum">
              <a:rPr lang="en-GB" smtClean="0"/>
              <a:t>‹#›</a:t>
            </a:fld>
            <a:endParaRPr lang="en-GB"/>
          </a:p>
        </p:txBody>
      </p:sp>
    </p:spTree>
    <p:extLst>
      <p:ext uri="{BB962C8B-B14F-4D97-AF65-F5344CB8AC3E}">
        <p14:creationId xmlns:p14="http://schemas.microsoft.com/office/powerpoint/2010/main" val="426725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37465-D046-4D44-B2BD-8D78DAE6F87B}" type="datetime1">
              <a:rPr lang="en-GB" smtClean="0"/>
              <a:t>04/11/2025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34F3368-852D-44AC-93B3-EFB42F8267E6}" type="slidenum">
              <a:rPr lang="en-GB" smtClean="0"/>
              <a:t>‹#›</a:t>
            </a:fld>
            <a:endParaRPr lang="en-GB"/>
          </a:p>
        </p:txBody>
      </p:sp>
    </p:spTree>
    <p:extLst>
      <p:ext uri="{BB962C8B-B14F-4D97-AF65-F5344CB8AC3E}">
        <p14:creationId xmlns:p14="http://schemas.microsoft.com/office/powerpoint/2010/main" val="2759008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78942" y="3062300"/>
            <a:ext cx="3446145" cy="5943600"/>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81326" y="3101926"/>
            <a:ext cx="1800225" cy="4957794"/>
          </a:xfrm>
        </p:spPr>
        <p:txBody>
          <a:bodyPr>
            <a:normAutofit/>
          </a:bodyPr>
          <a:lstStyle>
            <a:lvl1pPr marL="0" indent="0">
              <a:lnSpc>
                <a:spcPct val="95000"/>
              </a:lnSpc>
              <a:buNone/>
              <a:defRPr sz="1013"/>
            </a:lvl1pPr>
            <a:lvl2pPr marL="257172" indent="0">
              <a:buNone/>
              <a:defRPr sz="675"/>
            </a:lvl2pPr>
            <a:lvl3pPr marL="514344" indent="0">
              <a:buNone/>
              <a:defRPr sz="563"/>
            </a:lvl3pPr>
            <a:lvl4pPr marL="771516" indent="0">
              <a:buNone/>
              <a:defRPr sz="506"/>
            </a:lvl4pPr>
            <a:lvl5pPr marL="1028689" indent="0">
              <a:buNone/>
              <a:defRPr sz="506"/>
            </a:lvl5pPr>
            <a:lvl6pPr marL="1285861" indent="0">
              <a:buNone/>
              <a:defRPr sz="506"/>
            </a:lvl6pPr>
            <a:lvl7pPr marL="1543033" indent="0">
              <a:buNone/>
              <a:defRPr sz="506"/>
            </a:lvl7pPr>
            <a:lvl8pPr marL="1800205" indent="0">
              <a:buNone/>
              <a:defRPr sz="506"/>
            </a:lvl8pPr>
            <a:lvl9pPr marL="2057377" indent="0">
              <a:buNone/>
              <a:defRPr sz="506"/>
            </a:lvl9pPr>
          </a:lstStyle>
          <a:p>
            <a:pPr lvl="0"/>
            <a:r>
              <a:rPr lang="en-US"/>
              <a:t>Click to edit Master text styles</a:t>
            </a:r>
          </a:p>
        </p:txBody>
      </p:sp>
      <p:sp>
        <p:nvSpPr>
          <p:cNvPr id="5" name="Date Placeholder 4"/>
          <p:cNvSpPr>
            <a:spLocks noGrp="1"/>
          </p:cNvSpPr>
          <p:nvPr>
            <p:ph type="dt" sz="half" idx="10"/>
          </p:nvPr>
        </p:nvSpPr>
        <p:spPr/>
        <p:txBody>
          <a:bodyPr/>
          <a:lstStyle/>
          <a:p>
            <a:fld id="{AF012E0F-C692-49F6-8B28-A3D75CF0CAF0}" type="datetime1">
              <a:rPr lang="en-GB" smtClean="0"/>
              <a:t>04/11/2025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34F3368-852D-44AC-93B3-EFB42F8267E6}" type="slidenum">
              <a:rPr lang="en-GB" smtClean="0"/>
              <a:t>‹#›</a:t>
            </a:fld>
            <a:endParaRPr lang="en-GB"/>
          </a:p>
        </p:txBody>
      </p:sp>
    </p:spTree>
    <p:extLst>
      <p:ext uri="{BB962C8B-B14F-4D97-AF65-F5344CB8AC3E}">
        <p14:creationId xmlns:p14="http://schemas.microsoft.com/office/powerpoint/2010/main" val="1228693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720090" y="3194380"/>
            <a:ext cx="3446145" cy="5679440"/>
          </a:xfrm>
          <a:solidFill>
            <a:schemeClr val="tx2">
              <a:lumMod val="60000"/>
              <a:lumOff val="40000"/>
            </a:schemeClr>
          </a:solidFill>
        </p:spPr>
        <p:txBody>
          <a:bodyPr tIns="365760" anchor="t"/>
          <a:lstStyle>
            <a:lvl1pPr marL="0" indent="0" algn="ctr">
              <a:buNone/>
              <a:defRPr sz="1800">
                <a:solidFill>
                  <a:schemeClr val="tx1">
                    <a:lumMod val="50000"/>
                  </a:schemeClr>
                </a:solidFill>
              </a:defRPr>
            </a:lvl1pPr>
            <a:lvl2pPr marL="257172" indent="0">
              <a:buNone/>
              <a:defRPr sz="1575"/>
            </a:lvl2pPr>
            <a:lvl3pPr marL="514344" indent="0">
              <a:buNone/>
              <a:defRPr sz="1350"/>
            </a:lvl3pPr>
            <a:lvl4pPr marL="771516" indent="0">
              <a:buNone/>
              <a:defRPr sz="1125"/>
            </a:lvl4pPr>
            <a:lvl5pPr marL="1028689" indent="0">
              <a:buNone/>
              <a:defRPr sz="1125"/>
            </a:lvl5pPr>
            <a:lvl6pPr marL="1285861" indent="0">
              <a:buNone/>
              <a:defRPr sz="1125"/>
            </a:lvl6pPr>
            <a:lvl7pPr marL="1543033" indent="0">
              <a:buNone/>
              <a:defRPr sz="1125"/>
            </a:lvl7pPr>
            <a:lvl8pPr marL="1800205" indent="0">
              <a:buNone/>
              <a:defRPr sz="1125"/>
            </a:lvl8pPr>
            <a:lvl9pPr marL="2057377"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4382262" y="3106453"/>
            <a:ext cx="1800225" cy="4953000"/>
          </a:xfrm>
        </p:spPr>
        <p:txBody>
          <a:bodyPr>
            <a:normAutofit/>
          </a:bodyPr>
          <a:lstStyle>
            <a:lvl1pPr marL="0" indent="0">
              <a:lnSpc>
                <a:spcPct val="95000"/>
              </a:lnSpc>
              <a:buNone/>
              <a:defRPr sz="1013"/>
            </a:lvl1pPr>
            <a:lvl2pPr marL="257172" indent="0">
              <a:buNone/>
              <a:defRPr sz="675"/>
            </a:lvl2pPr>
            <a:lvl3pPr marL="514344" indent="0">
              <a:buNone/>
              <a:defRPr sz="563"/>
            </a:lvl3pPr>
            <a:lvl4pPr marL="771516" indent="0">
              <a:buNone/>
              <a:defRPr sz="506"/>
            </a:lvl4pPr>
            <a:lvl5pPr marL="1028689" indent="0">
              <a:buNone/>
              <a:defRPr sz="506"/>
            </a:lvl5pPr>
            <a:lvl6pPr marL="1285861" indent="0">
              <a:buNone/>
              <a:defRPr sz="506"/>
            </a:lvl6pPr>
            <a:lvl7pPr marL="1543033" indent="0">
              <a:buNone/>
              <a:defRPr sz="506"/>
            </a:lvl7pPr>
            <a:lvl8pPr marL="1800205" indent="0">
              <a:buNone/>
              <a:defRPr sz="506"/>
            </a:lvl8pPr>
            <a:lvl9pPr marL="2057377" indent="0">
              <a:buNone/>
              <a:defRPr sz="506"/>
            </a:lvl9pPr>
          </a:lstStyle>
          <a:p>
            <a:pPr lvl="0"/>
            <a:r>
              <a:rPr lang="en-US"/>
              <a:t>Click to edit Master text styles</a:t>
            </a:r>
          </a:p>
        </p:txBody>
      </p:sp>
      <p:sp>
        <p:nvSpPr>
          <p:cNvPr id="5" name="Date Placeholder 4"/>
          <p:cNvSpPr>
            <a:spLocks noGrp="1"/>
          </p:cNvSpPr>
          <p:nvPr>
            <p:ph type="dt" sz="half" idx="10"/>
          </p:nvPr>
        </p:nvSpPr>
        <p:spPr/>
        <p:txBody>
          <a:bodyPr/>
          <a:lstStyle/>
          <a:p>
            <a:fld id="{7E42490D-44BC-4CAA-BE38-8BAD8CDC057B}" type="datetime1">
              <a:rPr lang="en-GB" smtClean="0"/>
              <a:t>04/11/2025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34F3368-852D-44AC-93B3-EFB42F8267E6}" type="slidenum">
              <a:rPr lang="en-GB" smtClean="0"/>
              <a:t>‹#›</a:t>
            </a:fld>
            <a:endParaRPr lang="en-GB"/>
          </a:p>
        </p:txBody>
      </p:sp>
    </p:spTree>
    <p:extLst>
      <p:ext uri="{BB962C8B-B14F-4D97-AF65-F5344CB8AC3E}">
        <p14:creationId xmlns:p14="http://schemas.microsoft.com/office/powerpoint/2010/main" val="1902120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891793-E1EB-4152-B382-CCC56940CA4D}" type="datetime1">
              <a:rPr lang="en-GB" smtClean="0"/>
              <a:t>04/11/2025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4F3368-852D-44AC-93B3-EFB42F8267E6}" type="slidenum">
              <a:rPr lang="en-GB" smtClean="0"/>
              <a:t>‹#›</a:t>
            </a:fld>
            <a:endParaRPr lang="en-GB"/>
          </a:p>
        </p:txBody>
      </p:sp>
    </p:spTree>
    <p:extLst>
      <p:ext uri="{BB962C8B-B14F-4D97-AF65-F5344CB8AC3E}">
        <p14:creationId xmlns:p14="http://schemas.microsoft.com/office/powerpoint/2010/main" val="683232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5073363" y="0"/>
            <a:ext cx="1543050" cy="990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5152851" y="396699"/>
            <a:ext cx="1351339" cy="85187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396699"/>
            <a:ext cx="4484976" cy="85187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7" y="9277458"/>
            <a:ext cx="1543048" cy="527403"/>
          </a:xfrm>
        </p:spPr>
        <p:txBody>
          <a:bodyPr/>
          <a:lstStyle/>
          <a:p>
            <a:fld id="{155DD19C-754F-4366-9801-FF5C69B13671}" type="datetime1">
              <a:rPr lang="en-GB" smtClean="0"/>
              <a:t>04/11/2025</a:t>
            </a:fld>
            <a:endParaRPr lang="en-GB"/>
          </a:p>
        </p:txBody>
      </p:sp>
      <p:sp>
        <p:nvSpPr>
          <p:cNvPr id="5" name="Footer Placeholder 4"/>
          <p:cNvSpPr>
            <a:spLocks noGrp="1"/>
          </p:cNvSpPr>
          <p:nvPr>
            <p:ph type="ftr" sz="quarter" idx="11"/>
          </p:nvPr>
        </p:nvSpPr>
        <p:spPr>
          <a:xfrm>
            <a:off x="2124076" y="9277458"/>
            <a:ext cx="2407314" cy="527403"/>
          </a:xfrm>
        </p:spPr>
        <p:txBody>
          <a:bodyPr/>
          <a:lstStyle/>
          <a:p>
            <a:endParaRPr lang="en-GB"/>
          </a:p>
        </p:txBody>
      </p:sp>
      <p:sp>
        <p:nvSpPr>
          <p:cNvPr id="6" name="Slide Number Placeholder 5"/>
          <p:cNvSpPr>
            <a:spLocks noGrp="1"/>
          </p:cNvSpPr>
          <p:nvPr>
            <p:ph type="sldNum" sz="quarter" idx="12"/>
          </p:nvPr>
        </p:nvSpPr>
        <p:spPr>
          <a:xfrm>
            <a:off x="4541090" y="9277458"/>
            <a:ext cx="494864" cy="527403"/>
          </a:xfrm>
        </p:spPr>
        <p:txBody>
          <a:bodyPr/>
          <a:lstStyle/>
          <a:p>
            <a:fld id="{B34F3368-852D-44AC-93B3-EFB42F8267E6}" type="slidenum">
              <a:rPr lang="en-GB" smtClean="0"/>
              <a:t>‹#›</a:t>
            </a:fld>
            <a:endParaRPr lang="en-GB"/>
          </a:p>
        </p:txBody>
      </p:sp>
    </p:spTree>
    <p:extLst>
      <p:ext uri="{BB962C8B-B14F-4D97-AF65-F5344CB8AC3E}">
        <p14:creationId xmlns:p14="http://schemas.microsoft.com/office/powerpoint/2010/main" val="4237638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71" y="254380"/>
            <a:ext cx="6856286" cy="23774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676643" y="410476"/>
            <a:ext cx="5503545" cy="21793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43" y="2905760"/>
            <a:ext cx="5503545" cy="60756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76274" y="9277458"/>
            <a:ext cx="1688003" cy="527403"/>
          </a:xfrm>
          <a:prstGeom prst="rect">
            <a:avLst/>
          </a:prstGeom>
        </p:spPr>
        <p:txBody>
          <a:bodyPr vert="horz" lIns="91440" tIns="45720" rIns="45720" bIns="45720" rtlCol="0" anchor="ctr"/>
          <a:lstStyle>
            <a:lvl1pPr algn="l">
              <a:defRPr sz="591">
                <a:solidFill>
                  <a:schemeClr val="tx1"/>
                </a:solidFill>
              </a:defRPr>
            </a:lvl1pPr>
          </a:lstStyle>
          <a:p>
            <a:fld id="{69D2A066-2E29-4242-BC72-6DC00AEB3A68}" type="datetime1">
              <a:rPr lang="en-GB" smtClean="0"/>
              <a:t>04/11/2025</a:t>
            </a:fld>
            <a:endParaRPr lang="en-GB"/>
          </a:p>
        </p:txBody>
      </p:sp>
      <p:sp>
        <p:nvSpPr>
          <p:cNvPr id="5" name="Footer Placeholder 4"/>
          <p:cNvSpPr>
            <a:spLocks noGrp="1"/>
          </p:cNvSpPr>
          <p:nvPr>
            <p:ph type="ftr" sz="quarter" idx="3"/>
          </p:nvPr>
        </p:nvSpPr>
        <p:spPr>
          <a:xfrm>
            <a:off x="3148014" y="9277458"/>
            <a:ext cx="2837498" cy="527403"/>
          </a:xfrm>
          <a:prstGeom prst="rect">
            <a:avLst/>
          </a:prstGeom>
        </p:spPr>
        <p:txBody>
          <a:bodyPr vert="horz" lIns="91440" tIns="45720" rIns="91440" bIns="45720" rtlCol="0" anchor="ctr"/>
          <a:lstStyle>
            <a:lvl1pPr algn="r">
              <a:defRPr sz="591">
                <a:solidFill>
                  <a:schemeClr val="tx1"/>
                </a:solidFill>
              </a:defRPr>
            </a:lvl1pPr>
          </a:lstStyle>
          <a:p>
            <a:endParaRPr lang="en-GB"/>
          </a:p>
        </p:txBody>
      </p:sp>
      <p:sp>
        <p:nvSpPr>
          <p:cNvPr id="6" name="Slide Number Placeholder 5"/>
          <p:cNvSpPr>
            <a:spLocks noGrp="1"/>
          </p:cNvSpPr>
          <p:nvPr>
            <p:ph type="sldNum" sz="quarter" idx="4"/>
          </p:nvPr>
        </p:nvSpPr>
        <p:spPr>
          <a:xfrm>
            <a:off x="5995646" y="9277458"/>
            <a:ext cx="532274" cy="527403"/>
          </a:xfrm>
          <a:prstGeom prst="rect">
            <a:avLst/>
          </a:prstGeom>
        </p:spPr>
        <p:txBody>
          <a:bodyPr vert="horz" lIns="45720" tIns="45720" rIns="91440" bIns="45720" rtlCol="0" anchor="ctr"/>
          <a:lstStyle>
            <a:lvl1pPr algn="l">
              <a:defRPr sz="675" b="0">
                <a:solidFill>
                  <a:schemeClr val="tx1"/>
                </a:solidFill>
              </a:defRPr>
            </a:lvl1pPr>
          </a:lstStyle>
          <a:p>
            <a:fld id="{B34F3368-852D-44AC-93B3-EFB42F8267E6}" type="slidenum">
              <a:rPr lang="en-GB" smtClean="0"/>
              <a:t>‹#›</a:t>
            </a:fld>
            <a:endParaRPr lang="en-GB"/>
          </a:p>
        </p:txBody>
      </p:sp>
    </p:spTree>
    <p:extLst>
      <p:ext uri="{BB962C8B-B14F-4D97-AF65-F5344CB8AC3E}">
        <p14:creationId xmlns:p14="http://schemas.microsoft.com/office/powerpoint/2010/main" val="22527915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514344" rtl="0" eaLnBrk="1" latinLnBrk="0" hangingPunct="1">
        <a:lnSpc>
          <a:spcPct val="85000"/>
        </a:lnSpc>
        <a:spcBef>
          <a:spcPct val="0"/>
        </a:spcBef>
        <a:buNone/>
        <a:defRPr sz="2250" kern="1200" cap="all" baseline="0">
          <a:solidFill>
            <a:schemeClr val="bg2"/>
          </a:solidFill>
          <a:latin typeface="+mj-lt"/>
          <a:ea typeface="+mj-ea"/>
          <a:cs typeface="+mj-cs"/>
        </a:defRPr>
      </a:lvl1pPr>
    </p:titleStyle>
    <p:bodyStyle>
      <a:lvl1pPr marL="102869" indent="-102869" algn="l" defTabSz="514344" rtl="0" eaLnBrk="1" latinLnBrk="0" hangingPunct="1">
        <a:lnSpc>
          <a:spcPct val="90000"/>
        </a:lnSpc>
        <a:spcBef>
          <a:spcPts val="675"/>
        </a:spcBef>
        <a:spcAft>
          <a:spcPts val="113"/>
        </a:spcAft>
        <a:buClr>
          <a:schemeClr val="tx1"/>
        </a:buClr>
        <a:buFont typeface="Wingdings" pitchFamily="2" charset="2"/>
        <a:buChar char=""/>
        <a:defRPr sz="1238" kern="1200">
          <a:solidFill>
            <a:schemeClr val="tx1"/>
          </a:solidFill>
          <a:latin typeface="+mn-lt"/>
          <a:ea typeface="+mn-ea"/>
          <a:cs typeface="+mn-cs"/>
        </a:defRPr>
      </a:lvl1pPr>
      <a:lvl2pPr marL="231455" indent="-102869" algn="l" defTabSz="514344" rtl="0" eaLnBrk="1" latinLnBrk="0" hangingPunct="1">
        <a:lnSpc>
          <a:spcPct val="90000"/>
        </a:lnSpc>
        <a:spcBef>
          <a:spcPts val="113"/>
        </a:spcBef>
        <a:spcAft>
          <a:spcPts val="225"/>
        </a:spcAft>
        <a:buClr>
          <a:schemeClr val="tx1"/>
        </a:buClr>
        <a:buFont typeface="Wingdings" pitchFamily="2" charset="2"/>
        <a:buChar char=""/>
        <a:defRPr sz="1125" kern="1200">
          <a:solidFill>
            <a:schemeClr val="tx1"/>
          </a:solidFill>
          <a:latin typeface="+mn-lt"/>
          <a:ea typeface="+mn-ea"/>
          <a:cs typeface="+mn-cs"/>
        </a:defRPr>
      </a:lvl2pPr>
      <a:lvl3pPr marL="360041" indent="-102869" algn="l" defTabSz="514344" rtl="0" eaLnBrk="1" latinLnBrk="0" hangingPunct="1">
        <a:lnSpc>
          <a:spcPct val="90000"/>
        </a:lnSpc>
        <a:spcBef>
          <a:spcPts val="113"/>
        </a:spcBef>
        <a:spcAft>
          <a:spcPts val="225"/>
        </a:spcAft>
        <a:buClr>
          <a:schemeClr val="tx1"/>
        </a:buClr>
        <a:buFont typeface="Wingdings" pitchFamily="2" charset="2"/>
        <a:buChar char=""/>
        <a:defRPr sz="1013" kern="1200">
          <a:solidFill>
            <a:schemeClr val="tx1"/>
          </a:solidFill>
          <a:latin typeface="+mn-lt"/>
          <a:ea typeface="+mn-ea"/>
          <a:cs typeface="+mn-cs"/>
        </a:defRPr>
      </a:lvl3pPr>
      <a:lvl4pPr marL="488627" indent="-102869" algn="l" defTabSz="514344" rtl="0" eaLnBrk="1" latinLnBrk="0" hangingPunct="1">
        <a:lnSpc>
          <a:spcPct val="90000"/>
        </a:lnSpc>
        <a:spcBef>
          <a:spcPts val="113"/>
        </a:spcBef>
        <a:spcAft>
          <a:spcPts val="225"/>
        </a:spcAft>
        <a:buClr>
          <a:schemeClr val="tx1"/>
        </a:buClr>
        <a:buFont typeface="Wingdings" pitchFamily="2" charset="2"/>
        <a:buChar char=""/>
        <a:defRPr sz="900" kern="1200">
          <a:solidFill>
            <a:schemeClr val="tx1"/>
          </a:solidFill>
          <a:latin typeface="+mn-lt"/>
          <a:ea typeface="+mn-ea"/>
          <a:cs typeface="+mn-cs"/>
        </a:defRPr>
      </a:lvl4pPr>
      <a:lvl5pPr marL="617213" indent="-102869" algn="l" defTabSz="514344" rtl="0" eaLnBrk="1" latinLnBrk="0" hangingPunct="1">
        <a:lnSpc>
          <a:spcPct val="90000"/>
        </a:lnSpc>
        <a:spcBef>
          <a:spcPts val="113"/>
        </a:spcBef>
        <a:spcAft>
          <a:spcPts val="225"/>
        </a:spcAft>
        <a:buClr>
          <a:schemeClr val="tx1"/>
        </a:buClr>
        <a:buFont typeface="Wingdings" pitchFamily="2" charset="2"/>
        <a:buChar char=""/>
        <a:defRPr sz="900" kern="1200">
          <a:solidFill>
            <a:schemeClr val="tx1"/>
          </a:solidFill>
          <a:latin typeface="+mn-lt"/>
          <a:ea typeface="+mn-ea"/>
          <a:cs typeface="+mn-cs"/>
        </a:defRPr>
      </a:lvl5pPr>
      <a:lvl6pPr marL="722580" indent="-128586" algn="l" defTabSz="514344" rtl="0" eaLnBrk="1" latinLnBrk="0" hangingPunct="1">
        <a:lnSpc>
          <a:spcPct val="90000"/>
        </a:lnSpc>
        <a:spcBef>
          <a:spcPts val="113"/>
        </a:spcBef>
        <a:spcAft>
          <a:spcPts val="225"/>
        </a:spcAft>
        <a:buClr>
          <a:schemeClr val="tx1"/>
        </a:buClr>
        <a:buFont typeface="Wingdings" pitchFamily="2" charset="2"/>
        <a:buChar char=""/>
        <a:defRPr sz="900" kern="1200">
          <a:solidFill>
            <a:schemeClr val="tx1"/>
          </a:solidFill>
          <a:latin typeface="+mn-lt"/>
          <a:ea typeface="+mn-ea"/>
          <a:cs typeface="+mn-cs"/>
        </a:defRPr>
      </a:lvl6pPr>
      <a:lvl7pPr marL="827879" indent="-128586" algn="l" defTabSz="514344" rtl="0" eaLnBrk="1" latinLnBrk="0" hangingPunct="1">
        <a:lnSpc>
          <a:spcPct val="90000"/>
        </a:lnSpc>
        <a:spcBef>
          <a:spcPts val="113"/>
        </a:spcBef>
        <a:spcAft>
          <a:spcPts val="225"/>
        </a:spcAft>
        <a:buClr>
          <a:schemeClr val="tx1"/>
        </a:buClr>
        <a:buFont typeface="Wingdings" pitchFamily="2" charset="2"/>
        <a:buChar char=""/>
        <a:defRPr sz="900" kern="1200">
          <a:solidFill>
            <a:schemeClr val="tx1"/>
          </a:solidFill>
          <a:latin typeface="+mn-lt"/>
          <a:ea typeface="+mn-ea"/>
          <a:cs typeface="+mn-cs"/>
        </a:defRPr>
      </a:lvl7pPr>
      <a:lvl8pPr marL="916303" indent="-128586" algn="l" defTabSz="514344" rtl="0" eaLnBrk="1" latinLnBrk="0" hangingPunct="1">
        <a:lnSpc>
          <a:spcPct val="90000"/>
        </a:lnSpc>
        <a:spcBef>
          <a:spcPts val="113"/>
        </a:spcBef>
        <a:spcAft>
          <a:spcPts val="225"/>
        </a:spcAft>
        <a:buClr>
          <a:schemeClr val="tx1"/>
        </a:buClr>
        <a:buFont typeface="Wingdings" pitchFamily="2" charset="2"/>
        <a:buChar char=""/>
        <a:defRPr sz="900" kern="1200">
          <a:solidFill>
            <a:schemeClr val="tx1"/>
          </a:solidFill>
          <a:latin typeface="+mn-lt"/>
          <a:ea typeface="+mn-ea"/>
          <a:cs typeface="+mn-cs"/>
        </a:defRPr>
      </a:lvl8pPr>
      <a:lvl9pPr marL="1015977" indent="-128586" algn="l" defTabSz="514344" rtl="0" eaLnBrk="1" latinLnBrk="0" hangingPunct="1">
        <a:lnSpc>
          <a:spcPct val="90000"/>
        </a:lnSpc>
        <a:spcBef>
          <a:spcPts val="113"/>
        </a:spcBef>
        <a:spcAft>
          <a:spcPts val="225"/>
        </a:spcAft>
        <a:buClr>
          <a:schemeClr val="tx1"/>
        </a:buClr>
        <a:buFont typeface="Wingdings" pitchFamily="2" charset="2"/>
        <a:buChar char=""/>
        <a:defRPr sz="900" kern="1200">
          <a:solidFill>
            <a:schemeClr val="tx1"/>
          </a:solidFill>
          <a:latin typeface="+mn-lt"/>
          <a:ea typeface="+mn-ea"/>
          <a:cs typeface="+mn-cs"/>
        </a:defRPr>
      </a:lvl9pPr>
    </p:bodyStyle>
    <p:otherStyle>
      <a:defPPr>
        <a:defRPr lang="en-US"/>
      </a:defPPr>
      <a:lvl1pPr marL="0" algn="l" defTabSz="514344" rtl="0" eaLnBrk="1" latinLnBrk="0" hangingPunct="1">
        <a:defRPr sz="1013" kern="1200">
          <a:solidFill>
            <a:schemeClr val="tx1"/>
          </a:solidFill>
          <a:latin typeface="+mn-lt"/>
          <a:ea typeface="+mn-ea"/>
          <a:cs typeface="+mn-cs"/>
        </a:defRPr>
      </a:lvl1pPr>
      <a:lvl2pPr marL="257172" algn="l" defTabSz="514344" rtl="0" eaLnBrk="1" latinLnBrk="0" hangingPunct="1">
        <a:defRPr sz="1013" kern="1200">
          <a:solidFill>
            <a:schemeClr val="tx1"/>
          </a:solidFill>
          <a:latin typeface="+mn-lt"/>
          <a:ea typeface="+mn-ea"/>
          <a:cs typeface="+mn-cs"/>
        </a:defRPr>
      </a:lvl2pPr>
      <a:lvl3pPr marL="514344" algn="l" defTabSz="514344" rtl="0" eaLnBrk="1" latinLnBrk="0" hangingPunct="1">
        <a:defRPr sz="1013" kern="1200">
          <a:solidFill>
            <a:schemeClr val="tx1"/>
          </a:solidFill>
          <a:latin typeface="+mn-lt"/>
          <a:ea typeface="+mn-ea"/>
          <a:cs typeface="+mn-cs"/>
        </a:defRPr>
      </a:lvl3pPr>
      <a:lvl4pPr marL="771516" algn="l" defTabSz="514344" rtl="0" eaLnBrk="1" latinLnBrk="0" hangingPunct="1">
        <a:defRPr sz="1013" kern="1200">
          <a:solidFill>
            <a:schemeClr val="tx1"/>
          </a:solidFill>
          <a:latin typeface="+mn-lt"/>
          <a:ea typeface="+mn-ea"/>
          <a:cs typeface="+mn-cs"/>
        </a:defRPr>
      </a:lvl4pPr>
      <a:lvl5pPr marL="1028689" algn="l" defTabSz="514344" rtl="0" eaLnBrk="1" latinLnBrk="0" hangingPunct="1">
        <a:defRPr sz="1013" kern="1200">
          <a:solidFill>
            <a:schemeClr val="tx1"/>
          </a:solidFill>
          <a:latin typeface="+mn-lt"/>
          <a:ea typeface="+mn-ea"/>
          <a:cs typeface="+mn-cs"/>
        </a:defRPr>
      </a:lvl5pPr>
      <a:lvl6pPr marL="1285861" algn="l" defTabSz="514344" rtl="0" eaLnBrk="1" latinLnBrk="0" hangingPunct="1">
        <a:defRPr sz="1013" kern="1200">
          <a:solidFill>
            <a:schemeClr val="tx1"/>
          </a:solidFill>
          <a:latin typeface="+mn-lt"/>
          <a:ea typeface="+mn-ea"/>
          <a:cs typeface="+mn-cs"/>
        </a:defRPr>
      </a:lvl6pPr>
      <a:lvl7pPr marL="1543033" algn="l" defTabSz="514344" rtl="0" eaLnBrk="1" latinLnBrk="0" hangingPunct="1">
        <a:defRPr sz="1013" kern="1200">
          <a:solidFill>
            <a:schemeClr val="tx1"/>
          </a:solidFill>
          <a:latin typeface="+mn-lt"/>
          <a:ea typeface="+mn-ea"/>
          <a:cs typeface="+mn-cs"/>
        </a:defRPr>
      </a:lvl7pPr>
      <a:lvl8pPr marL="1800205" algn="l" defTabSz="514344" rtl="0" eaLnBrk="1" latinLnBrk="0" hangingPunct="1">
        <a:defRPr sz="1013" kern="1200">
          <a:solidFill>
            <a:schemeClr val="tx1"/>
          </a:solidFill>
          <a:latin typeface="+mn-lt"/>
          <a:ea typeface="+mn-ea"/>
          <a:cs typeface="+mn-cs"/>
        </a:defRPr>
      </a:lvl8pPr>
      <a:lvl9pPr marL="2057377" algn="l" defTabSz="514344"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hyperlink" Target="http://www.woolstoninfantschool.co.uk/" TargetMode="External"/><Relationship Id="rId2" Type="http://schemas.openxmlformats.org/officeDocument/2006/relationships/hyperlink" Target="mailto:info@woolstoninfantschool.co.uk"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B5CD1F1-2C80-A2A4-F366-31C426A2CD37}"/>
              </a:ext>
            </a:extLst>
          </p:cNvPr>
          <p:cNvSpPr/>
          <p:nvPr/>
        </p:nvSpPr>
        <p:spPr>
          <a:xfrm>
            <a:off x="0" y="8281633"/>
            <a:ext cx="6858000" cy="125952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8475450-1391-9571-81F0-A0D6409503E5}"/>
              </a:ext>
            </a:extLst>
          </p:cNvPr>
          <p:cNvSpPr>
            <a:spLocks noGrp="1"/>
          </p:cNvSpPr>
          <p:nvPr>
            <p:ph type="ctrTitle"/>
          </p:nvPr>
        </p:nvSpPr>
        <p:spPr>
          <a:xfrm>
            <a:off x="2047430" y="8326603"/>
            <a:ext cx="3273870" cy="950855"/>
          </a:xfrm>
        </p:spPr>
        <p:txBody>
          <a:bodyPr anchor="b">
            <a:normAutofit/>
          </a:bodyPr>
          <a:lstStyle/>
          <a:p>
            <a:r>
              <a:rPr lang="en-GB" sz="2475" b="1" dirty="0">
                <a:latin typeface="Aharoni" panose="02010803020104030203" pitchFamily="2" charset="-79"/>
                <a:cs typeface="Aharoni" panose="02010803020104030203" pitchFamily="2" charset="-79"/>
              </a:rPr>
              <a:t>Woolston Infant School </a:t>
            </a:r>
          </a:p>
        </p:txBody>
      </p:sp>
      <p:sp>
        <p:nvSpPr>
          <p:cNvPr id="18" name="Slide Number Placeholder 17">
            <a:extLst>
              <a:ext uri="{FF2B5EF4-FFF2-40B4-BE49-F238E27FC236}">
                <a16:creationId xmlns:a16="http://schemas.microsoft.com/office/drawing/2014/main" id="{95C932BB-F35A-1435-C320-B7DD1F85B02D}"/>
              </a:ext>
            </a:extLst>
          </p:cNvPr>
          <p:cNvSpPr>
            <a:spLocks noGrp="1"/>
          </p:cNvSpPr>
          <p:nvPr>
            <p:ph type="sldNum" sz="quarter" idx="12"/>
          </p:nvPr>
        </p:nvSpPr>
        <p:spPr/>
        <p:txBody>
          <a:bodyPr/>
          <a:lstStyle/>
          <a:p>
            <a:fld id="{B34F3368-852D-44AC-93B3-EFB42F8267E6}" type="slidenum">
              <a:rPr lang="en-GB" smtClean="0"/>
              <a:t>1</a:t>
            </a:fld>
            <a:endParaRPr lang="en-GB"/>
          </a:p>
        </p:txBody>
      </p:sp>
      <p:sp>
        <p:nvSpPr>
          <p:cNvPr id="4" name="Rectangle 3">
            <a:extLst>
              <a:ext uri="{FF2B5EF4-FFF2-40B4-BE49-F238E27FC236}">
                <a16:creationId xmlns:a16="http://schemas.microsoft.com/office/drawing/2014/main" id="{0E7E3B87-7BB6-B1D6-52D8-8E400867A76E}"/>
              </a:ext>
            </a:extLst>
          </p:cNvPr>
          <p:cNvSpPr/>
          <p:nvPr/>
        </p:nvSpPr>
        <p:spPr>
          <a:xfrm>
            <a:off x="0" y="342900"/>
            <a:ext cx="6858000" cy="125952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GB" sz="3200" b="1" i="0" u="none" strike="noStrike" kern="1200" cap="all" spc="0" normalizeH="0" baseline="0" noProof="0" dirty="0">
                <a:ln>
                  <a:noFill/>
                </a:ln>
                <a:solidFill>
                  <a:schemeClr val="bg2"/>
                </a:solidFill>
                <a:effectLst/>
                <a:uLnTx/>
                <a:uFillTx/>
                <a:latin typeface="Corbel" panose="020B0503020204020204"/>
                <a:ea typeface="+mj-ea"/>
                <a:cs typeface="+mj-cs"/>
              </a:rPr>
              <a:t>Prospectus </a:t>
            </a:r>
          </a:p>
          <a:p>
            <a:pPr algn="ctr"/>
            <a:r>
              <a:rPr lang="en-GB" sz="3200" b="1" cap="all" dirty="0">
                <a:solidFill>
                  <a:schemeClr val="bg2"/>
                </a:solidFill>
                <a:latin typeface="Corbel" panose="020B0503020204020204"/>
                <a:ea typeface="+mj-ea"/>
                <a:cs typeface="+mj-cs"/>
              </a:rPr>
              <a:t>         2025 – 2026 </a:t>
            </a:r>
            <a:r>
              <a:rPr kumimoji="0" lang="en-GB" sz="3200" b="1" i="0" u="none" strike="noStrike" kern="1200" cap="all" spc="0" normalizeH="0" baseline="0" noProof="0" dirty="0">
                <a:ln>
                  <a:noFill/>
                </a:ln>
                <a:solidFill>
                  <a:srgbClr val="FFFFFF"/>
                </a:solidFill>
                <a:effectLst/>
                <a:uLnTx/>
                <a:uFillTx/>
                <a:latin typeface="Corbel" panose="020B0503020204020204"/>
                <a:ea typeface="+mj-ea"/>
                <a:cs typeface="+mj-cs"/>
              </a:rPr>
              <a:t> </a:t>
            </a:r>
            <a:r>
              <a:rPr lang="en-GB" dirty="0"/>
              <a:t>tents </a:t>
            </a:r>
          </a:p>
        </p:txBody>
      </p:sp>
      <p:pic>
        <p:nvPicPr>
          <p:cNvPr id="6" name="Picture 5" descr="A logo of a child's school&#10;&#10;AI-generated content may be incorrect.">
            <a:extLst>
              <a:ext uri="{FF2B5EF4-FFF2-40B4-BE49-F238E27FC236}">
                <a16:creationId xmlns:a16="http://schemas.microsoft.com/office/drawing/2014/main" id="{5977A812-882E-024A-A0DD-3754F53A15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522" y="8278874"/>
            <a:ext cx="1262285" cy="1262285"/>
          </a:xfrm>
          <a:prstGeom prst="ellipse">
            <a:avLst/>
          </a:prstGeom>
        </p:spPr>
      </p:pic>
      <p:pic>
        <p:nvPicPr>
          <p:cNvPr id="7" name="Picture 6">
            <a:extLst>
              <a:ext uri="{FF2B5EF4-FFF2-40B4-BE49-F238E27FC236}">
                <a16:creationId xmlns:a16="http://schemas.microsoft.com/office/drawing/2014/main" id="{67EC0D62-DFB1-4252-E9B3-561B81691E72}"/>
              </a:ext>
            </a:extLst>
          </p:cNvPr>
          <p:cNvPicPr>
            <a:picLocks noChangeAspect="1"/>
          </p:cNvPicPr>
          <p:nvPr/>
        </p:nvPicPr>
        <p:blipFill>
          <a:blip r:embed="rId3"/>
          <a:stretch>
            <a:fillRect/>
          </a:stretch>
        </p:blipFill>
        <p:spPr>
          <a:xfrm>
            <a:off x="898061" y="2560112"/>
            <a:ext cx="5061877" cy="4785775"/>
          </a:xfrm>
          <a:prstGeom prst="rect">
            <a:avLst/>
          </a:prstGeom>
        </p:spPr>
      </p:pic>
    </p:spTree>
    <p:extLst>
      <p:ext uri="{BB962C8B-B14F-4D97-AF65-F5344CB8AC3E}">
        <p14:creationId xmlns:p14="http://schemas.microsoft.com/office/powerpoint/2010/main" val="156054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7F191-0A5A-5CB7-BE8C-43B2331ED6A6}"/>
              </a:ext>
            </a:extLst>
          </p:cNvPr>
          <p:cNvSpPr>
            <a:spLocks noGrp="1"/>
          </p:cNvSpPr>
          <p:nvPr>
            <p:ph type="title"/>
          </p:nvPr>
        </p:nvSpPr>
        <p:spPr/>
        <p:txBody>
          <a:bodyPr/>
          <a:lstStyle/>
          <a:p>
            <a:r>
              <a:rPr lang="en-GB" dirty="0"/>
              <a:t>Contents </a:t>
            </a:r>
          </a:p>
        </p:txBody>
      </p:sp>
      <p:sp>
        <p:nvSpPr>
          <p:cNvPr id="3" name="Content Placeholder 2">
            <a:extLst>
              <a:ext uri="{FF2B5EF4-FFF2-40B4-BE49-F238E27FC236}">
                <a16:creationId xmlns:a16="http://schemas.microsoft.com/office/drawing/2014/main" id="{2E8CB69A-0D26-E25D-E940-4091C5537CC3}"/>
              </a:ext>
            </a:extLst>
          </p:cNvPr>
          <p:cNvSpPr>
            <a:spLocks noGrp="1"/>
          </p:cNvSpPr>
          <p:nvPr>
            <p:ph idx="1"/>
          </p:nvPr>
        </p:nvSpPr>
        <p:spPr/>
        <p:txBody>
          <a:bodyPr>
            <a:normAutofit/>
          </a:bodyPr>
          <a:lstStyle/>
          <a:p>
            <a:r>
              <a:rPr lang="en-GB" sz="1800" dirty="0">
                <a:solidFill>
                  <a:schemeClr val="tx2">
                    <a:lumMod val="10000"/>
                  </a:schemeClr>
                </a:solidFill>
              </a:rPr>
              <a:t>Message from The Headteacher			3</a:t>
            </a:r>
          </a:p>
          <a:p>
            <a:r>
              <a:rPr lang="en-GB" sz="1800" dirty="0">
                <a:solidFill>
                  <a:schemeClr val="tx2">
                    <a:lumMod val="10000"/>
                  </a:schemeClr>
                </a:solidFill>
              </a:rPr>
              <a:t>Message from The Governors 				4 </a:t>
            </a:r>
          </a:p>
          <a:p>
            <a:r>
              <a:rPr lang="en-GB" sz="1800" dirty="0">
                <a:solidFill>
                  <a:schemeClr val="tx2">
                    <a:lumMod val="10000"/>
                  </a:schemeClr>
                </a:solidFill>
              </a:rPr>
              <a:t> Our Vision 							5 </a:t>
            </a:r>
          </a:p>
          <a:p>
            <a:r>
              <a:rPr lang="en-GB" sz="1800" dirty="0">
                <a:solidFill>
                  <a:schemeClr val="tx2">
                    <a:lumMod val="10000"/>
                  </a:schemeClr>
                </a:solidFill>
              </a:rPr>
              <a:t>Our Curriculum Intent 					8</a:t>
            </a:r>
          </a:p>
          <a:p>
            <a:r>
              <a:rPr lang="en-GB" sz="1800" dirty="0">
                <a:solidFill>
                  <a:schemeClr val="tx2">
                    <a:lumMod val="10000"/>
                  </a:schemeClr>
                </a:solidFill>
              </a:rPr>
              <a:t>Our Facilities 							15 </a:t>
            </a:r>
          </a:p>
          <a:p>
            <a:r>
              <a:rPr lang="en-GB" sz="1800" dirty="0">
                <a:solidFill>
                  <a:schemeClr val="tx2">
                    <a:lumMod val="10000"/>
                  </a:schemeClr>
                </a:solidFill>
              </a:rPr>
              <a:t>Wraparound Care 						16 </a:t>
            </a:r>
          </a:p>
          <a:p>
            <a:r>
              <a:rPr lang="en-GB" sz="1800" dirty="0">
                <a:solidFill>
                  <a:schemeClr val="tx2">
                    <a:lumMod val="10000"/>
                  </a:schemeClr>
                </a:solidFill>
              </a:rPr>
              <a:t>School Lunches 						17 </a:t>
            </a:r>
          </a:p>
          <a:p>
            <a:r>
              <a:rPr lang="en-GB" sz="1800" dirty="0">
                <a:solidFill>
                  <a:schemeClr val="tx2">
                    <a:lumMod val="10000"/>
                  </a:schemeClr>
                </a:solidFill>
              </a:rPr>
              <a:t>The School Day 						18</a:t>
            </a:r>
          </a:p>
          <a:p>
            <a:r>
              <a:rPr lang="en-GB" sz="1800" dirty="0">
                <a:solidFill>
                  <a:schemeClr val="tx2">
                    <a:lumMod val="10000"/>
                  </a:schemeClr>
                </a:solidFill>
              </a:rPr>
              <a:t>School Uniform 						19 </a:t>
            </a:r>
          </a:p>
          <a:p>
            <a:r>
              <a:rPr lang="en-GB" sz="1800" dirty="0">
                <a:solidFill>
                  <a:schemeClr val="tx2">
                    <a:lumMod val="10000"/>
                  </a:schemeClr>
                </a:solidFill>
              </a:rPr>
              <a:t>Friends of Woolston School 				21 </a:t>
            </a:r>
          </a:p>
          <a:p>
            <a:r>
              <a:rPr lang="en-GB" sz="1800" dirty="0">
                <a:solidFill>
                  <a:schemeClr val="tx2">
                    <a:lumMod val="10000"/>
                  </a:schemeClr>
                </a:solidFill>
              </a:rPr>
              <a:t>What does OFSTED say about the school? 		20</a:t>
            </a:r>
          </a:p>
          <a:p>
            <a:r>
              <a:rPr lang="en-GB" sz="1800" dirty="0">
                <a:solidFill>
                  <a:schemeClr val="tx2">
                    <a:lumMod val="10000"/>
                  </a:schemeClr>
                </a:solidFill>
              </a:rPr>
              <a:t>How to contact us 						22</a:t>
            </a:r>
          </a:p>
        </p:txBody>
      </p:sp>
      <p:sp>
        <p:nvSpPr>
          <p:cNvPr id="5" name="Slide Number Placeholder 4">
            <a:extLst>
              <a:ext uri="{FF2B5EF4-FFF2-40B4-BE49-F238E27FC236}">
                <a16:creationId xmlns:a16="http://schemas.microsoft.com/office/drawing/2014/main" id="{A634EEFB-810A-BC85-BABF-89A24B1CCF3E}"/>
              </a:ext>
            </a:extLst>
          </p:cNvPr>
          <p:cNvSpPr>
            <a:spLocks noGrp="1"/>
          </p:cNvSpPr>
          <p:nvPr>
            <p:ph type="sldNum" sz="quarter" idx="12"/>
          </p:nvPr>
        </p:nvSpPr>
        <p:spPr/>
        <p:txBody>
          <a:bodyPr/>
          <a:lstStyle/>
          <a:p>
            <a:fld id="{B34F3368-852D-44AC-93B3-EFB42F8267E6}" type="slidenum">
              <a:rPr lang="en-GB" smtClean="0"/>
              <a:t>2</a:t>
            </a:fld>
            <a:endParaRPr lang="en-GB"/>
          </a:p>
        </p:txBody>
      </p:sp>
    </p:spTree>
    <p:extLst>
      <p:ext uri="{BB962C8B-B14F-4D97-AF65-F5344CB8AC3E}">
        <p14:creationId xmlns:p14="http://schemas.microsoft.com/office/powerpoint/2010/main" val="3788993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9CCC3-1958-3FF7-4B0F-B03E3DFB2A0F}"/>
              </a:ext>
            </a:extLst>
          </p:cNvPr>
          <p:cNvSpPr>
            <a:spLocks noGrp="1"/>
          </p:cNvSpPr>
          <p:nvPr>
            <p:ph type="title"/>
          </p:nvPr>
        </p:nvSpPr>
        <p:spPr/>
        <p:txBody>
          <a:bodyPr/>
          <a:lstStyle/>
          <a:p>
            <a:r>
              <a:rPr lang="en-GB" dirty="0"/>
              <a:t>A message from the headteacher </a:t>
            </a:r>
          </a:p>
        </p:txBody>
      </p:sp>
      <p:sp>
        <p:nvSpPr>
          <p:cNvPr id="3" name="Content Placeholder 2">
            <a:extLst>
              <a:ext uri="{FF2B5EF4-FFF2-40B4-BE49-F238E27FC236}">
                <a16:creationId xmlns:a16="http://schemas.microsoft.com/office/drawing/2014/main" id="{797FD645-5256-5C1E-D1B4-4B4495C0F008}"/>
              </a:ext>
            </a:extLst>
          </p:cNvPr>
          <p:cNvSpPr>
            <a:spLocks noGrp="1"/>
          </p:cNvSpPr>
          <p:nvPr>
            <p:ph idx="1"/>
          </p:nvPr>
        </p:nvSpPr>
        <p:spPr>
          <a:xfrm>
            <a:off x="277759" y="3200400"/>
            <a:ext cx="4662542" cy="6295124"/>
          </a:xfrm>
        </p:spPr>
        <p:txBody>
          <a:bodyPr>
            <a:normAutofit fontScale="25000" lnSpcReduction="20000"/>
          </a:bodyPr>
          <a:lstStyle/>
          <a:p>
            <a:pPr marL="0" indent="0">
              <a:lnSpc>
                <a:spcPct val="120000"/>
              </a:lnSpc>
              <a:spcBef>
                <a:spcPts val="0"/>
              </a:spcBef>
              <a:spcAft>
                <a:spcPts val="0"/>
              </a:spcAft>
              <a:buNone/>
            </a:pPr>
            <a:endParaRPr lang="en-GB" sz="5600" dirty="0">
              <a:solidFill>
                <a:schemeClr val="tx2">
                  <a:lumMod val="10000"/>
                </a:schemeClr>
              </a:solidFill>
              <a:highlight>
                <a:srgbClr val="FFFFFF"/>
              </a:highlight>
            </a:endParaRPr>
          </a:p>
          <a:p>
            <a:pPr marL="0" indent="0">
              <a:lnSpc>
                <a:spcPct val="120000"/>
              </a:lnSpc>
              <a:spcBef>
                <a:spcPts val="0"/>
              </a:spcBef>
              <a:spcAft>
                <a:spcPts val="0"/>
              </a:spcAft>
              <a:buNone/>
            </a:pPr>
            <a:r>
              <a:rPr lang="en-GB" sz="6400" dirty="0">
                <a:solidFill>
                  <a:schemeClr val="tx2">
                    <a:lumMod val="10000"/>
                  </a:schemeClr>
                </a:solidFill>
                <a:highlight>
                  <a:srgbClr val="FFFFFF"/>
                </a:highlight>
              </a:rPr>
              <a:t>I am proud to be the Head Teacher of Woolston Infant School - a happy, friendly, caring and exciting place where every child matters and children come first.</a:t>
            </a:r>
          </a:p>
          <a:p>
            <a:pPr marL="0" marR="71794" indent="0">
              <a:lnSpc>
                <a:spcPct val="120000"/>
              </a:lnSpc>
              <a:spcAft>
                <a:spcPts val="0"/>
              </a:spcAft>
              <a:buNone/>
            </a:pPr>
            <a:r>
              <a:rPr lang="en-US" sz="6400" dirty="0">
                <a:solidFill>
                  <a:schemeClr val="tx2">
                    <a:lumMod val="10000"/>
                  </a:schemeClr>
                </a:solidFill>
                <a:ea typeface="Arial" panose="020B0604020202020204" pitchFamily="34" charset="0"/>
              </a:rPr>
              <a:t>We believe that children respond to a caring and secure environment where mutual trust and respect for each other leads to high expectations in social and academic skills.</a:t>
            </a:r>
            <a:endParaRPr lang="en-GB" sz="6400" dirty="0">
              <a:solidFill>
                <a:schemeClr val="tx2">
                  <a:lumMod val="10000"/>
                </a:schemeClr>
              </a:solidFill>
              <a:ea typeface="Arial" panose="020B0604020202020204" pitchFamily="34" charset="0"/>
            </a:endParaRPr>
          </a:p>
          <a:p>
            <a:pPr marL="0" indent="0">
              <a:lnSpc>
                <a:spcPct val="120000"/>
              </a:lnSpc>
              <a:spcBef>
                <a:spcPts val="19"/>
              </a:spcBef>
              <a:buNone/>
            </a:pPr>
            <a:r>
              <a:rPr lang="en-US" sz="6400" dirty="0">
                <a:solidFill>
                  <a:schemeClr val="tx2">
                    <a:lumMod val="10000"/>
                  </a:schemeClr>
                </a:solidFill>
                <a:ea typeface="Arial" panose="020B0604020202020204" pitchFamily="34" charset="0"/>
              </a:rPr>
              <a:t> </a:t>
            </a:r>
            <a:endParaRPr lang="en-GB" sz="6400" dirty="0">
              <a:solidFill>
                <a:schemeClr val="tx2">
                  <a:lumMod val="10000"/>
                </a:schemeClr>
              </a:solidFill>
              <a:ea typeface="Arial" panose="020B0604020202020204" pitchFamily="34" charset="0"/>
            </a:endParaRPr>
          </a:p>
          <a:p>
            <a:pPr marL="0" marR="71794" indent="0">
              <a:lnSpc>
                <a:spcPct val="120000"/>
              </a:lnSpc>
              <a:spcBef>
                <a:spcPts val="3"/>
              </a:spcBef>
              <a:spcAft>
                <a:spcPts val="0"/>
              </a:spcAft>
              <a:buNone/>
            </a:pPr>
            <a:r>
              <a:rPr lang="en-US" sz="6400" dirty="0">
                <a:solidFill>
                  <a:schemeClr val="tx2">
                    <a:lumMod val="10000"/>
                  </a:schemeClr>
                </a:solidFill>
                <a:ea typeface="Arial" panose="020B0604020202020204" pitchFamily="34" charset="0"/>
              </a:rPr>
              <a:t>I hope you find this prospectus informative and helpful. It is difficult to capture ‘in print’ the feel and ethos of a school but I am sure this prospectus will give you a </a:t>
            </a:r>
            <a:r>
              <a:rPr lang="en-US" sz="6400" dirty="0" err="1">
                <a:solidFill>
                  <a:schemeClr val="tx2">
                    <a:lumMod val="10000"/>
                  </a:schemeClr>
                </a:solidFill>
                <a:ea typeface="Arial" panose="020B0604020202020204" pitchFamily="34" charset="0"/>
              </a:rPr>
              <a:t>flavour</a:t>
            </a:r>
            <a:r>
              <a:rPr lang="en-US" sz="6400" dirty="0">
                <a:solidFill>
                  <a:schemeClr val="tx2">
                    <a:lumMod val="10000"/>
                  </a:schemeClr>
                </a:solidFill>
                <a:ea typeface="Arial" panose="020B0604020202020204" pitchFamily="34" charset="0"/>
              </a:rPr>
              <a:t> of the warm, caring and open environment  which we aim to provide.</a:t>
            </a:r>
            <a:endParaRPr lang="en-GB" sz="6400" dirty="0">
              <a:solidFill>
                <a:schemeClr val="tx2">
                  <a:lumMod val="10000"/>
                </a:schemeClr>
              </a:solidFill>
              <a:ea typeface="Arial" panose="020B0604020202020204" pitchFamily="34" charset="0"/>
            </a:endParaRPr>
          </a:p>
          <a:p>
            <a:pPr marL="0" indent="0">
              <a:lnSpc>
                <a:spcPct val="120000"/>
              </a:lnSpc>
              <a:spcBef>
                <a:spcPts val="23"/>
              </a:spcBef>
              <a:buNone/>
            </a:pPr>
            <a:r>
              <a:rPr lang="en-US" sz="6400" dirty="0">
                <a:solidFill>
                  <a:schemeClr val="tx2">
                    <a:lumMod val="10000"/>
                  </a:schemeClr>
                </a:solidFill>
                <a:ea typeface="Arial" panose="020B0604020202020204" pitchFamily="34" charset="0"/>
              </a:rPr>
              <a:t> </a:t>
            </a:r>
            <a:endParaRPr lang="en-GB" sz="6400" dirty="0">
              <a:solidFill>
                <a:schemeClr val="tx2">
                  <a:lumMod val="10000"/>
                </a:schemeClr>
              </a:solidFill>
              <a:ea typeface="Arial" panose="020B0604020202020204" pitchFamily="34" charset="0"/>
            </a:endParaRPr>
          </a:p>
          <a:p>
            <a:pPr marL="0" marR="56435" indent="0">
              <a:lnSpc>
                <a:spcPct val="120000"/>
              </a:lnSpc>
              <a:spcBef>
                <a:spcPts val="3"/>
              </a:spcBef>
              <a:spcAft>
                <a:spcPts val="0"/>
              </a:spcAft>
              <a:buNone/>
            </a:pPr>
            <a:r>
              <a:rPr lang="en-US" sz="6400" dirty="0">
                <a:solidFill>
                  <a:schemeClr val="tx2">
                    <a:lumMod val="10000"/>
                  </a:schemeClr>
                </a:solidFill>
                <a:ea typeface="Arial" panose="020B0604020202020204" pitchFamily="34" charset="0"/>
              </a:rPr>
              <a:t>From the outset we will work to form a close liaison between staff, parents and Governors, as it is our</a:t>
            </a:r>
          </a:p>
          <a:p>
            <a:pPr marL="0" marR="56435" indent="0">
              <a:lnSpc>
                <a:spcPct val="120000"/>
              </a:lnSpc>
              <a:spcBef>
                <a:spcPts val="3"/>
              </a:spcBef>
              <a:spcAft>
                <a:spcPts val="0"/>
              </a:spcAft>
              <a:buNone/>
            </a:pPr>
            <a:r>
              <a:rPr lang="en-US" sz="6400" dirty="0">
                <a:solidFill>
                  <a:schemeClr val="tx2">
                    <a:lumMod val="10000"/>
                  </a:schemeClr>
                </a:solidFill>
                <a:ea typeface="Arial" panose="020B0604020202020204" pitchFamily="34" charset="0"/>
              </a:rPr>
              <a:t>common aim to provide the best possible education for all the children in our school.</a:t>
            </a:r>
            <a:endParaRPr lang="en-GB" sz="6400" dirty="0">
              <a:solidFill>
                <a:schemeClr val="tx2">
                  <a:lumMod val="10000"/>
                </a:schemeClr>
              </a:solidFill>
              <a:ea typeface="Arial" panose="020B0604020202020204" pitchFamily="34" charset="0"/>
            </a:endParaRPr>
          </a:p>
          <a:p>
            <a:pPr marL="0" indent="0">
              <a:lnSpc>
                <a:spcPct val="120000"/>
              </a:lnSpc>
              <a:spcBef>
                <a:spcPts val="14"/>
              </a:spcBef>
              <a:buNone/>
            </a:pPr>
            <a:r>
              <a:rPr lang="en-US" sz="6400" dirty="0">
                <a:solidFill>
                  <a:schemeClr val="tx2">
                    <a:lumMod val="10000"/>
                  </a:schemeClr>
                </a:solidFill>
                <a:ea typeface="Arial" panose="020B0604020202020204" pitchFamily="34" charset="0"/>
              </a:rPr>
              <a:t> </a:t>
            </a:r>
            <a:endParaRPr lang="en-GB" sz="6400" dirty="0">
              <a:solidFill>
                <a:schemeClr val="tx2">
                  <a:lumMod val="10000"/>
                </a:schemeClr>
              </a:solidFill>
              <a:ea typeface="Arial" panose="020B0604020202020204" pitchFamily="34" charset="0"/>
            </a:endParaRPr>
          </a:p>
          <a:p>
            <a:pPr marL="0" marR="1533746" indent="0">
              <a:lnSpc>
                <a:spcPct val="120000"/>
              </a:lnSpc>
              <a:spcAft>
                <a:spcPts val="0"/>
              </a:spcAft>
              <a:buNone/>
            </a:pPr>
            <a:r>
              <a:rPr lang="en-US" sz="6400" dirty="0">
                <a:solidFill>
                  <a:schemeClr val="tx2">
                    <a:lumMod val="10000"/>
                  </a:schemeClr>
                </a:solidFill>
                <a:ea typeface="Arial" panose="020B0604020202020204" pitchFamily="34" charset="0"/>
              </a:rPr>
              <a:t>Simon Arthur </a:t>
            </a:r>
          </a:p>
          <a:p>
            <a:pPr marL="0" marR="1533746" indent="0">
              <a:lnSpc>
                <a:spcPct val="120000"/>
              </a:lnSpc>
              <a:spcAft>
                <a:spcPts val="0"/>
              </a:spcAft>
              <a:buNone/>
            </a:pPr>
            <a:r>
              <a:rPr lang="en-US" sz="6400" dirty="0">
                <a:solidFill>
                  <a:schemeClr val="tx2">
                    <a:lumMod val="10000"/>
                  </a:schemeClr>
                </a:solidFill>
                <a:ea typeface="Arial" panose="020B0604020202020204" pitchFamily="34" charset="0"/>
              </a:rPr>
              <a:t>Headteacher</a:t>
            </a:r>
            <a:endParaRPr lang="en-GB" sz="6400" dirty="0">
              <a:solidFill>
                <a:schemeClr val="tx2">
                  <a:lumMod val="10000"/>
                </a:schemeClr>
              </a:solidFill>
              <a:ea typeface="Arial" panose="020B0604020202020204" pitchFamily="34" charset="0"/>
            </a:endParaRPr>
          </a:p>
          <a:p>
            <a:pPr marL="0" indent="0">
              <a:lnSpc>
                <a:spcPct val="120000"/>
              </a:lnSpc>
              <a:spcBef>
                <a:spcPts val="0"/>
              </a:spcBef>
              <a:spcAft>
                <a:spcPts val="0"/>
              </a:spcAft>
              <a:buNone/>
            </a:pPr>
            <a:endParaRPr lang="en-GB" sz="1631" dirty="0">
              <a:solidFill>
                <a:srgbClr val="444444"/>
              </a:solidFill>
              <a:highlight>
                <a:srgbClr val="FFFFFF"/>
              </a:highlight>
            </a:endParaRPr>
          </a:p>
          <a:p>
            <a:pPr marL="0" indent="0">
              <a:buNone/>
            </a:pPr>
            <a:endParaRPr lang="en-GB" dirty="0"/>
          </a:p>
        </p:txBody>
      </p:sp>
      <p:pic>
        <p:nvPicPr>
          <p:cNvPr id="2052" name="Picture 4" descr="Woolston Infant School - Staff">
            <a:extLst>
              <a:ext uri="{FF2B5EF4-FFF2-40B4-BE49-F238E27FC236}">
                <a16:creationId xmlns:a16="http://schemas.microsoft.com/office/drawing/2014/main" id="{39644244-2B9F-D6AA-874A-1BCA41A3FA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4355" y="2941836"/>
            <a:ext cx="1532107" cy="2360414"/>
          </a:xfrm>
          <a:prstGeom prst="ellipse">
            <a:avLst/>
          </a:prstGeom>
          <a:ln w="63500" cap="rnd">
            <a:noFill/>
          </a:ln>
          <a:effectLst>
            <a:outerShdw blurRad="381000" dist="292100" dir="5400000" sx="-80000" sy="-18000" rotWithShape="0">
              <a:srgbClr val="000000">
                <a:alpha val="22000"/>
              </a:srgbClr>
            </a:outerShdw>
            <a:softEdge rad="0"/>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B9D60653-5C4F-D3E7-6660-E57C74C87F4F}"/>
              </a:ext>
            </a:extLst>
          </p:cNvPr>
          <p:cNvSpPr>
            <a:spLocks noGrp="1"/>
          </p:cNvSpPr>
          <p:nvPr>
            <p:ph type="sldNum" sz="quarter" idx="12"/>
          </p:nvPr>
        </p:nvSpPr>
        <p:spPr/>
        <p:txBody>
          <a:bodyPr/>
          <a:lstStyle/>
          <a:p>
            <a:fld id="{B34F3368-852D-44AC-93B3-EFB42F8267E6}" type="slidenum">
              <a:rPr lang="en-GB" smtClean="0"/>
              <a:t>3</a:t>
            </a:fld>
            <a:endParaRPr lang="en-GB"/>
          </a:p>
        </p:txBody>
      </p:sp>
    </p:spTree>
    <p:extLst>
      <p:ext uri="{BB962C8B-B14F-4D97-AF65-F5344CB8AC3E}">
        <p14:creationId xmlns:p14="http://schemas.microsoft.com/office/powerpoint/2010/main" val="603331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9CCC3-1958-3FF7-4B0F-B03E3DFB2A0F}"/>
              </a:ext>
            </a:extLst>
          </p:cNvPr>
          <p:cNvSpPr>
            <a:spLocks noGrp="1"/>
          </p:cNvSpPr>
          <p:nvPr>
            <p:ph type="title"/>
          </p:nvPr>
        </p:nvSpPr>
        <p:spPr/>
        <p:txBody>
          <a:bodyPr/>
          <a:lstStyle/>
          <a:p>
            <a:r>
              <a:rPr lang="en-GB" dirty="0"/>
              <a:t>A message from the governors  </a:t>
            </a:r>
          </a:p>
        </p:txBody>
      </p:sp>
      <p:sp>
        <p:nvSpPr>
          <p:cNvPr id="3" name="Content Placeholder 2">
            <a:extLst>
              <a:ext uri="{FF2B5EF4-FFF2-40B4-BE49-F238E27FC236}">
                <a16:creationId xmlns:a16="http://schemas.microsoft.com/office/drawing/2014/main" id="{797FD645-5256-5C1E-D1B4-4B4495C0F008}"/>
              </a:ext>
            </a:extLst>
          </p:cNvPr>
          <p:cNvSpPr>
            <a:spLocks noGrp="1"/>
          </p:cNvSpPr>
          <p:nvPr>
            <p:ph idx="1"/>
          </p:nvPr>
        </p:nvSpPr>
        <p:spPr>
          <a:xfrm>
            <a:off x="330080" y="2895098"/>
            <a:ext cx="7772520" cy="6077058"/>
          </a:xfrm>
        </p:spPr>
        <p:txBody>
          <a:bodyPr>
            <a:normAutofit fontScale="25000" lnSpcReduction="20000"/>
          </a:bodyPr>
          <a:lstStyle/>
          <a:p>
            <a:pPr marL="113584" marR="2222396" indent="0">
              <a:lnSpc>
                <a:spcPct val="120000"/>
              </a:lnSpc>
              <a:spcBef>
                <a:spcPts val="478"/>
              </a:spcBef>
              <a:spcAft>
                <a:spcPts val="0"/>
              </a:spcAft>
              <a:buNone/>
            </a:pPr>
            <a:r>
              <a:rPr lang="en-US" sz="6400" spc="11" dirty="0">
                <a:solidFill>
                  <a:schemeClr val="tx2">
                    <a:lumMod val="10000"/>
                  </a:schemeClr>
                </a:solidFill>
                <a:latin typeface="+mj-lt"/>
                <a:ea typeface="Arial" panose="020B0604020202020204" pitchFamily="34" charset="0"/>
              </a:rPr>
              <a:t>We </a:t>
            </a:r>
            <a:r>
              <a:rPr lang="en-US" sz="6400" dirty="0">
                <a:solidFill>
                  <a:schemeClr val="tx2">
                    <a:lumMod val="10000"/>
                  </a:schemeClr>
                </a:solidFill>
                <a:latin typeface="+mj-lt"/>
                <a:ea typeface="Arial" panose="020B0604020202020204" pitchFamily="34" charset="0"/>
              </a:rPr>
              <a:t>are pleased that you are anticipating sending your child to Woolston Infant School and hope that this Prospectus will give you an insight into the life and work of the school.</a:t>
            </a:r>
            <a:endParaRPr lang="en-GB" sz="6400" dirty="0">
              <a:solidFill>
                <a:schemeClr val="tx2">
                  <a:lumMod val="10000"/>
                </a:schemeClr>
              </a:solidFill>
              <a:latin typeface="+mj-lt"/>
              <a:ea typeface="Arial" panose="020B0604020202020204" pitchFamily="34" charset="0"/>
            </a:endParaRPr>
          </a:p>
          <a:p>
            <a:pPr marL="113584" marR="2227396" indent="0">
              <a:lnSpc>
                <a:spcPct val="120000"/>
              </a:lnSpc>
              <a:spcBef>
                <a:spcPts val="503"/>
              </a:spcBef>
              <a:spcAft>
                <a:spcPts val="0"/>
              </a:spcAft>
              <a:buNone/>
            </a:pPr>
            <a:r>
              <a:rPr lang="en-US" sz="6400" dirty="0">
                <a:solidFill>
                  <a:schemeClr val="tx2">
                    <a:lumMod val="10000"/>
                  </a:schemeClr>
                </a:solidFill>
                <a:latin typeface="+mj-lt"/>
                <a:ea typeface="Arial" panose="020B0604020202020204" pitchFamily="34" charset="0"/>
              </a:rPr>
              <a:t>Your child’s first years in school are critical. A good start to education will help them achieve the very best later. </a:t>
            </a:r>
            <a:r>
              <a:rPr lang="en-US" sz="6400" spc="11" dirty="0">
                <a:solidFill>
                  <a:schemeClr val="tx2">
                    <a:lumMod val="10000"/>
                  </a:schemeClr>
                </a:solidFill>
                <a:latin typeface="+mj-lt"/>
                <a:ea typeface="Arial" panose="020B0604020202020204" pitchFamily="34" charset="0"/>
              </a:rPr>
              <a:t>We </a:t>
            </a:r>
            <a:r>
              <a:rPr lang="en-US" sz="6400" dirty="0">
                <a:solidFill>
                  <a:schemeClr val="tx2">
                    <a:lumMod val="10000"/>
                  </a:schemeClr>
                </a:solidFill>
                <a:latin typeface="+mj-lt"/>
                <a:ea typeface="Arial" panose="020B0604020202020204" pitchFamily="34" charset="0"/>
              </a:rPr>
              <a:t>hope that you will want to share in your child’s learning and so lay a firm foundation for his or her future. </a:t>
            </a:r>
            <a:r>
              <a:rPr lang="en-US" sz="6400" spc="11" dirty="0">
                <a:solidFill>
                  <a:schemeClr val="tx2">
                    <a:lumMod val="10000"/>
                  </a:schemeClr>
                </a:solidFill>
                <a:latin typeface="+mj-lt"/>
                <a:ea typeface="Arial" panose="020B0604020202020204" pitchFamily="34" charset="0"/>
              </a:rPr>
              <a:t>We </a:t>
            </a:r>
            <a:r>
              <a:rPr lang="en-US" sz="6400" dirty="0">
                <a:solidFill>
                  <a:schemeClr val="tx2">
                    <a:lumMod val="10000"/>
                  </a:schemeClr>
                </a:solidFill>
                <a:latin typeface="+mj-lt"/>
                <a:ea typeface="Arial" panose="020B0604020202020204" pitchFamily="34" charset="0"/>
              </a:rPr>
              <a:t>believe that an interested learner is a more willing learner.</a:t>
            </a:r>
          </a:p>
          <a:p>
            <a:pPr marL="113584" marR="2227396" indent="0">
              <a:lnSpc>
                <a:spcPct val="120000"/>
              </a:lnSpc>
              <a:spcBef>
                <a:spcPts val="503"/>
              </a:spcBef>
              <a:spcAft>
                <a:spcPts val="0"/>
              </a:spcAft>
              <a:buNone/>
            </a:pPr>
            <a:r>
              <a:rPr lang="en-US" sz="6400" dirty="0">
                <a:solidFill>
                  <a:schemeClr val="tx2">
                    <a:lumMod val="10000"/>
                  </a:schemeClr>
                </a:solidFill>
                <a:latin typeface="+mj-lt"/>
                <a:ea typeface="Arial" panose="020B0604020202020204" pitchFamily="34" charset="0"/>
              </a:rPr>
              <a:t>In a fast moving, ever-changing world our children must be literate and numerate, but they must also be able to think for themselves; weigh up evidence and make judgements; care for and about people and things and learn what is or is not acceptable within the community. Emotional development, social adjustment and positive attitudes are as important as a store of</a:t>
            </a:r>
            <a:r>
              <a:rPr lang="en-US" sz="6400" spc="14" dirty="0">
                <a:solidFill>
                  <a:schemeClr val="tx2">
                    <a:lumMod val="10000"/>
                  </a:schemeClr>
                </a:solidFill>
                <a:latin typeface="+mj-lt"/>
                <a:ea typeface="Arial" panose="020B0604020202020204" pitchFamily="34" charset="0"/>
              </a:rPr>
              <a:t> </a:t>
            </a:r>
            <a:r>
              <a:rPr lang="en-US" sz="6400" dirty="0">
                <a:solidFill>
                  <a:schemeClr val="tx2">
                    <a:lumMod val="10000"/>
                  </a:schemeClr>
                </a:solidFill>
                <a:latin typeface="+mj-lt"/>
                <a:ea typeface="Arial" panose="020B0604020202020204" pitchFamily="34" charset="0"/>
              </a:rPr>
              <a:t>knowledge</a:t>
            </a:r>
            <a:endParaRPr lang="en-GB" sz="6400" dirty="0">
              <a:solidFill>
                <a:schemeClr val="tx2">
                  <a:lumMod val="10000"/>
                </a:schemeClr>
              </a:solidFill>
              <a:latin typeface="+mj-lt"/>
              <a:ea typeface="Arial" panose="020B0604020202020204" pitchFamily="34" charset="0"/>
            </a:endParaRPr>
          </a:p>
          <a:p>
            <a:pPr marL="0" indent="0">
              <a:lnSpc>
                <a:spcPct val="120000"/>
              </a:lnSpc>
              <a:spcBef>
                <a:spcPts val="6"/>
              </a:spcBef>
              <a:buNone/>
            </a:pPr>
            <a:r>
              <a:rPr lang="en-US" sz="6400" dirty="0">
                <a:solidFill>
                  <a:schemeClr val="tx2">
                    <a:lumMod val="10000"/>
                  </a:schemeClr>
                </a:solidFill>
                <a:latin typeface="+mj-lt"/>
                <a:ea typeface="Arial" panose="020B0604020202020204" pitchFamily="34" charset="0"/>
              </a:rPr>
              <a:t> </a:t>
            </a:r>
            <a:endParaRPr lang="en-GB" sz="6400" dirty="0">
              <a:solidFill>
                <a:schemeClr val="tx2">
                  <a:lumMod val="10000"/>
                </a:schemeClr>
              </a:solidFill>
              <a:latin typeface="+mj-lt"/>
              <a:ea typeface="Arial" panose="020B0604020202020204" pitchFamily="34" charset="0"/>
            </a:endParaRPr>
          </a:p>
          <a:p>
            <a:pPr marL="113584" marR="2206323" indent="0">
              <a:lnSpc>
                <a:spcPct val="120000"/>
              </a:lnSpc>
              <a:spcAft>
                <a:spcPts val="0"/>
              </a:spcAft>
              <a:buNone/>
            </a:pPr>
            <a:r>
              <a:rPr lang="en-US" sz="6400" dirty="0">
                <a:solidFill>
                  <a:schemeClr val="tx2">
                    <a:lumMod val="10000"/>
                  </a:schemeClr>
                </a:solidFill>
                <a:latin typeface="+mj-lt"/>
                <a:ea typeface="Arial" panose="020B0604020202020204" pitchFamily="34" charset="0"/>
              </a:rPr>
              <a:t>If your child is to join us for the first time, we welcome you as parents and look forward to a happy and successful partnership during the time your child attends this school. If you already have a child here, we are pleased to renew the partnership.</a:t>
            </a:r>
            <a:endParaRPr lang="en-GB" sz="6400" dirty="0">
              <a:solidFill>
                <a:schemeClr val="tx2">
                  <a:lumMod val="10000"/>
                </a:schemeClr>
              </a:solidFill>
              <a:latin typeface="+mj-lt"/>
              <a:ea typeface="Arial" panose="020B0604020202020204" pitchFamily="34" charset="0"/>
            </a:endParaRPr>
          </a:p>
          <a:p>
            <a:pPr marL="0" indent="0">
              <a:lnSpc>
                <a:spcPct val="120000"/>
              </a:lnSpc>
              <a:spcBef>
                <a:spcPts val="28"/>
              </a:spcBef>
              <a:buNone/>
            </a:pPr>
            <a:r>
              <a:rPr lang="en-US" sz="6400" dirty="0">
                <a:solidFill>
                  <a:schemeClr val="tx2">
                    <a:lumMod val="10000"/>
                  </a:schemeClr>
                </a:solidFill>
                <a:latin typeface="+mj-lt"/>
                <a:ea typeface="Arial" panose="020B0604020202020204" pitchFamily="34" charset="0"/>
              </a:rPr>
              <a:t> </a:t>
            </a:r>
            <a:endParaRPr lang="en-GB" sz="6400" dirty="0">
              <a:solidFill>
                <a:schemeClr val="tx2">
                  <a:lumMod val="10000"/>
                </a:schemeClr>
              </a:solidFill>
              <a:latin typeface="+mj-lt"/>
              <a:ea typeface="Arial" panose="020B0604020202020204" pitchFamily="34" charset="0"/>
            </a:endParaRPr>
          </a:p>
          <a:p>
            <a:pPr marL="113584" indent="0">
              <a:lnSpc>
                <a:spcPct val="120000"/>
              </a:lnSpc>
              <a:buNone/>
            </a:pPr>
            <a:r>
              <a:rPr lang="en-US" sz="6400" dirty="0">
                <a:solidFill>
                  <a:schemeClr val="tx2">
                    <a:lumMod val="10000"/>
                  </a:schemeClr>
                </a:solidFill>
                <a:latin typeface="+mj-lt"/>
                <a:ea typeface="Arial" panose="020B0604020202020204" pitchFamily="34" charset="0"/>
              </a:rPr>
              <a:t>Andy </a:t>
            </a:r>
            <a:r>
              <a:rPr lang="en-US" sz="6400" dirty="0" err="1">
                <a:solidFill>
                  <a:schemeClr val="tx2">
                    <a:lumMod val="10000"/>
                  </a:schemeClr>
                </a:solidFill>
                <a:latin typeface="+mj-lt"/>
                <a:ea typeface="Arial" panose="020B0604020202020204" pitchFamily="34" charset="0"/>
              </a:rPr>
              <a:t>Steege</a:t>
            </a:r>
            <a:endParaRPr lang="en-GB" sz="6400" dirty="0">
              <a:solidFill>
                <a:schemeClr val="tx2">
                  <a:lumMod val="10000"/>
                </a:schemeClr>
              </a:solidFill>
              <a:latin typeface="+mj-lt"/>
              <a:ea typeface="Arial" panose="020B0604020202020204" pitchFamily="34" charset="0"/>
            </a:endParaRPr>
          </a:p>
          <a:p>
            <a:pPr marL="113584" indent="0">
              <a:lnSpc>
                <a:spcPct val="120000"/>
              </a:lnSpc>
              <a:spcBef>
                <a:spcPts val="6"/>
              </a:spcBef>
              <a:spcAft>
                <a:spcPts val="0"/>
              </a:spcAft>
              <a:buNone/>
            </a:pPr>
            <a:r>
              <a:rPr lang="en-US" sz="6400" dirty="0">
                <a:solidFill>
                  <a:schemeClr val="tx2">
                    <a:lumMod val="10000"/>
                  </a:schemeClr>
                </a:solidFill>
                <a:latin typeface="+mj-lt"/>
                <a:ea typeface="Arial" panose="020B0604020202020204" pitchFamily="34" charset="0"/>
              </a:rPr>
              <a:t>Chair of Governors</a:t>
            </a:r>
            <a:endParaRPr lang="en-GB" sz="6400" dirty="0">
              <a:solidFill>
                <a:schemeClr val="tx2">
                  <a:lumMod val="10000"/>
                </a:schemeClr>
              </a:solidFill>
              <a:latin typeface="+mj-lt"/>
              <a:ea typeface="Arial" panose="020B0604020202020204" pitchFamily="34" charset="0"/>
            </a:endParaRPr>
          </a:p>
          <a:p>
            <a:pPr marL="0" indent="0">
              <a:buNone/>
            </a:pPr>
            <a:endParaRPr lang="en-GB" dirty="0"/>
          </a:p>
        </p:txBody>
      </p:sp>
      <p:sp>
        <p:nvSpPr>
          <p:cNvPr id="8" name="Slide Number Placeholder 7">
            <a:extLst>
              <a:ext uri="{FF2B5EF4-FFF2-40B4-BE49-F238E27FC236}">
                <a16:creationId xmlns:a16="http://schemas.microsoft.com/office/drawing/2014/main" id="{3BE9328D-F1E9-F787-A693-39031DE6C123}"/>
              </a:ext>
            </a:extLst>
          </p:cNvPr>
          <p:cNvSpPr>
            <a:spLocks noGrp="1"/>
          </p:cNvSpPr>
          <p:nvPr>
            <p:ph type="sldNum" sz="quarter" idx="12"/>
          </p:nvPr>
        </p:nvSpPr>
        <p:spPr/>
        <p:txBody>
          <a:bodyPr/>
          <a:lstStyle/>
          <a:p>
            <a:fld id="{B34F3368-852D-44AC-93B3-EFB42F8267E6}" type="slidenum">
              <a:rPr lang="en-GB" smtClean="0"/>
              <a:t>4</a:t>
            </a:fld>
            <a:endParaRPr lang="en-GB"/>
          </a:p>
        </p:txBody>
      </p:sp>
    </p:spTree>
    <p:extLst>
      <p:ext uri="{BB962C8B-B14F-4D97-AF65-F5344CB8AC3E}">
        <p14:creationId xmlns:p14="http://schemas.microsoft.com/office/powerpoint/2010/main" val="4038337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9CCC3-1958-3FF7-4B0F-B03E3DFB2A0F}"/>
              </a:ext>
            </a:extLst>
          </p:cNvPr>
          <p:cNvSpPr>
            <a:spLocks noGrp="1"/>
          </p:cNvSpPr>
          <p:nvPr>
            <p:ph type="title"/>
          </p:nvPr>
        </p:nvSpPr>
        <p:spPr/>
        <p:txBody>
          <a:bodyPr/>
          <a:lstStyle/>
          <a:p>
            <a:r>
              <a:rPr lang="en-GB"/>
              <a:t>Vision and values </a:t>
            </a:r>
            <a:endParaRPr lang="en-GB" dirty="0"/>
          </a:p>
        </p:txBody>
      </p:sp>
      <p:sp>
        <p:nvSpPr>
          <p:cNvPr id="6" name="TextBox 5">
            <a:extLst>
              <a:ext uri="{FF2B5EF4-FFF2-40B4-BE49-F238E27FC236}">
                <a16:creationId xmlns:a16="http://schemas.microsoft.com/office/drawing/2014/main" id="{20C49C0E-04EB-0BF1-714A-0B13E55D8311}"/>
              </a:ext>
            </a:extLst>
          </p:cNvPr>
          <p:cNvSpPr txBox="1"/>
          <p:nvPr/>
        </p:nvSpPr>
        <p:spPr>
          <a:xfrm>
            <a:off x="1004486" y="3124997"/>
            <a:ext cx="4847857" cy="4770537"/>
          </a:xfrm>
          <a:prstGeom prst="rect">
            <a:avLst/>
          </a:prstGeom>
          <a:noFill/>
        </p:spPr>
        <p:txBody>
          <a:bodyPr wrap="square">
            <a:spAutoFit/>
          </a:bodyPr>
          <a:lstStyle/>
          <a:p>
            <a:pPr marL="51792">
              <a:spcBef>
                <a:spcPts val="945"/>
              </a:spcBef>
            </a:pPr>
            <a:r>
              <a:rPr lang="en-US" sz="1600" dirty="0">
                <a:solidFill>
                  <a:schemeClr val="tx2">
                    <a:lumMod val="10000"/>
                  </a:schemeClr>
                </a:solidFill>
                <a:latin typeface="+mj-lt"/>
                <a:ea typeface="Arial" panose="020B0604020202020204" pitchFamily="34" charset="0"/>
              </a:rPr>
              <a:t>At Woolston Infant School we believe that </a:t>
            </a:r>
            <a:r>
              <a:rPr lang="en-US" sz="1600" u="heavy" dirty="0">
                <a:solidFill>
                  <a:schemeClr val="tx2">
                    <a:lumMod val="10000"/>
                  </a:schemeClr>
                </a:solidFill>
                <a:latin typeface="+mj-lt"/>
                <a:ea typeface="Arial" panose="020B0604020202020204" pitchFamily="34" charset="0"/>
              </a:rPr>
              <a:t>everyone</a:t>
            </a:r>
            <a:r>
              <a:rPr lang="en-US" sz="1600" dirty="0">
                <a:solidFill>
                  <a:schemeClr val="tx2">
                    <a:lumMod val="10000"/>
                  </a:schemeClr>
                </a:solidFill>
                <a:latin typeface="+mj-lt"/>
                <a:ea typeface="Arial" panose="020B0604020202020204" pitchFamily="34" charset="0"/>
              </a:rPr>
              <a:t> matters.</a:t>
            </a:r>
            <a:endParaRPr lang="en-GB" sz="1600" dirty="0">
              <a:solidFill>
                <a:schemeClr val="tx2">
                  <a:lumMod val="10000"/>
                </a:schemeClr>
              </a:solidFill>
              <a:latin typeface="+mj-lt"/>
              <a:ea typeface="Arial" panose="020B0604020202020204" pitchFamily="34" charset="0"/>
            </a:endParaRPr>
          </a:p>
          <a:p>
            <a:r>
              <a:rPr lang="en-US" sz="1600" dirty="0">
                <a:solidFill>
                  <a:schemeClr val="tx2">
                    <a:lumMod val="10000"/>
                  </a:schemeClr>
                </a:solidFill>
                <a:latin typeface="+mj-lt"/>
                <a:ea typeface="Arial" panose="020B0604020202020204" pitchFamily="34" charset="0"/>
              </a:rPr>
              <a:t> </a:t>
            </a:r>
            <a:endParaRPr lang="en-GB" sz="1600" dirty="0">
              <a:solidFill>
                <a:schemeClr val="tx2">
                  <a:lumMod val="10000"/>
                </a:schemeClr>
              </a:solidFill>
              <a:latin typeface="+mj-lt"/>
              <a:ea typeface="Arial" panose="020B0604020202020204" pitchFamily="34" charset="0"/>
            </a:endParaRPr>
          </a:p>
          <a:p>
            <a:pPr marL="51792" marR="96082"/>
            <a:r>
              <a:rPr lang="en-US" sz="1600" dirty="0">
                <a:solidFill>
                  <a:schemeClr val="tx2">
                    <a:lumMod val="10000"/>
                  </a:schemeClr>
                </a:solidFill>
                <a:latin typeface="+mj-lt"/>
                <a:ea typeface="Arial" panose="020B0604020202020204" pitchFamily="34" charset="0"/>
              </a:rPr>
              <a:t>We will provide a happy, caring and safe learning environment in which children can develop their academic, personal and social skills. We will ensure that all children have the opportunity to reach their full potential through a curriculum that is creative, challenging and fun.</a:t>
            </a:r>
            <a:endParaRPr lang="en-GB" sz="1600" dirty="0">
              <a:solidFill>
                <a:schemeClr val="tx2">
                  <a:lumMod val="10000"/>
                </a:schemeClr>
              </a:solidFill>
              <a:latin typeface="+mj-lt"/>
              <a:ea typeface="Arial" panose="020B0604020202020204" pitchFamily="34" charset="0"/>
            </a:endParaRPr>
          </a:p>
          <a:p>
            <a:pPr>
              <a:spcBef>
                <a:spcPts val="11"/>
              </a:spcBef>
            </a:pPr>
            <a:r>
              <a:rPr lang="en-US" sz="1600" dirty="0">
                <a:solidFill>
                  <a:schemeClr val="tx2">
                    <a:lumMod val="10000"/>
                  </a:schemeClr>
                </a:solidFill>
                <a:latin typeface="+mj-lt"/>
                <a:ea typeface="Arial" panose="020B0604020202020204" pitchFamily="34" charset="0"/>
              </a:rPr>
              <a:t> </a:t>
            </a:r>
            <a:endParaRPr lang="en-GB" sz="1600" dirty="0">
              <a:solidFill>
                <a:schemeClr val="tx2">
                  <a:lumMod val="10000"/>
                </a:schemeClr>
              </a:solidFill>
              <a:latin typeface="+mj-lt"/>
              <a:ea typeface="Arial" panose="020B0604020202020204" pitchFamily="34" charset="0"/>
            </a:endParaRPr>
          </a:p>
          <a:p>
            <a:pPr marL="51792" marR="268602"/>
            <a:r>
              <a:rPr lang="en-US" sz="1600" dirty="0">
                <a:solidFill>
                  <a:schemeClr val="tx2">
                    <a:lumMod val="10000"/>
                  </a:schemeClr>
                </a:solidFill>
                <a:latin typeface="+mj-lt"/>
                <a:ea typeface="Arial" panose="020B0604020202020204" pitchFamily="34" charset="0"/>
              </a:rPr>
              <a:t>We will develop partnerships within school and the wider community.</a:t>
            </a:r>
            <a:endParaRPr lang="en-GB" sz="1600" dirty="0">
              <a:solidFill>
                <a:schemeClr val="tx2">
                  <a:lumMod val="10000"/>
                </a:schemeClr>
              </a:solidFill>
              <a:latin typeface="+mj-lt"/>
              <a:ea typeface="Arial" panose="020B0604020202020204" pitchFamily="34" charset="0"/>
            </a:endParaRPr>
          </a:p>
          <a:p>
            <a:pPr marL="51792" marR="96082"/>
            <a:r>
              <a:rPr lang="en-US" sz="1600" dirty="0">
                <a:solidFill>
                  <a:schemeClr val="tx2">
                    <a:lumMod val="10000"/>
                  </a:schemeClr>
                </a:solidFill>
                <a:latin typeface="+mj-lt"/>
                <a:ea typeface="Arial" panose="020B0604020202020204" pitchFamily="34" charset="0"/>
              </a:rPr>
              <a:t>Parents will be encouraged to actively share in their child’s learning and wider school life.</a:t>
            </a:r>
            <a:endParaRPr lang="en-GB" sz="1600" dirty="0">
              <a:solidFill>
                <a:schemeClr val="tx2">
                  <a:lumMod val="10000"/>
                </a:schemeClr>
              </a:solidFill>
              <a:latin typeface="+mj-lt"/>
              <a:ea typeface="Arial" panose="020B0604020202020204" pitchFamily="34" charset="0"/>
            </a:endParaRPr>
          </a:p>
          <a:p>
            <a:pPr>
              <a:spcBef>
                <a:spcPts val="23"/>
              </a:spcBef>
            </a:pPr>
            <a:r>
              <a:rPr lang="en-US" sz="1600" dirty="0">
                <a:solidFill>
                  <a:schemeClr val="tx2">
                    <a:lumMod val="10000"/>
                  </a:schemeClr>
                </a:solidFill>
                <a:latin typeface="+mj-lt"/>
                <a:ea typeface="Arial" panose="020B0604020202020204" pitchFamily="34" charset="0"/>
              </a:rPr>
              <a:t> </a:t>
            </a:r>
            <a:endParaRPr lang="en-GB" sz="1600" dirty="0">
              <a:solidFill>
                <a:schemeClr val="tx2">
                  <a:lumMod val="10000"/>
                </a:schemeClr>
              </a:solidFill>
              <a:latin typeface="+mj-lt"/>
              <a:ea typeface="Arial" panose="020B0604020202020204" pitchFamily="34" charset="0"/>
            </a:endParaRPr>
          </a:p>
          <a:p>
            <a:r>
              <a:rPr lang="en-US" sz="1600" dirty="0">
                <a:solidFill>
                  <a:schemeClr val="tx2">
                    <a:lumMod val="10000"/>
                  </a:schemeClr>
                </a:solidFill>
                <a:latin typeface="+mj-lt"/>
                <a:ea typeface="Arial" panose="020B0604020202020204" pitchFamily="34" charset="0"/>
              </a:rPr>
              <a:t>We aim for our children to become independent, healthy and responsible members of the community equipped with the skills and attitudes to be lifelong learners.’</a:t>
            </a:r>
            <a:endParaRPr lang="en-GB" sz="1600" dirty="0">
              <a:solidFill>
                <a:schemeClr val="tx2">
                  <a:lumMod val="10000"/>
                </a:schemeClr>
              </a:solidFill>
              <a:latin typeface="+mj-lt"/>
            </a:endParaRPr>
          </a:p>
        </p:txBody>
      </p:sp>
      <p:sp>
        <p:nvSpPr>
          <p:cNvPr id="10" name="Slide Number Placeholder 9">
            <a:extLst>
              <a:ext uri="{FF2B5EF4-FFF2-40B4-BE49-F238E27FC236}">
                <a16:creationId xmlns:a16="http://schemas.microsoft.com/office/drawing/2014/main" id="{1A8C9340-523C-5F0B-1731-382D6F77B5E1}"/>
              </a:ext>
            </a:extLst>
          </p:cNvPr>
          <p:cNvSpPr>
            <a:spLocks noGrp="1"/>
          </p:cNvSpPr>
          <p:nvPr>
            <p:ph type="sldNum" sz="quarter" idx="12"/>
          </p:nvPr>
        </p:nvSpPr>
        <p:spPr/>
        <p:txBody>
          <a:bodyPr/>
          <a:lstStyle/>
          <a:p>
            <a:fld id="{B34F3368-852D-44AC-93B3-EFB42F8267E6}" type="slidenum">
              <a:rPr lang="en-GB" smtClean="0"/>
              <a:t>5</a:t>
            </a:fld>
            <a:endParaRPr lang="en-GB"/>
          </a:p>
        </p:txBody>
      </p:sp>
    </p:spTree>
    <p:extLst>
      <p:ext uri="{BB962C8B-B14F-4D97-AF65-F5344CB8AC3E}">
        <p14:creationId xmlns:p14="http://schemas.microsoft.com/office/powerpoint/2010/main" val="4025340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9CCC3-1958-3FF7-4B0F-B03E3DFB2A0F}"/>
              </a:ext>
            </a:extLst>
          </p:cNvPr>
          <p:cNvSpPr>
            <a:spLocks noGrp="1"/>
          </p:cNvSpPr>
          <p:nvPr>
            <p:ph type="title"/>
          </p:nvPr>
        </p:nvSpPr>
        <p:spPr/>
        <p:txBody>
          <a:bodyPr/>
          <a:lstStyle/>
          <a:p>
            <a:r>
              <a:rPr lang="en-GB" dirty="0"/>
              <a:t>Vision and values </a:t>
            </a:r>
          </a:p>
        </p:txBody>
      </p:sp>
      <p:sp>
        <p:nvSpPr>
          <p:cNvPr id="22" name="Oval 21">
            <a:extLst>
              <a:ext uri="{FF2B5EF4-FFF2-40B4-BE49-F238E27FC236}">
                <a16:creationId xmlns:a16="http://schemas.microsoft.com/office/drawing/2014/main" id="{48F0F452-E5EB-3305-8031-96EB175499F8}"/>
              </a:ext>
            </a:extLst>
          </p:cNvPr>
          <p:cNvSpPr/>
          <p:nvPr/>
        </p:nvSpPr>
        <p:spPr>
          <a:xfrm>
            <a:off x="2642494" y="3263335"/>
            <a:ext cx="1573012" cy="759041"/>
          </a:xfrm>
          <a:prstGeom prst="ellipse">
            <a:avLst/>
          </a:prstGeom>
          <a:solidFill>
            <a:schemeClr val="bg1"/>
          </a:solidFill>
          <a:ln w="38100">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23" name="TextBox 22">
            <a:extLst>
              <a:ext uri="{FF2B5EF4-FFF2-40B4-BE49-F238E27FC236}">
                <a16:creationId xmlns:a16="http://schemas.microsoft.com/office/drawing/2014/main" id="{E2B5B7B6-8B16-2AD1-D7E1-745115E41FB6}"/>
              </a:ext>
            </a:extLst>
          </p:cNvPr>
          <p:cNvSpPr txBox="1"/>
          <p:nvPr/>
        </p:nvSpPr>
        <p:spPr>
          <a:xfrm>
            <a:off x="2906419" y="3429631"/>
            <a:ext cx="1043681" cy="369332"/>
          </a:xfrm>
          <a:prstGeom prst="rect">
            <a:avLst/>
          </a:prstGeom>
          <a:noFill/>
        </p:spPr>
        <p:txBody>
          <a:bodyPr wrap="square" rtlCol="0">
            <a:spAutoFit/>
          </a:bodyPr>
          <a:lstStyle/>
          <a:p>
            <a:pPr algn="ctr"/>
            <a:r>
              <a:rPr lang="en-GB" dirty="0">
                <a:solidFill>
                  <a:schemeClr val="tx2">
                    <a:lumMod val="10000"/>
                  </a:schemeClr>
                </a:solidFill>
              </a:rPr>
              <a:t>Kindness</a:t>
            </a:r>
            <a:r>
              <a:rPr lang="en-GB" sz="1013" dirty="0"/>
              <a:t> </a:t>
            </a:r>
          </a:p>
        </p:txBody>
      </p:sp>
      <p:sp>
        <p:nvSpPr>
          <p:cNvPr id="24" name="Oval 23">
            <a:extLst>
              <a:ext uri="{FF2B5EF4-FFF2-40B4-BE49-F238E27FC236}">
                <a16:creationId xmlns:a16="http://schemas.microsoft.com/office/drawing/2014/main" id="{365CB6A7-2349-EAFA-5B68-AC6B9DF25EC9}"/>
              </a:ext>
            </a:extLst>
          </p:cNvPr>
          <p:cNvSpPr/>
          <p:nvPr/>
        </p:nvSpPr>
        <p:spPr>
          <a:xfrm>
            <a:off x="4714952" y="4776034"/>
            <a:ext cx="1573012" cy="759041"/>
          </a:xfrm>
          <a:prstGeom prst="ellipse">
            <a:avLst/>
          </a:prstGeom>
          <a:solidFill>
            <a:schemeClr val="bg1"/>
          </a:solidFill>
          <a:ln w="38100">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25" name="TextBox 24">
            <a:extLst>
              <a:ext uri="{FF2B5EF4-FFF2-40B4-BE49-F238E27FC236}">
                <a16:creationId xmlns:a16="http://schemas.microsoft.com/office/drawing/2014/main" id="{E6AEA72E-9C65-7CF7-3290-5695DFB95CF2}"/>
              </a:ext>
            </a:extLst>
          </p:cNvPr>
          <p:cNvSpPr txBox="1"/>
          <p:nvPr/>
        </p:nvSpPr>
        <p:spPr>
          <a:xfrm>
            <a:off x="4658942" y="4968291"/>
            <a:ext cx="1629022" cy="369332"/>
          </a:xfrm>
          <a:prstGeom prst="rect">
            <a:avLst/>
          </a:prstGeom>
          <a:noFill/>
        </p:spPr>
        <p:txBody>
          <a:bodyPr wrap="square" rtlCol="0">
            <a:spAutoFit/>
          </a:bodyPr>
          <a:lstStyle/>
          <a:p>
            <a:pPr algn="ctr"/>
            <a:r>
              <a:rPr lang="en-GB" sz="1575" dirty="0">
                <a:solidFill>
                  <a:schemeClr val="tx2">
                    <a:lumMod val="10000"/>
                  </a:schemeClr>
                </a:solidFill>
              </a:rPr>
              <a:t>Perseverance</a:t>
            </a:r>
            <a:r>
              <a:rPr lang="en-GB" dirty="0"/>
              <a:t> </a:t>
            </a:r>
            <a:r>
              <a:rPr lang="en-GB" sz="1013" dirty="0"/>
              <a:t> </a:t>
            </a:r>
          </a:p>
        </p:txBody>
      </p:sp>
      <p:sp>
        <p:nvSpPr>
          <p:cNvPr id="26" name="Oval 25">
            <a:extLst>
              <a:ext uri="{FF2B5EF4-FFF2-40B4-BE49-F238E27FC236}">
                <a16:creationId xmlns:a16="http://schemas.microsoft.com/office/drawing/2014/main" id="{C2CBBAAE-6478-BEB2-0DF6-B0ED5DA65B78}"/>
              </a:ext>
            </a:extLst>
          </p:cNvPr>
          <p:cNvSpPr/>
          <p:nvPr/>
        </p:nvSpPr>
        <p:spPr>
          <a:xfrm>
            <a:off x="3871854" y="7913570"/>
            <a:ext cx="1780311" cy="759041"/>
          </a:xfrm>
          <a:prstGeom prst="ellipse">
            <a:avLst/>
          </a:prstGeom>
          <a:solidFill>
            <a:schemeClr val="bg1"/>
          </a:solidFill>
          <a:ln w="38100">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27" name="TextBox 26">
            <a:extLst>
              <a:ext uri="{FF2B5EF4-FFF2-40B4-BE49-F238E27FC236}">
                <a16:creationId xmlns:a16="http://schemas.microsoft.com/office/drawing/2014/main" id="{05C9472F-BEEB-B5CF-81C7-BC5C6F7CDF35}"/>
              </a:ext>
            </a:extLst>
          </p:cNvPr>
          <p:cNvSpPr txBox="1"/>
          <p:nvPr/>
        </p:nvSpPr>
        <p:spPr>
          <a:xfrm>
            <a:off x="4015329" y="8104523"/>
            <a:ext cx="1493359" cy="369332"/>
          </a:xfrm>
          <a:prstGeom prst="rect">
            <a:avLst/>
          </a:prstGeom>
          <a:noFill/>
        </p:spPr>
        <p:txBody>
          <a:bodyPr wrap="square" rtlCol="0">
            <a:spAutoFit/>
          </a:bodyPr>
          <a:lstStyle/>
          <a:p>
            <a:pPr algn="ctr"/>
            <a:r>
              <a:rPr lang="en-GB" dirty="0">
                <a:solidFill>
                  <a:schemeClr val="tx2">
                    <a:lumMod val="10000"/>
                  </a:schemeClr>
                </a:solidFill>
              </a:rPr>
              <a:t>Co-operation</a:t>
            </a:r>
            <a:r>
              <a:rPr lang="en-GB" sz="1013" dirty="0"/>
              <a:t> </a:t>
            </a:r>
          </a:p>
        </p:txBody>
      </p:sp>
      <p:sp>
        <p:nvSpPr>
          <p:cNvPr id="28" name="Oval 27">
            <a:extLst>
              <a:ext uri="{FF2B5EF4-FFF2-40B4-BE49-F238E27FC236}">
                <a16:creationId xmlns:a16="http://schemas.microsoft.com/office/drawing/2014/main" id="{2EF8B87C-7236-0997-726C-AB66160B7C43}"/>
              </a:ext>
            </a:extLst>
          </p:cNvPr>
          <p:cNvSpPr/>
          <p:nvPr/>
        </p:nvSpPr>
        <p:spPr>
          <a:xfrm>
            <a:off x="1205837" y="7913570"/>
            <a:ext cx="1780311" cy="759041"/>
          </a:xfrm>
          <a:prstGeom prst="ellipse">
            <a:avLst/>
          </a:prstGeom>
          <a:solidFill>
            <a:schemeClr val="bg1"/>
          </a:solidFill>
          <a:ln w="38100">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29" name="TextBox 28">
            <a:extLst>
              <a:ext uri="{FF2B5EF4-FFF2-40B4-BE49-F238E27FC236}">
                <a16:creationId xmlns:a16="http://schemas.microsoft.com/office/drawing/2014/main" id="{EFB19C06-3AFC-024B-A19F-6F109D2A0701}"/>
              </a:ext>
            </a:extLst>
          </p:cNvPr>
          <p:cNvSpPr txBox="1"/>
          <p:nvPr/>
        </p:nvSpPr>
        <p:spPr>
          <a:xfrm>
            <a:off x="1349314" y="8105828"/>
            <a:ext cx="1555857" cy="369332"/>
          </a:xfrm>
          <a:prstGeom prst="rect">
            <a:avLst/>
          </a:prstGeom>
          <a:noFill/>
        </p:spPr>
        <p:txBody>
          <a:bodyPr wrap="square" rtlCol="0">
            <a:spAutoFit/>
          </a:bodyPr>
          <a:lstStyle/>
          <a:p>
            <a:pPr algn="ctr"/>
            <a:r>
              <a:rPr lang="en-GB" dirty="0">
                <a:solidFill>
                  <a:schemeClr val="tx2">
                    <a:lumMod val="10000"/>
                  </a:schemeClr>
                </a:solidFill>
              </a:rPr>
              <a:t>Achievement</a:t>
            </a:r>
            <a:r>
              <a:rPr lang="en-GB" sz="1013" dirty="0"/>
              <a:t> </a:t>
            </a:r>
          </a:p>
        </p:txBody>
      </p:sp>
      <p:sp>
        <p:nvSpPr>
          <p:cNvPr id="30" name="Oval 29">
            <a:extLst>
              <a:ext uri="{FF2B5EF4-FFF2-40B4-BE49-F238E27FC236}">
                <a16:creationId xmlns:a16="http://schemas.microsoft.com/office/drawing/2014/main" id="{56DB90DC-C594-AEB1-F36E-227DEF253C38}"/>
              </a:ext>
            </a:extLst>
          </p:cNvPr>
          <p:cNvSpPr/>
          <p:nvPr/>
        </p:nvSpPr>
        <p:spPr>
          <a:xfrm>
            <a:off x="571282" y="4776034"/>
            <a:ext cx="1573012" cy="759041"/>
          </a:xfrm>
          <a:prstGeom prst="ellipse">
            <a:avLst/>
          </a:prstGeom>
          <a:solidFill>
            <a:schemeClr val="bg1"/>
          </a:solidFill>
          <a:ln w="38100">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31" name="TextBox 30">
            <a:extLst>
              <a:ext uri="{FF2B5EF4-FFF2-40B4-BE49-F238E27FC236}">
                <a16:creationId xmlns:a16="http://schemas.microsoft.com/office/drawing/2014/main" id="{D0950C77-45BE-9D93-1644-30171EF0A92B}"/>
              </a:ext>
            </a:extLst>
          </p:cNvPr>
          <p:cNvSpPr txBox="1"/>
          <p:nvPr/>
        </p:nvSpPr>
        <p:spPr>
          <a:xfrm>
            <a:off x="650935" y="4968291"/>
            <a:ext cx="1412381" cy="369332"/>
          </a:xfrm>
          <a:prstGeom prst="rect">
            <a:avLst/>
          </a:prstGeom>
          <a:noFill/>
        </p:spPr>
        <p:txBody>
          <a:bodyPr wrap="square" rtlCol="0">
            <a:spAutoFit/>
          </a:bodyPr>
          <a:lstStyle/>
          <a:p>
            <a:pPr algn="ctr"/>
            <a:r>
              <a:rPr lang="en-GB" dirty="0">
                <a:solidFill>
                  <a:schemeClr val="tx2">
                    <a:lumMod val="10000"/>
                  </a:schemeClr>
                </a:solidFill>
              </a:rPr>
              <a:t>Tolerance</a:t>
            </a:r>
            <a:r>
              <a:rPr lang="en-GB" dirty="0"/>
              <a:t> </a:t>
            </a:r>
            <a:r>
              <a:rPr lang="en-GB" sz="1013" dirty="0"/>
              <a:t> </a:t>
            </a:r>
          </a:p>
        </p:txBody>
      </p:sp>
      <p:sp>
        <p:nvSpPr>
          <p:cNvPr id="33" name="Slide Number Placeholder 32">
            <a:extLst>
              <a:ext uri="{FF2B5EF4-FFF2-40B4-BE49-F238E27FC236}">
                <a16:creationId xmlns:a16="http://schemas.microsoft.com/office/drawing/2014/main" id="{8CC53A5C-AA9B-DA27-6B6B-5A2DBE12A60F}"/>
              </a:ext>
            </a:extLst>
          </p:cNvPr>
          <p:cNvSpPr>
            <a:spLocks noGrp="1"/>
          </p:cNvSpPr>
          <p:nvPr>
            <p:ph type="sldNum" sz="quarter" idx="12"/>
          </p:nvPr>
        </p:nvSpPr>
        <p:spPr/>
        <p:txBody>
          <a:bodyPr/>
          <a:lstStyle/>
          <a:p>
            <a:fld id="{B34F3368-852D-44AC-93B3-EFB42F8267E6}" type="slidenum">
              <a:rPr lang="en-GB" smtClean="0"/>
              <a:t>6</a:t>
            </a:fld>
            <a:endParaRPr lang="en-GB"/>
          </a:p>
        </p:txBody>
      </p:sp>
      <p:pic>
        <p:nvPicPr>
          <p:cNvPr id="4" name="Picture 3">
            <a:extLst>
              <a:ext uri="{FF2B5EF4-FFF2-40B4-BE49-F238E27FC236}">
                <a16:creationId xmlns:a16="http://schemas.microsoft.com/office/drawing/2014/main" id="{C69902C9-27F6-B956-3D65-75A848BA4299}"/>
              </a:ext>
            </a:extLst>
          </p:cNvPr>
          <p:cNvPicPr>
            <a:picLocks noChangeAspect="1"/>
          </p:cNvPicPr>
          <p:nvPr/>
        </p:nvPicPr>
        <p:blipFill>
          <a:blip r:embed="rId2"/>
          <a:stretch>
            <a:fillRect/>
          </a:stretch>
        </p:blipFill>
        <p:spPr>
          <a:xfrm>
            <a:off x="5075661" y="5779717"/>
            <a:ext cx="1405913" cy="1966869"/>
          </a:xfrm>
          <a:prstGeom prst="rect">
            <a:avLst/>
          </a:prstGeom>
          <a:ln>
            <a:noFill/>
          </a:ln>
          <a:effectLst>
            <a:softEdge rad="112500"/>
          </a:effectLst>
        </p:spPr>
      </p:pic>
      <p:pic>
        <p:nvPicPr>
          <p:cNvPr id="8" name="Picture 7">
            <a:extLst>
              <a:ext uri="{FF2B5EF4-FFF2-40B4-BE49-F238E27FC236}">
                <a16:creationId xmlns:a16="http://schemas.microsoft.com/office/drawing/2014/main" id="{15F4DAE6-2B7F-29EB-C63C-8CE8014BED6F}"/>
              </a:ext>
            </a:extLst>
          </p:cNvPr>
          <p:cNvPicPr>
            <a:picLocks noChangeAspect="1"/>
          </p:cNvPicPr>
          <p:nvPr/>
        </p:nvPicPr>
        <p:blipFill>
          <a:blip r:embed="rId3"/>
          <a:stretch>
            <a:fillRect/>
          </a:stretch>
        </p:blipFill>
        <p:spPr>
          <a:xfrm>
            <a:off x="2255146" y="4695915"/>
            <a:ext cx="2292420" cy="1966869"/>
          </a:xfrm>
          <a:prstGeom prst="rect">
            <a:avLst/>
          </a:prstGeom>
          <a:ln>
            <a:noFill/>
          </a:ln>
          <a:effectLst>
            <a:softEdge rad="112500"/>
          </a:effectLst>
        </p:spPr>
      </p:pic>
      <p:pic>
        <p:nvPicPr>
          <p:cNvPr id="10" name="Picture 9">
            <a:extLst>
              <a:ext uri="{FF2B5EF4-FFF2-40B4-BE49-F238E27FC236}">
                <a16:creationId xmlns:a16="http://schemas.microsoft.com/office/drawing/2014/main" id="{822EBDC6-3EC4-E6BE-BDC5-9D8D1FC4AFFE}"/>
              </a:ext>
            </a:extLst>
          </p:cNvPr>
          <p:cNvPicPr>
            <a:picLocks noChangeAspect="1"/>
          </p:cNvPicPr>
          <p:nvPr/>
        </p:nvPicPr>
        <p:blipFill>
          <a:blip r:embed="rId4"/>
          <a:stretch>
            <a:fillRect/>
          </a:stretch>
        </p:blipFill>
        <p:spPr>
          <a:xfrm>
            <a:off x="4748312" y="2819944"/>
            <a:ext cx="1380717" cy="1726418"/>
          </a:xfrm>
          <a:prstGeom prst="rect">
            <a:avLst/>
          </a:prstGeom>
          <a:ln>
            <a:noFill/>
          </a:ln>
          <a:effectLst>
            <a:softEdge rad="112500"/>
          </a:effectLst>
        </p:spPr>
      </p:pic>
      <p:pic>
        <p:nvPicPr>
          <p:cNvPr id="5" name="Picture 4">
            <a:extLst>
              <a:ext uri="{FF2B5EF4-FFF2-40B4-BE49-F238E27FC236}">
                <a16:creationId xmlns:a16="http://schemas.microsoft.com/office/drawing/2014/main" id="{7E1341C2-F583-A530-A8C6-F9FF310FBC19}"/>
              </a:ext>
            </a:extLst>
          </p:cNvPr>
          <p:cNvPicPr>
            <a:picLocks noChangeAspect="1"/>
          </p:cNvPicPr>
          <p:nvPr/>
        </p:nvPicPr>
        <p:blipFill>
          <a:blip r:embed="rId5"/>
          <a:stretch>
            <a:fillRect/>
          </a:stretch>
        </p:blipFill>
        <p:spPr>
          <a:xfrm>
            <a:off x="376426" y="2828393"/>
            <a:ext cx="1686890" cy="1619781"/>
          </a:xfrm>
          <a:prstGeom prst="rect">
            <a:avLst/>
          </a:prstGeom>
          <a:ln>
            <a:noFill/>
          </a:ln>
          <a:effectLst>
            <a:softEdge rad="112500"/>
          </a:effectLst>
        </p:spPr>
      </p:pic>
      <p:pic>
        <p:nvPicPr>
          <p:cNvPr id="9" name="Picture 8">
            <a:extLst>
              <a:ext uri="{FF2B5EF4-FFF2-40B4-BE49-F238E27FC236}">
                <a16:creationId xmlns:a16="http://schemas.microsoft.com/office/drawing/2014/main" id="{3456C0A9-E6E1-D8D8-63C1-5BC832FE10E9}"/>
              </a:ext>
            </a:extLst>
          </p:cNvPr>
          <p:cNvPicPr>
            <a:picLocks noChangeAspect="1"/>
          </p:cNvPicPr>
          <p:nvPr/>
        </p:nvPicPr>
        <p:blipFill>
          <a:blip r:embed="rId6"/>
          <a:stretch>
            <a:fillRect/>
          </a:stretch>
        </p:blipFill>
        <p:spPr>
          <a:xfrm>
            <a:off x="376427" y="6178421"/>
            <a:ext cx="1711334" cy="1353239"/>
          </a:xfrm>
          <a:prstGeom prst="rect">
            <a:avLst/>
          </a:prstGeom>
          <a:ln>
            <a:noFill/>
          </a:ln>
          <a:effectLst>
            <a:softEdge rad="112500"/>
          </a:effectLst>
        </p:spPr>
      </p:pic>
    </p:spTree>
    <p:extLst>
      <p:ext uri="{BB962C8B-B14F-4D97-AF65-F5344CB8AC3E}">
        <p14:creationId xmlns:p14="http://schemas.microsoft.com/office/powerpoint/2010/main" val="3840203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EBEBE-2025-445A-7419-7608687E54C2}"/>
              </a:ext>
            </a:extLst>
          </p:cNvPr>
          <p:cNvSpPr>
            <a:spLocks noGrp="1"/>
          </p:cNvSpPr>
          <p:nvPr>
            <p:ph type="title"/>
          </p:nvPr>
        </p:nvSpPr>
        <p:spPr/>
        <p:txBody>
          <a:bodyPr/>
          <a:lstStyle/>
          <a:p>
            <a:r>
              <a:rPr lang="en-GB" dirty="0"/>
              <a:t>Our curriculum </a:t>
            </a:r>
          </a:p>
        </p:txBody>
      </p:sp>
      <p:sp>
        <p:nvSpPr>
          <p:cNvPr id="3" name="Content Placeholder 2">
            <a:extLst>
              <a:ext uri="{FF2B5EF4-FFF2-40B4-BE49-F238E27FC236}">
                <a16:creationId xmlns:a16="http://schemas.microsoft.com/office/drawing/2014/main" id="{DBD184CC-85EB-3520-A2C5-BE08DCFD90F5}"/>
              </a:ext>
            </a:extLst>
          </p:cNvPr>
          <p:cNvSpPr>
            <a:spLocks noGrp="1"/>
          </p:cNvSpPr>
          <p:nvPr>
            <p:ph idx="1"/>
          </p:nvPr>
        </p:nvSpPr>
        <p:spPr>
          <a:xfrm>
            <a:off x="199748" y="3009900"/>
            <a:ext cx="4537352" cy="5270500"/>
          </a:xfrm>
        </p:spPr>
        <p:txBody>
          <a:bodyPr>
            <a:noAutofit/>
          </a:bodyPr>
          <a:lstStyle/>
          <a:p>
            <a:pPr marL="0" indent="0">
              <a:lnSpc>
                <a:spcPct val="110000"/>
              </a:lnSpc>
              <a:buNone/>
            </a:pPr>
            <a:r>
              <a:rPr lang="en-GB" sz="1600" dirty="0">
                <a:solidFill>
                  <a:schemeClr val="tx2">
                    <a:lumMod val="10000"/>
                  </a:schemeClr>
                </a:solidFill>
              </a:rPr>
              <a:t>We are passionate about entitling all children to enjoy learning which is purposeful and responsive, underpinned by our knowledge of how young children thrive in early years education. Every child will achieve essential knowledge, flexible skills and positive attitudes so as to be ambitious learners and enjoy future personal successes. </a:t>
            </a:r>
          </a:p>
          <a:p>
            <a:pPr marL="0" indent="0">
              <a:lnSpc>
                <a:spcPct val="110000"/>
              </a:lnSpc>
              <a:buNone/>
            </a:pPr>
            <a:r>
              <a:rPr lang="en-GB" sz="1600" dirty="0">
                <a:solidFill>
                  <a:schemeClr val="tx2">
                    <a:lumMod val="10000"/>
                  </a:schemeClr>
                </a:solidFill>
              </a:rPr>
              <a:t>We want all children to develop a thirst for reading, writing and maths whilst ensuring these key skills are taught through engaging, purposeful and creative units of work. Our learning environments are stimulating, and we offer a wide range of high-quality resources and facilities including new technologies, practical resources and outdoor spaces. </a:t>
            </a:r>
          </a:p>
          <a:p>
            <a:pPr marL="0" indent="0">
              <a:lnSpc>
                <a:spcPct val="110000"/>
              </a:lnSpc>
              <a:buNone/>
            </a:pPr>
            <a:r>
              <a:rPr lang="en-GB" sz="1600" dirty="0">
                <a:solidFill>
                  <a:schemeClr val="tx2">
                    <a:lumMod val="10000"/>
                  </a:schemeClr>
                </a:solidFill>
              </a:rPr>
              <a:t>We utilise these in our teaching to ensure children gain a wealth of knowledge, skills and experience throughout their time with us. Our children are at the heart of everything we do. We have a strong pupil voice and are proud of their willingness and ability to make thoughtful contributions to our school community.</a:t>
            </a:r>
          </a:p>
        </p:txBody>
      </p:sp>
      <p:sp>
        <p:nvSpPr>
          <p:cNvPr id="6" name="Slide Number Placeholder 5">
            <a:extLst>
              <a:ext uri="{FF2B5EF4-FFF2-40B4-BE49-F238E27FC236}">
                <a16:creationId xmlns:a16="http://schemas.microsoft.com/office/drawing/2014/main" id="{53DBD08B-63D7-BD59-DC35-D5B49C65271C}"/>
              </a:ext>
            </a:extLst>
          </p:cNvPr>
          <p:cNvSpPr>
            <a:spLocks noGrp="1"/>
          </p:cNvSpPr>
          <p:nvPr>
            <p:ph type="sldNum" sz="quarter" idx="12"/>
          </p:nvPr>
        </p:nvSpPr>
        <p:spPr/>
        <p:txBody>
          <a:bodyPr/>
          <a:lstStyle/>
          <a:p>
            <a:fld id="{B34F3368-852D-44AC-93B3-EFB42F8267E6}" type="slidenum">
              <a:rPr lang="en-GB" smtClean="0"/>
              <a:t>7</a:t>
            </a:fld>
            <a:endParaRPr lang="en-GB"/>
          </a:p>
        </p:txBody>
      </p:sp>
      <p:pic>
        <p:nvPicPr>
          <p:cNvPr id="8" name="Picture 7" descr="A child writing on a piece of paper&#10;&#10;Description automatically generated">
            <a:extLst>
              <a:ext uri="{FF2B5EF4-FFF2-40B4-BE49-F238E27FC236}">
                <a16:creationId xmlns:a16="http://schemas.microsoft.com/office/drawing/2014/main" id="{38977E32-AB34-8266-93E2-C244099A24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3430" y="3327709"/>
            <a:ext cx="1634490" cy="217932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BAB80416-BCF2-4D83-306D-FBE45AF72C52}"/>
              </a:ext>
            </a:extLst>
          </p:cNvPr>
          <p:cNvPicPr>
            <a:picLocks noChangeAspect="1"/>
          </p:cNvPicPr>
          <p:nvPr/>
        </p:nvPicPr>
        <p:blipFill>
          <a:blip r:embed="rId3"/>
          <a:stretch>
            <a:fillRect/>
          </a:stretch>
        </p:blipFill>
        <p:spPr>
          <a:xfrm>
            <a:off x="4893430" y="6087463"/>
            <a:ext cx="1634490" cy="217932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1253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8EB3-BC4D-0750-C308-377BF42DC06A}"/>
              </a:ext>
            </a:extLst>
          </p:cNvPr>
          <p:cNvSpPr>
            <a:spLocks noGrp="1"/>
          </p:cNvSpPr>
          <p:nvPr>
            <p:ph type="title"/>
          </p:nvPr>
        </p:nvSpPr>
        <p:spPr>
          <a:xfrm>
            <a:off x="676643" y="3184036"/>
            <a:ext cx="5503545" cy="848678"/>
          </a:xfrm>
        </p:spPr>
        <p:txBody>
          <a:bodyPr>
            <a:normAutofit/>
          </a:bodyPr>
          <a:lstStyle/>
          <a:p>
            <a:r>
              <a:rPr lang="en-GB" dirty="0"/>
              <a:t>Early Years Foundation Stage </a:t>
            </a:r>
          </a:p>
        </p:txBody>
      </p:sp>
      <p:pic>
        <p:nvPicPr>
          <p:cNvPr id="6" name="Picture 5">
            <a:extLst>
              <a:ext uri="{FF2B5EF4-FFF2-40B4-BE49-F238E27FC236}">
                <a16:creationId xmlns:a16="http://schemas.microsoft.com/office/drawing/2014/main" id="{41E95EFB-9179-406F-B5EC-3D71BABA3C0B}"/>
              </a:ext>
            </a:extLst>
          </p:cNvPr>
          <p:cNvPicPr>
            <a:picLocks noChangeAspect="1"/>
          </p:cNvPicPr>
          <p:nvPr/>
        </p:nvPicPr>
        <p:blipFill rotWithShape="1">
          <a:blip r:embed="rId2"/>
          <a:srcRect l="25189" r="1731" b="-3"/>
          <a:stretch/>
        </p:blipFill>
        <p:spPr>
          <a:xfrm>
            <a:off x="272" y="3332585"/>
            <a:ext cx="3060428" cy="4757315"/>
          </a:xfrm>
          <a:prstGeom prst="rect">
            <a:avLst/>
          </a:prstGeom>
          <a:ln>
            <a:noFill/>
          </a:ln>
          <a:effectLst>
            <a:softEdge rad="112500"/>
          </a:effectLst>
        </p:spPr>
      </p:pic>
      <p:sp>
        <p:nvSpPr>
          <p:cNvPr id="3" name="Content Placeholder 2">
            <a:extLst>
              <a:ext uri="{FF2B5EF4-FFF2-40B4-BE49-F238E27FC236}">
                <a16:creationId xmlns:a16="http://schemas.microsoft.com/office/drawing/2014/main" id="{A2BC5172-0891-34C2-D051-020AEC7F81D6}"/>
              </a:ext>
            </a:extLst>
          </p:cNvPr>
          <p:cNvSpPr>
            <a:spLocks noGrp="1"/>
          </p:cNvSpPr>
          <p:nvPr>
            <p:ph idx="1"/>
          </p:nvPr>
        </p:nvSpPr>
        <p:spPr>
          <a:xfrm>
            <a:off x="3060700" y="2806700"/>
            <a:ext cx="3644900" cy="6705600"/>
          </a:xfrm>
        </p:spPr>
        <p:txBody>
          <a:bodyPr>
            <a:normAutofit lnSpcReduction="10000"/>
          </a:bodyPr>
          <a:lstStyle/>
          <a:p>
            <a:pPr marL="0" indent="0">
              <a:buNone/>
            </a:pPr>
            <a:r>
              <a:rPr lang="en-GB" sz="1600" dirty="0">
                <a:solidFill>
                  <a:schemeClr val="tx2">
                    <a:lumMod val="10000"/>
                  </a:schemeClr>
                </a:solidFill>
              </a:rPr>
              <a:t>We are committed to ensuring every child makes a positive, happy and seamless leap into the beginning of their school journey in a safe and nurturing environment. </a:t>
            </a:r>
          </a:p>
          <a:p>
            <a:pPr marL="0" indent="0">
              <a:buNone/>
            </a:pPr>
            <a:r>
              <a:rPr lang="en-GB" sz="1600" dirty="0">
                <a:solidFill>
                  <a:schemeClr val="tx2">
                    <a:lumMod val="10000"/>
                  </a:schemeClr>
                </a:solidFill>
              </a:rPr>
              <a:t>At Woolston Infant School our Early Years provision builds upon the foundations of preschool and focuses on the prime areas of learning. We believe that each child is unique and needs positive relationships as  a prerequisite to becoming a happy and confident learner with a sense  of belonging in their new school community.</a:t>
            </a:r>
          </a:p>
          <a:p>
            <a:pPr marL="0" indent="0">
              <a:buNone/>
            </a:pPr>
            <a:r>
              <a:rPr lang="en-GB" sz="1600" dirty="0">
                <a:solidFill>
                  <a:schemeClr val="tx2">
                    <a:lumMod val="10000"/>
                  </a:schemeClr>
                </a:solidFill>
              </a:rPr>
              <a:t> We are proud of the opportunities we offer through our open ended, free-flow learning environment. Our curriculum is carefully planned both based on the children's interests as well as offering creative opportunities that will increase and widen every child's knowledge and skills. Children learn and make strong progress in personal and social development, alongside reading, writing and maths. </a:t>
            </a:r>
          </a:p>
          <a:p>
            <a:pPr marL="0" indent="0">
              <a:buNone/>
            </a:pPr>
            <a:r>
              <a:rPr lang="en-GB" sz="1600" dirty="0">
                <a:solidFill>
                  <a:schemeClr val="tx2">
                    <a:lumMod val="10000"/>
                  </a:schemeClr>
                </a:solidFill>
              </a:rPr>
              <a:t>Children apply these skills through purposeful and exciting learning experiences across all areas of the EYFS curriculum and have autonomy of their own abilities and take pride in their learning.</a:t>
            </a:r>
          </a:p>
        </p:txBody>
      </p:sp>
      <p:sp>
        <p:nvSpPr>
          <p:cNvPr id="7" name="Title 1">
            <a:extLst>
              <a:ext uri="{FF2B5EF4-FFF2-40B4-BE49-F238E27FC236}">
                <a16:creationId xmlns:a16="http://schemas.microsoft.com/office/drawing/2014/main" id="{26BC2887-0C2B-FCD6-C7B6-E08FDBC46EB0}"/>
              </a:ext>
            </a:extLst>
          </p:cNvPr>
          <p:cNvSpPr txBox="1">
            <a:spLocks/>
          </p:cNvSpPr>
          <p:nvPr/>
        </p:nvSpPr>
        <p:spPr>
          <a:xfrm>
            <a:off x="676643" y="410476"/>
            <a:ext cx="5503545" cy="2179320"/>
          </a:xfrm>
          <a:prstGeom prst="rect">
            <a:avLst/>
          </a:prstGeom>
        </p:spPr>
        <p:txBody>
          <a:bodyPr vert="horz" lIns="91440" tIns="45720" rIns="91440" bIns="45720" rtlCol="0" anchor="ctr">
            <a:normAutofit/>
          </a:bodyPr>
          <a:lstStyle>
            <a:lvl1pPr algn="l" defTabSz="514344" rtl="0" eaLnBrk="1" latinLnBrk="0" hangingPunct="1">
              <a:lnSpc>
                <a:spcPct val="85000"/>
              </a:lnSpc>
              <a:spcBef>
                <a:spcPct val="0"/>
              </a:spcBef>
              <a:buNone/>
              <a:defRPr sz="2250" kern="1200" cap="all" baseline="0">
                <a:solidFill>
                  <a:schemeClr val="bg2"/>
                </a:solidFill>
                <a:latin typeface="+mj-lt"/>
                <a:ea typeface="+mj-ea"/>
                <a:cs typeface="+mj-cs"/>
              </a:defRPr>
            </a:lvl1pPr>
          </a:lstStyle>
          <a:p>
            <a:r>
              <a:rPr lang="en-GB" dirty="0"/>
              <a:t>Early years foundation stage </a:t>
            </a:r>
          </a:p>
        </p:txBody>
      </p:sp>
      <p:sp>
        <p:nvSpPr>
          <p:cNvPr id="8" name="Slide Number Placeholder 7">
            <a:extLst>
              <a:ext uri="{FF2B5EF4-FFF2-40B4-BE49-F238E27FC236}">
                <a16:creationId xmlns:a16="http://schemas.microsoft.com/office/drawing/2014/main" id="{D43E24EC-2AFF-3775-3F0E-F93A60308768}"/>
              </a:ext>
            </a:extLst>
          </p:cNvPr>
          <p:cNvSpPr>
            <a:spLocks noGrp="1"/>
          </p:cNvSpPr>
          <p:nvPr>
            <p:ph type="sldNum" sz="quarter" idx="12"/>
          </p:nvPr>
        </p:nvSpPr>
        <p:spPr/>
        <p:txBody>
          <a:bodyPr/>
          <a:lstStyle/>
          <a:p>
            <a:fld id="{B34F3368-852D-44AC-93B3-EFB42F8267E6}" type="slidenum">
              <a:rPr lang="en-GB" smtClean="0"/>
              <a:t>8</a:t>
            </a:fld>
            <a:endParaRPr lang="en-GB"/>
          </a:p>
        </p:txBody>
      </p:sp>
    </p:spTree>
    <p:extLst>
      <p:ext uri="{BB962C8B-B14F-4D97-AF65-F5344CB8AC3E}">
        <p14:creationId xmlns:p14="http://schemas.microsoft.com/office/powerpoint/2010/main" val="2827647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8EB3-BC4D-0750-C308-377BF42DC06A}"/>
              </a:ext>
            </a:extLst>
          </p:cNvPr>
          <p:cNvSpPr>
            <a:spLocks noGrp="1"/>
          </p:cNvSpPr>
          <p:nvPr>
            <p:ph type="title"/>
          </p:nvPr>
        </p:nvSpPr>
        <p:spPr>
          <a:xfrm>
            <a:off x="676643" y="3184036"/>
            <a:ext cx="5503545" cy="848678"/>
          </a:xfrm>
        </p:spPr>
        <p:txBody>
          <a:bodyPr>
            <a:normAutofit/>
          </a:bodyPr>
          <a:lstStyle/>
          <a:p>
            <a:r>
              <a:rPr lang="en-GB" dirty="0"/>
              <a:t>Early Years Foundation Stage </a:t>
            </a:r>
          </a:p>
        </p:txBody>
      </p:sp>
      <p:sp>
        <p:nvSpPr>
          <p:cNvPr id="3" name="Content Placeholder 2">
            <a:extLst>
              <a:ext uri="{FF2B5EF4-FFF2-40B4-BE49-F238E27FC236}">
                <a16:creationId xmlns:a16="http://schemas.microsoft.com/office/drawing/2014/main" id="{A2BC5172-0891-34C2-D051-020AEC7F81D6}"/>
              </a:ext>
            </a:extLst>
          </p:cNvPr>
          <p:cNvSpPr>
            <a:spLocks noGrp="1"/>
          </p:cNvSpPr>
          <p:nvPr>
            <p:ph idx="1"/>
          </p:nvPr>
        </p:nvSpPr>
        <p:spPr>
          <a:xfrm>
            <a:off x="252454" y="3050687"/>
            <a:ext cx="3949205" cy="4486764"/>
          </a:xfrm>
        </p:spPr>
        <p:txBody>
          <a:bodyPr>
            <a:normAutofit/>
          </a:bodyPr>
          <a:lstStyle/>
          <a:p>
            <a:pPr marL="0" indent="0">
              <a:buNone/>
            </a:pPr>
            <a:endParaRPr lang="en-GB" sz="1600" dirty="0"/>
          </a:p>
          <a:p>
            <a:pPr marL="0" indent="0">
              <a:lnSpc>
                <a:spcPct val="100000"/>
              </a:lnSpc>
              <a:buNone/>
            </a:pPr>
            <a:r>
              <a:rPr lang="en-GB" sz="1600" dirty="0">
                <a:solidFill>
                  <a:schemeClr val="tx2">
                    <a:lumMod val="10000"/>
                  </a:schemeClr>
                </a:solidFill>
              </a:rPr>
              <a:t>We embed the Prime Areas of learning; Personal and Social and Emotional Development, Communication and Language and Physical Development through the Reception year. </a:t>
            </a:r>
          </a:p>
          <a:p>
            <a:pPr marL="0" indent="0">
              <a:lnSpc>
                <a:spcPct val="100000"/>
              </a:lnSpc>
              <a:buNone/>
            </a:pPr>
            <a:r>
              <a:rPr lang="en-GB" sz="1600" dirty="0">
                <a:solidFill>
                  <a:schemeClr val="tx2">
                    <a:lumMod val="10000"/>
                  </a:schemeClr>
                </a:solidFill>
              </a:rPr>
              <a:t>Our play-based environment offers challenges, independence and is accessible to all children.  We have inspiring well resourced classrooms and outside learning areas that are accessible for every child.  </a:t>
            </a:r>
          </a:p>
          <a:p>
            <a:pPr marL="0" indent="0">
              <a:lnSpc>
                <a:spcPct val="100000"/>
              </a:lnSpc>
              <a:buNone/>
            </a:pPr>
            <a:r>
              <a:rPr lang="en-GB" sz="1600" dirty="0">
                <a:solidFill>
                  <a:schemeClr val="tx2">
                    <a:lumMod val="10000"/>
                  </a:schemeClr>
                </a:solidFill>
              </a:rPr>
              <a:t>We encourage all of our pupils to explore, show curiosity and take risk. </a:t>
            </a:r>
          </a:p>
        </p:txBody>
      </p:sp>
      <p:sp>
        <p:nvSpPr>
          <p:cNvPr id="7" name="TextBox 6">
            <a:extLst>
              <a:ext uri="{FF2B5EF4-FFF2-40B4-BE49-F238E27FC236}">
                <a16:creationId xmlns:a16="http://schemas.microsoft.com/office/drawing/2014/main" id="{924FE71C-828B-BBE5-2F3E-92AE0D539E30}"/>
              </a:ext>
            </a:extLst>
          </p:cNvPr>
          <p:cNvSpPr txBox="1"/>
          <p:nvPr/>
        </p:nvSpPr>
        <p:spPr>
          <a:xfrm>
            <a:off x="516932" y="7998342"/>
            <a:ext cx="2588435" cy="957955"/>
          </a:xfrm>
          <a:prstGeom prst="rect">
            <a:avLst/>
          </a:prstGeom>
          <a:noFill/>
        </p:spPr>
        <p:txBody>
          <a:bodyPr wrap="square">
            <a:spAutoFit/>
          </a:bodyPr>
          <a:lstStyle/>
          <a:p>
            <a:pPr algn="l"/>
            <a:endParaRPr lang="en-GB" sz="1125" dirty="0">
              <a:solidFill>
                <a:srgbClr val="000000"/>
              </a:solidFill>
              <a:latin typeface="Tahoma" panose="020B0604030504040204" pitchFamily="34" charset="0"/>
            </a:endParaRPr>
          </a:p>
          <a:p>
            <a:r>
              <a:rPr lang="en-GB" sz="900" i="1" dirty="0">
                <a:solidFill>
                  <a:srgbClr val="000000"/>
                </a:solidFill>
                <a:latin typeface="Tahoma" panose="020B0604030504040204" pitchFamily="34" charset="0"/>
              </a:rPr>
              <a:t>“Woolston Infant School is a happy place. Pupils enjoy coming to school. They form positive, warm relationships with each other and adults as they learn and play.”  -  Ofsted Inspection Report March 2024. </a:t>
            </a:r>
          </a:p>
        </p:txBody>
      </p:sp>
      <p:sp>
        <p:nvSpPr>
          <p:cNvPr id="9" name="Title 1">
            <a:extLst>
              <a:ext uri="{FF2B5EF4-FFF2-40B4-BE49-F238E27FC236}">
                <a16:creationId xmlns:a16="http://schemas.microsoft.com/office/drawing/2014/main" id="{6E378426-DA27-420B-DDCE-33E09736D8D5}"/>
              </a:ext>
            </a:extLst>
          </p:cNvPr>
          <p:cNvSpPr txBox="1">
            <a:spLocks/>
          </p:cNvSpPr>
          <p:nvPr/>
        </p:nvSpPr>
        <p:spPr>
          <a:xfrm>
            <a:off x="676643" y="410476"/>
            <a:ext cx="5503545" cy="2179320"/>
          </a:xfrm>
          <a:prstGeom prst="rect">
            <a:avLst/>
          </a:prstGeom>
        </p:spPr>
        <p:txBody>
          <a:bodyPr vert="horz" lIns="91440" tIns="45720" rIns="91440" bIns="45720" rtlCol="0" anchor="ctr">
            <a:normAutofit/>
          </a:bodyPr>
          <a:lstStyle>
            <a:lvl1pPr algn="l" defTabSz="514344" rtl="0" eaLnBrk="1" latinLnBrk="0" hangingPunct="1">
              <a:lnSpc>
                <a:spcPct val="85000"/>
              </a:lnSpc>
              <a:spcBef>
                <a:spcPct val="0"/>
              </a:spcBef>
              <a:buNone/>
              <a:defRPr sz="2250" kern="1200" cap="all" baseline="0">
                <a:solidFill>
                  <a:schemeClr val="bg2"/>
                </a:solidFill>
                <a:latin typeface="+mj-lt"/>
                <a:ea typeface="+mj-ea"/>
                <a:cs typeface="+mj-cs"/>
              </a:defRPr>
            </a:lvl1pPr>
          </a:lstStyle>
          <a:p>
            <a:r>
              <a:rPr lang="en-GB" dirty="0"/>
              <a:t>Early years foundation stage  </a:t>
            </a:r>
          </a:p>
        </p:txBody>
      </p:sp>
      <p:sp>
        <p:nvSpPr>
          <p:cNvPr id="10" name="Slide Number Placeholder 9">
            <a:extLst>
              <a:ext uri="{FF2B5EF4-FFF2-40B4-BE49-F238E27FC236}">
                <a16:creationId xmlns:a16="http://schemas.microsoft.com/office/drawing/2014/main" id="{5287AD20-A2D2-8976-D5BF-6920FB0BF36F}"/>
              </a:ext>
            </a:extLst>
          </p:cNvPr>
          <p:cNvSpPr>
            <a:spLocks noGrp="1"/>
          </p:cNvSpPr>
          <p:nvPr>
            <p:ph type="sldNum" sz="quarter" idx="12"/>
          </p:nvPr>
        </p:nvSpPr>
        <p:spPr/>
        <p:txBody>
          <a:bodyPr/>
          <a:lstStyle/>
          <a:p>
            <a:fld id="{B34F3368-852D-44AC-93B3-EFB42F8267E6}" type="slidenum">
              <a:rPr lang="en-GB" smtClean="0"/>
              <a:t>9</a:t>
            </a:fld>
            <a:endParaRPr lang="en-GB"/>
          </a:p>
        </p:txBody>
      </p:sp>
      <p:pic>
        <p:nvPicPr>
          <p:cNvPr id="5" name="Picture 4" descr="A group of children sitting in a circle&#10;&#10;Description automatically generated">
            <a:extLst>
              <a:ext uri="{FF2B5EF4-FFF2-40B4-BE49-F238E27FC236}">
                <a16:creationId xmlns:a16="http://schemas.microsoft.com/office/drawing/2014/main" id="{6D4A6F68-86BE-02D2-C967-8D9AE82F93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4770" y="3300119"/>
            <a:ext cx="2343150" cy="2573168"/>
          </a:xfrm>
          <a:prstGeom prst="ellipse">
            <a:avLst/>
          </a:prstGeom>
          <a:ln>
            <a:noFill/>
          </a:ln>
          <a:effectLst>
            <a:softEdge rad="112500"/>
          </a:effectLst>
        </p:spPr>
      </p:pic>
      <p:pic>
        <p:nvPicPr>
          <p:cNvPr id="13" name="Picture 12" descr="A group of girls working at a table&#10;&#10;Description automatically generated">
            <a:extLst>
              <a:ext uri="{FF2B5EF4-FFF2-40B4-BE49-F238E27FC236}">
                <a16:creationId xmlns:a16="http://schemas.microsoft.com/office/drawing/2014/main" id="{17DB0D57-35CA-5734-9422-A7726EF1E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4770" y="6210408"/>
            <a:ext cx="2343150" cy="3067050"/>
          </a:xfrm>
          <a:prstGeom prst="ellipse">
            <a:avLst/>
          </a:prstGeom>
          <a:ln>
            <a:noFill/>
          </a:ln>
          <a:effectLst>
            <a:softEdge rad="112500"/>
          </a:effectLst>
        </p:spPr>
      </p:pic>
    </p:spTree>
    <p:extLst>
      <p:ext uri="{BB962C8B-B14F-4D97-AF65-F5344CB8AC3E}">
        <p14:creationId xmlns:p14="http://schemas.microsoft.com/office/powerpoint/2010/main" val="4004159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26208-515F-F09B-8834-B85793A9B5E8}"/>
              </a:ext>
            </a:extLst>
          </p:cNvPr>
          <p:cNvSpPr>
            <a:spLocks noGrp="1"/>
          </p:cNvSpPr>
          <p:nvPr>
            <p:ph type="title"/>
          </p:nvPr>
        </p:nvSpPr>
        <p:spPr/>
        <p:txBody>
          <a:bodyPr/>
          <a:lstStyle/>
          <a:p>
            <a:r>
              <a:rPr lang="en-GB" dirty="0"/>
              <a:t>Year 1 and 2 </a:t>
            </a:r>
          </a:p>
        </p:txBody>
      </p:sp>
      <p:sp>
        <p:nvSpPr>
          <p:cNvPr id="3" name="Content Placeholder 2">
            <a:extLst>
              <a:ext uri="{FF2B5EF4-FFF2-40B4-BE49-F238E27FC236}">
                <a16:creationId xmlns:a16="http://schemas.microsoft.com/office/drawing/2014/main" id="{C5C3E3D0-821E-3553-E21F-4A97581098F8}"/>
              </a:ext>
            </a:extLst>
          </p:cNvPr>
          <p:cNvSpPr>
            <a:spLocks noGrp="1"/>
          </p:cNvSpPr>
          <p:nvPr>
            <p:ph idx="1"/>
          </p:nvPr>
        </p:nvSpPr>
        <p:spPr>
          <a:xfrm>
            <a:off x="228601" y="2905760"/>
            <a:ext cx="6299320" cy="6075680"/>
          </a:xfrm>
        </p:spPr>
        <p:txBody>
          <a:bodyPr>
            <a:normAutofit/>
          </a:bodyPr>
          <a:lstStyle/>
          <a:p>
            <a:pPr marL="0" indent="0">
              <a:lnSpc>
                <a:spcPct val="120000"/>
              </a:lnSpc>
              <a:buNone/>
            </a:pPr>
            <a:r>
              <a:rPr lang="en-GB" sz="1600" dirty="0">
                <a:solidFill>
                  <a:schemeClr val="tx2">
                    <a:lumMod val="10000"/>
                  </a:schemeClr>
                </a:solidFill>
              </a:rPr>
              <a:t>The foundations for academic success are built on during these years, alongside the development of self-confidence and a love of learning. Learning is personalised to meet the needs of each individual child. </a:t>
            </a:r>
          </a:p>
          <a:p>
            <a:pPr marL="0" indent="0">
              <a:lnSpc>
                <a:spcPct val="120000"/>
              </a:lnSpc>
              <a:buNone/>
            </a:pPr>
            <a:r>
              <a:rPr lang="en-GB" sz="1600" dirty="0">
                <a:solidFill>
                  <a:schemeClr val="tx2">
                    <a:lumMod val="10000"/>
                  </a:schemeClr>
                </a:solidFill>
              </a:rPr>
              <a:t>We follow the National Curriculum for all subjects and teachers plan units of learning in the key areas of English, Mathematics, Science as well as the wider curriculum of History, Geography, Art, Computing, DT, PE, RE and RHE.  </a:t>
            </a:r>
          </a:p>
          <a:p>
            <a:pPr marL="0" indent="0">
              <a:lnSpc>
                <a:spcPct val="120000"/>
              </a:lnSpc>
              <a:buNone/>
            </a:pPr>
            <a:r>
              <a:rPr lang="en-GB" sz="1600" dirty="0">
                <a:solidFill>
                  <a:schemeClr val="tx2">
                    <a:lumMod val="10000"/>
                  </a:schemeClr>
                </a:solidFill>
              </a:rPr>
              <a:t>Through our well planned and sequenced curriculum, our children are responsive learners who take risks and show resilience. </a:t>
            </a:r>
            <a:r>
              <a:rPr lang="en-GB" sz="1600">
                <a:solidFill>
                  <a:schemeClr val="tx2">
                    <a:lumMod val="10000"/>
                  </a:schemeClr>
                </a:solidFill>
              </a:rPr>
              <a:t>Phonics, </a:t>
            </a:r>
            <a:r>
              <a:rPr lang="en-GB" sz="1600" dirty="0">
                <a:solidFill>
                  <a:schemeClr val="tx2">
                    <a:lumMod val="10000"/>
                  </a:schemeClr>
                </a:solidFill>
              </a:rPr>
              <a:t>literacy and maths skills are taught daily through exciting and creative learning. </a:t>
            </a:r>
          </a:p>
          <a:p>
            <a:pPr marL="0" indent="0">
              <a:lnSpc>
                <a:spcPct val="120000"/>
              </a:lnSpc>
              <a:buNone/>
            </a:pPr>
            <a:r>
              <a:rPr lang="en-GB" sz="1600" dirty="0">
                <a:solidFill>
                  <a:schemeClr val="tx2">
                    <a:lumMod val="10000"/>
                  </a:schemeClr>
                </a:solidFill>
              </a:rPr>
              <a:t>Curiosity and enquiry remain at the heart of the curriculum, as the children are encouraged to develop their creative thinking and independence where they apply essential knowledge and use skills flexibly and purposefully. </a:t>
            </a:r>
          </a:p>
          <a:p>
            <a:pPr marL="0" indent="0">
              <a:lnSpc>
                <a:spcPct val="120000"/>
              </a:lnSpc>
              <a:buNone/>
            </a:pPr>
            <a:r>
              <a:rPr lang="en-GB" sz="1600" dirty="0">
                <a:solidFill>
                  <a:schemeClr val="tx2">
                    <a:lumMod val="10000"/>
                  </a:schemeClr>
                </a:solidFill>
              </a:rPr>
              <a:t>We use the local area and our local community as a basis for much of our learning, giving children a sense of identity and pride in their local area. </a:t>
            </a:r>
          </a:p>
        </p:txBody>
      </p:sp>
      <p:sp>
        <p:nvSpPr>
          <p:cNvPr id="5" name="Slide Number Placeholder 4">
            <a:extLst>
              <a:ext uri="{FF2B5EF4-FFF2-40B4-BE49-F238E27FC236}">
                <a16:creationId xmlns:a16="http://schemas.microsoft.com/office/drawing/2014/main" id="{67F0335B-5972-5F2B-F227-3FDDF16A761C}"/>
              </a:ext>
            </a:extLst>
          </p:cNvPr>
          <p:cNvSpPr>
            <a:spLocks noGrp="1"/>
          </p:cNvSpPr>
          <p:nvPr>
            <p:ph type="sldNum" sz="quarter" idx="12"/>
          </p:nvPr>
        </p:nvSpPr>
        <p:spPr/>
        <p:txBody>
          <a:bodyPr/>
          <a:lstStyle/>
          <a:p>
            <a:fld id="{B34F3368-852D-44AC-93B3-EFB42F8267E6}" type="slidenum">
              <a:rPr lang="en-GB" smtClean="0"/>
              <a:t>10</a:t>
            </a:fld>
            <a:endParaRPr lang="en-GB"/>
          </a:p>
        </p:txBody>
      </p:sp>
    </p:spTree>
    <p:extLst>
      <p:ext uri="{BB962C8B-B14F-4D97-AF65-F5344CB8AC3E}">
        <p14:creationId xmlns:p14="http://schemas.microsoft.com/office/powerpoint/2010/main" val="3104953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C3638-8B74-28C7-4F5E-8BCFAC1EEE47}"/>
              </a:ext>
            </a:extLst>
          </p:cNvPr>
          <p:cNvSpPr>
            <a:spLocks noGrp="1"/>
          </p:cNvSpPr>
          <p:nvPr>
            <p:ph type="title"/>
          </p:nvPr>
        </p:nvSpPr>
        <p:spPr/>
        <p:txBody>
          <a:bodyPr/>
          <a:lstStyle/>
          <a:p>
            <a:r>
              <a:rPr lang="en-GB" dirty="0"/>
              <a:t>Teaching</a:t>
            </a:r>
          </a:p>
        </p:txBody>
      </p:sp>
      <p:sp>
        <p:nvSpPr>
          <p:cNvPr id="3" name="Content Placeholder 2">
            <a:extLst>
              <a:ext uri="{FF2B5EF4-FFF2-40B4-BE49-F238E27FC236}">
                <a16:creationId xmlns:a16="http://schemas.microsoft.com/office/drawing/2014/main" id="{72E3F6A7-E93E-B743-8B17-B3B934EF8797}"/>
              </a:ext>
            </a:extLst>
          </p:cNvPr>
          <p:cNvSpPr>
            <a:spLocks noGrp="1"/>
          </p:cNvSpPr>
          <p:nvPr>
            <p:ph idx="1"/>
          </p:nvPr>
        </p:nvSpPr>
        <p:spPr>
          <a:xfrm>
            <a:off x="457571" y="3537979"/>
            <a:ext cx="3704823" cy="3983193"/>
          </a:xfrm>
        </p:spPr>
        <p:txBody>
          <a:bodyPr>
            <a:normAutofit/>
          </a:bodyPr>
          <a:lstStyle/>
          <a:p>
            <a:pPr marL="0" indent="0">
              <a:lnSpc>
                <a:spcPct val="100000"/>
              </a:lnSpc>
              <a:buNone/>
            </a:pPr>
            <a:r>
              <a:rPr lang="en-GB" sz="1600" dirty="0">
                <a:solidFill>
                  <a:schemeClr val="tx2">
                    <a:lumMod val="10000"/>
                  </a:schemeClr>
                </a:solidFill>
              </a:rPr>
              <a:t>From the outset, we have high expectations of all children, both educationally and socially. We are convinced that good standards of behaviour and high self-esteem provide a secure basis for learning. We also recognise that children benefit enormously when parents, carers and teachers work together. We therefore aim to develop a close partnership between home and school. We will keep you informed about progress of your child and hope that you will feel able to discuss with us any concerns. </a:t>
            </a:r>
          </a:p>
        </p:txBody>
      </p:sp>
      <p:sp>
        <p:nvSpPr>
          <p:cNvPr id="6" name="TextBox 5">
            <a:extLst>
              <a:ext uri="{FF2B5EF4-FFF2-40B4-BE49-F238E27FC236}">
                <a16:creationId xmlns:a16="http://schemas.microsoft.com/office/drawing/2014/main" id="{5F0E97C1-3932-2D2F-ED5F-66B406016D94}"/>
              </a:ext>
            </a:extLst>
          </p:cNvPr>
          <p:cNvSpPr txBox="1"/>
          <p:nvPr/>
        </p:nvSpPr>
        <p:spPr>
          <a:xfrm>
            <a:off x="247435" y="8561621"/>
            <a:ext cx="6361960" cy="715837"/>
          </a:xfrm>
          <a:prstGeom prst="rect">
            <a:avLst/>
          </a:prstGeom>
          <a:noFill/>
        </p:spPr>
        <p:txBody>
          <a:bodyPr wrap="square">
            <a:spAutoFit/>
          </a:bodyPr>
          <a:lstStyle/>
          <a:p>
            <a:pPr algn="ctr"/>
            <a:r>
              <a:rPr lang="en-GB" sz="1013" dirty="0">
                <a:solidFill>
                  <a:srgbClr val="000000"/>
                </a:solidFill>
                <a:latin typeface="Tahoma" panose="020B0604030504040204" pitchFamily="34" charset="0"/>
              </a:rPr>
              <a:t>	</a:t>
            </a:r>
            <a:endParaRPr lang="en-GB" sz="1350" dirty="0">
              <a:solidFill>
                <a:srgbClr val="000000"/>
              </a:solidFill>
              <a:latin typeface="Tahoma" panose="020B0604030504040204" pitchFamily="34" charset="0"/>
            </a:endParaRPr>
          </a:p>
          <a:p>
            <a:pPr algn="ctr"/>
            <a:r>
              <a:rPr lang="en-GB" sz="1013" i="1" dirty="0">
                <a:solidFill>
                  <a:srgbClr val="000000"/>
                </a:solidFill>
                <a:latin typeface="Tahoma" panose="020B0604030504040204" pitchFamily="34" charset="0"/>
              </a:rPr>
              <a:t>“Staff are well trained to be able to identify pupils’ needs and provide timely support and help.” 	</a:t>
            </a:r>
          </a:p>
          <a:p>
            <a:pPr algn="ctr"/>
            <a:r>
              <a:rPr lang="en-GB" sz="1013" i="1" dirty="0">
                <a:solidFill>
                  <a:srgbClr val="000000"/>
                </a:solidFill>
                <a:latin typeface="Tahoma" panose="020B0604030504040204" pitchFamily="34" charset="0"/>
              </a:rPr>
              <a:t>-  Ofsted Inspection Report March 2024. </a:t>
            </a:r>
          </a:p>
          <a:p>
            <a:endParaRPr lang="en-GB" sz="1013" dirty="0">
              <a:solidFill>
                <a:srgbClr val="000000"/>
              </a:solidFill>
              <a:latin typeface="Tahoma" panose="020B0604030504040204" pitchFamily="34" charset="0"/>
            </a:endParaRPr>
          </a:p>
        </p:txBody>
      </p:sp>
      <p:sp>
        <p:nvSpPr>
          <p:cNvPr id="8" name="Slide Number Placeholder 7">
            <a:extLst>
              <a:ext uri="{FF2B5EF4-FFF2-40B4-BE49-F238E27FC236}">
                <a16:creationId xmlns:a16="http://schemas.microsoft.com/office/drawing/2014/main" id="{F7D2420F-D9C1-A578-A894-BA7B2618D7A0}"/>
              </a:ext>
            </a:extLst>
          </p:cNvPr>
          <p:cNvSpPr>
            <a:spLocks noGrp="1"/>
          </p:cNvSpPr>
          <p:nvPr>
            <p:ph type="sldNum" sz="quarter" idx="12"/>
          </p:nvPr>
        </p:nvSpPr>
        <p:spPr/>
        <p:txBody>
          <a:bodyPr/>
          <a:lstStyle/>
          <a:p>
            <a:fld id="{B34F3368-852D-44AC-93B3-EFB42F8267E6}" type="slidenum">
              <a:rPr lang="en-GB" smtClean="0"/>
              <a:t>11</a:t>
            </a:fld>
            <a:endParaRPr lang="en-GB"/>
          </a:p>
        </p:txBody>
      </p:sp>
      <p:pic>
        <p:nvPicPr>
          <p:cNvPr id="9" name="Picture 8" descr="A group of children sitting on the floor in a classroom&#10;&#10;Description automatically generated">
            <a:extLst>
              <a:ext uri="{FF2B5EF4-FFF2-40B4-BE49-F238E27FC236}">
                <a16:creationId xmlns:a16="http://schemas.microsoft.com/office/drawing/2014/main" id="{A1BEE4C9-CD99-D05F-8D55-3C3E4F72C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2180" y="2971800"/>
            <a:ext cx="2009603" cy="2679470"/>
          </a:xfrm>
          <a:prstGeom prst="rect">
            <a:avLst/>
          </a:prstGeom>
          <a:ln>
            <a:noFill/>
          </a:ln>
          <a:effectLst>
            <a:softEdge rad="112500"/>
          </a:effectLst>
        </p:spPr>
      </p:pic>
      <p:pic>
        <p:nvPicPr>
          <p:cNvPr id="10" name="Picture 9" descr="A person and a child sitting at a table&#10;&#10;Description automatically generated">
            <a:extLst>
              <a:ext uri="{FF2B5EF4-FFF2-40B4-BE49-F238E27FC236}">
                <a16:creationId xmlns:a16="http://schemas.microsoft.com/office/drawing/2014/main" id="{86A3B16B-5846-3559-C673-A95554E93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2181" y="5827049"/>
            <a:ext cx="2009602" cy="2466527"/>
          </a:xfrm>
          <a:prstGeom prst="rect">
            <a:avLst/>
          </a:prstGeom>
          <a:ln>
            <a:noFill/>
          </a:ln>
          <a:effectLst>
            <a:softEdge rad="112500"/>
          </a:effectLst>
        </p:spPr>
      </p:pic>
    </p:spTree>
    <p:extLst>
      <p:ext uri="{BB962C8B-B14F-4D97-AF65-F5344CB8AC3E}">
        <p14:creationId xmlns:p14="http://schemas.microsoft.com/office/powerpoint/2010/main" val="2121701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0F8FA-62DB-B36B-A74A-4D0184A985BB}"/>
              </a:ext>
            </a:extLst>
          </p:cNvPr>
          <p:cNvSpPr>
            <a:spLocks noGrp="1"/>
          </p:cNvSpPr>
          <p:nvPr>
            <p:ph type="title"/>
          </p:nvPr>
        </p:nvSpPr>
        <p:spPr/>
        <p:txBody>
          <a:bodyPr/>
          <a:lstStyle/>
          <a:p>
            <a:r>
              <a:rPr lang="en-GB" dirty="0"/>
              <a:t>Our School grounds </a:t>
            </a:r>
          </a:p>
        </p:txBody>
      </p:sp>
      <p:sp>
        <p:nvSpPr>
          <p:cNvPr id="3" name="Content Placeholder 2">
            <a:extLst>
              <a:ext uri="{FF2B5EF4-FFF2-40B4-BE49-F238E27FC236}">
                <a16:creationId xmlns:a16="http://schemas.microsoft.com/office/drawing/2014/main" id="{8A59541C-9154-51D3-9C72-60312A6AB364}"/>
              </a:ext>
            </a:extLst>
          </p:cNvPr>
          <p:cNvSpPr>
            <a:spLocks noGrp="1"/>
          </p:cNvSpPr>
          <p:nvPr>
            <p:ph idx="1"/>
          </p:nvPr>
        </p:nvSpPr>
        <p:spPr>
          <a:xfrm>
            <a:off x="496406" y="4508162"/>
            <a:ext cx="5817221" cy="2910904"/>
          </a:xfrm>
        </p:spPr>
        <p:txBody>
          <a:bodyPr>
            <a:normAutofit fontScale="85000" lnSpcReduction="10000"/>
          </a:bodyPr>
          <a:lstStyle/>
          <a:p>
            <a:pPr marL="41433" marR="39647" indent="0">
              <a:spcBef>
                <a:spcPts val="225"/>
              </a:spcBef>
              <a:spcAft>
                <a:spcPts val="0"/>
              </a:spcAft>
              <a:buNone/>
              <a:tabLst>
                <a:tab pos="412190" algn="l"/>
                <a:tab pos="1560892" algn="l"/>
              </a:tabLst>
            </a:pPr>
            <a:endParaRPr lang="en-US" sz="1700" spc="14" dirty="0">
              <a:solidFill>
                <a:schemeClr val="tx2">
                  <a:lumMod val="10000"/>
                </a:schemeClr>
              </a:solidFill>
              <a:latin typeface="+mj-lt"/>
              <a:ea typeface="Arial" panose="020B0604020202020204" pitchFamily="34" charset="0"/>
            </a:endParaRPr>
          </a:p>
          <a:p>
            <a:pPr marL="41433" marR="39647" indent="0">
              <a:lnSpc>
                <a:spcPct val="110000"/>
              </a:lnSpc>
              <a:spcBef>
                <a:spcPts val="225"/>
              </a:spcBef>
              <a:spcAft>
                <a:spcPts val="0"/>
              </a:spcAft>
              <a:buNone/>
              <a:tabLst>
                <a:tab pos="412190" algn="l"/>
                <a:tab pos="1560892" algn="l"/>
              </a:tabLst>
            </a:pPr>
            <a:endParaRPr lang="en-US" sz="1700" spc="14" dirty="0">
              <a:solidFill>
                <a:schemeClr val="tx2">
                  <a:lumMod val="10000"/>
                </a:schemeClr>
              </a:solidFill>
              <a:latin typeface="+mj-lt"/>
              <a:ea typeface="Arial" panose="020B0604020202020204" pitchFamily="34" charset="0"/>
            </a:endParaRPr>
          </a:p>
          <a:p>
            <a:pPr marL="41433" marR="39647" indent="0">
              <a:lnSpc>
                <a:spcPct val="110000"/>
              </a:lnSpc>
              <a:spcBef>
                <a:spcPts val="225"/>
              </a:spcBef>
              <a:spcAft>
                <a:spcPts val="0"/>
              </a:spcAft>
              <a:buNone/>
              <a:tabLst>
                <a:tab pos="412190" algn="l"/>
                <a:tab pos="1560892" algn="l"/>
              </a:tabLst>
            </a:pPr>
            <a:r>
              <a:rPr lang="en-US" sz="1700" spc="14" dirty="0">
                <a:solidFill>
                  <a:schemeClr val="tx2">
                    <a:lumMod val="10000"/>
                  </a:schemeClr>
                </a:solidFill>
                <a:latin typeface="+mj-lt"/>
                <a:ea typeface="Arial" panose="020B0604020202020204" pitchFamily="34" charset="0"/>
              </a:rPr>
              <a:t>We </a:t>
            </a:r>
            <a:r>
              <a:rPr lang="en-US" sz="1700" dirty="0">
                <a:solidFill>
                  <a:schemeClr val="tx2">
                    <a:lumMod val="10000"/>
                  </a:schemeClr>
                </a:solidFill>
                <a:latin typeface="+mj-lt"/>
                <a:ea typeface="Arial" panose="020B0604020202020204" pitchFamily="34" charset="0"/>
              </a:rPr>
              <a:t>have worked hard over the last few years to develop our school grounds to provide a safe and attractive environment for our</a:t>
            </a:r>
            <a:r>
              <a:rPr lang="en-US" sz="1700" spc="-3" dirty="0">
                <a:solidFill>
                  <a:schemeClr val="tx2">
                    <a:lumMod val="10000"/>
                  </a:schemeClr>
                </a:solidFill>
                <a:latin typeface="+mj-lt"/>
                <a:ea typeface="Arial" panose="020B0604020202020204" pitchFamily="34" charset="0"/>
              </a:rPr>
              <a:t> </a:t>
            </a:r>
            <a:r>
              <a:rPr lang="en-US" sz="1700" dirty="0">
                <a:solidFill>
                  <a:schemeClr val="tx2">
                    <a:lumMod val="10000"/>
                  </a:schemeClr>
                </a:solidFill>
                <a:latin typeface="+mj-lt"/>
                <a:ea typeface="Arial" panose="020B0604020202020204" pitchFamily="34" charset="0"/>
              </a:rPr>
              <a:t>children.</a:t>
            </a:r>
            <a:endParaRPr lang="en-GB" sz="1700" dirty="0">
              <a:solidFill>
                <a:schemeClr val="tx2">
                  <a:lumMod val="10000"/>
                </a:schemeClr>
              </a:solidFill>
              <a:latin typeface="+mj-lt"/>
              <a:ea typeface="Arial" panose="020B0604020202020204" pitchFamily="34" charset="0"/>
            </a:endParaRPr>
          </a:p>
          <a:p>
            <a:pPr marL="41433" marR="39647" indent="0">
              <a:lnSpc>
                <a:spcPct val="110000"/>
              </a:lnSpc>
              <a:spcBef>
                <a:spcPts val="225"/>
              </a:spcBef>
              <a:spcAft>
                <a:spcPts val="0"/>
              </a:spcAft>
              <a:buNone/>
              <a:tabLst>
                <a:tab pos="412190" algn="l"/>
                <a:tab pos="1560892" algn="l"/>
              </a:tabLst>
            </a:pPr>
            <a:r>
              <a:rPr lang="en-US" sz="1700" dirty="0">
                <a:solidFill>
                  <a:schemeClr val="tx2">
                    <a:lumMod val="10000"/>
                  </a:schemeClr>
                </a:solidFill>
                <a:latin typeface="+mj-lt"/>
                <a:ea typeface="Arial" panose="020B0604020202020204" pitchFamily="34" charset="0"/>
              </a:rPr>
              <a:t>We have a good-sized playground and grassed areas which enable children to enjoy playtime and outside P.E. </a:t>
            </a:r>
          </a:p>
          <a:p>
            <a:pPr marL="41433" marR="39647" indent="0">
              <a:lnSpc>
                <a:spcPct val="110000"/>
              </a:lnSpc>
              <a:spcBef>
                <a:spcPts val="225"/>
              </a:spcBef>
              <a:spcAft>
                <a:spcPts val="0"/>
              </a:spcAft>
              <a:buNone/>
              <a:tabLst>
                <a:tab pos="412190" algn="l"/>
                <a:tab pos="1560892" algn="l"/>
              </a:tabLst>
            </a:pPr>
            <a:r>
              <a:rPr lang="en-US" sz="1700" dirty="0">
                <a:solidFill>
                  <a:schemeClr val="tx2">
                    <a:lumMod val="10000"/>
                  </a:schemeClr>
                </a:solidFill>
                <a:latin typeface="+mj-lt"/>
                <a:ea typeface="Arial" panose="020B0604020202020204" pitchFamily="34" charset="0"/>
              </a:rPr>
              <a:t>The covered areas provide the children with a safe outside area in all weathers. We have also developed a Conservation Area for the children to explore and use to enhance our science and geography curriculum amongst other areas. </a:t>
            </a:r>
          </a:p>
          <a:p>
            <a:pPr marL="41433" marR="39647" indent="0">
              <a:lnSpc>
                <a:spcPct val="110000"/>
              </a:lnSpc>
              <a:spcBef>
                <a:spcPts val="225"/>
              </a:spcBef>
              <a:spcAft>
                <a:spcPts val="0"/>
              </a:spcAft>
              <a:buNone/>
              <a:tabLst>
                <a:tab pos="412190" algn="l"/>
                <a:tab pos="1560892" algn="l"/>
              </a:tabLst>
            </a:pPr>
            <a:r>
              <a:rPr lang="en-US" sz="1700" dirty="0">
                <a:solidFill>
                  <a:schemeClr val="tx2">
                    <a:lumMod val="10000"/>
                  </a:schemeClr>
                </a:solidFill>
                <a:latin typeface="+mj-lt"/>
                <a:ea typeface="Arial" panose="020B0604020202020204" pitchFamily="34" charset="0"/>
              </a:rPr>
              <a:t>Our play equipment is always popular. The children helped to design the areas which were funded by our ‘School Friends’. </a:t>
            </a:r>
            <a:endParaRPr lang="en-GB" sz="1700" dirty="0">
              <a:solidFill>
                <a:schemeClr val="tx2">
                  <a:lumMod val="10000"/>
                </a:schemeClr>
              </a:solidFill>
              <a:latin typeface="+mj-lt"/>
              <a:ea typeface="Arial" panose="020B0604020202020204" pitchFamily="34" charset="0"/>
            </a:endParaRPr>
          </a:p>
          <a:p>
            <a:endParaRPr lang="en-GB" dirty="0"/>
          </a:p>
        </p:txBody>
      </p:sp>
      <p:pic>
        <p:nvPicPr>
          <p:cNvPr id="6" name="Picture 5">
            <a:extLst>
              <a:ext uri="{FF2B5EF4-FFF2-40B4-BE49-F238E27FC236}">
                <a16:creationId xmlns:a16="http://schemas.microsoft.com/office/drawing/2014/main" id="{8047E68E-AA90-A5DE-F062-67AE108CEF8A}"/>
              </a:ext>
            </a:extLst>
          </p:cNvPr>
          <p:cNvPicPr>
            <a:picLocks noChangeAspect="1"/>
          </p:cNvPicPr>
          <p:nvPr/>
        </p:nvPicPr>
        <p:blipFill>
          <a:blip r:embed="rId2"/>
          <a:stretch>
            <a:fillRect/>
          </a:stretch>
        </p:blipFill>
        <p:spPr>
          <a:xfrm>
            <a:off x="131045" y="2888804"/>
            <a:ext cx="2485573" cy="1445851"/>
          </a:xfrm>
          <a:prstGeom prst="ellipse">
            <a:avLst/>
          </a:prstGeom>
          <a:ln>
            <a:noFill/>
          </a:ln>
          <a:effectLst>
            <a:softEdge rad="112500"/>
          </a:effectLst>
        </p:spPr>
      </p:pic>
      <p:pic>
        <p:nvPicPr>
          <p:cNvPr id="8" name="Picture 7">
            <a:extLst>
              <a:ext uri="{FF2B5EF4-FFF2-40B4-BE49-F238E27FC236}">
                <a16:creationId xmlns:a16="http://schemas.microsoft.com/office/drawing/2014/main" id="{4AC1277E-BCA5-DCC5-BB08-990751AC9A43}"/>
              </a:ext>
            </a:extLst>
          </p:cNvPr>
          <p:cNvPicPr>
            <a:picLocks noChangeAspect="1"/>
          </p:cNvPicPr>
          <p:nvPr/>
        </p:nvPicPr>
        <p:blipFill>
          <a:blip r:embed="rId3"/>
          <a:stretch>
            <a:fillRect/>
          </a:stretch>
        </p:blipFill>
        <p:spPr>
          <a:xfrm>
            <a:off x="241220" y="7686439"/>
            <a:ext cx="2286080" cy="1401416"/>
          </a:xfrm>
          <a:prstGeom prst="rect">
            <a:avLst/>
          </a:prstGeom>
          <a:ln>
            <a:noFill/>
          </a:ln>
          <a:effectLst>
            <a:softEdge rad="112500"/>
          </a:effectLst>
        </p:spPr>
      </p:pic>
      <p:pic>
        <p:nvPicPr>
          <p:cNvPr id="10" name="Picture 9">
            <a:extLst>
              <a:ext uri="{FF2B5EF4-FFF2-40B4-BE49-F238E27FC236}">
                <a16:creationId xmlns:a16="http://schemas.microsoft.com/office/drawing/2014/main" id="{664C6834-0A27-038D-741C-D746A838989F}"/>
              </a:ext>
            </a:extLst>
          </p:cNvPr>
          <p:cNvPicPr>
            <a:picLocks noChangeAspect="1"/>
          </p:cNvPicPr>
          <p:nvPr/>
        </p:nvPicPr>
        <p:blipFill>
          <a:blip r:embed="rId4"/>
          <a:stretch>
            <a:fillRect/>
          </a:stretch>
        </p:blipFill>
        <p:spPr>
          <a:xfrm>
            <a:off x="3861844" y="3002337"/>
            <a:ext cx="2666076" cy="1445851"/>
          </a:xfrm>
          <a:prstGeom prst="rect">
            <a:avLst/>
          </a:prstGeom>
          <a:ln>
            <a:noFill/>
          </a:ln>
          <a:effectLst>
            <a:softEdge rad="112500"/>
          </a:effectLst>
        </p:spPr>
      </p:pic>
      <p:pic>
        <p:nvPicPr>
          <p:cNvPr id="12" name="Picture 11">
            <a:extLst>
              <a:ext uri="{FF2B5EF4-FFF2-40B4-BE49-F238E27FC236}">
                <a16:creationId xmlns:a16="http://schemas.microsoft.com/office/drawing/2014/main" id="{C17B263B-B176-A15F-AFA8-B8936523585C}"/>
              </a:ext>
            </a:extLst>
          </p:cNvPr>
          <p:cNvPicPr>
            <a:picLocks noChangeAspect="1"/>
          </p:cNvPicPr>
          <p:nvPr/>
        </p:nvPicPr>
        <p:blipFill>
          <a:blip r:embed="rId5"/>
          <a:stretch>
            <a:fillRect/>
          </a:stretch>
        </p:blipFill>
        <p:spPr>
          <a:xfrm>
            <a:off x="3732804" y="7658100"/>
            <a:ext cx="2697249" cy="1512657"/>
          </a:xfrm>
          <a:prstGeom prst="ellipse">
            <a:avLst/>
          </a:prstGeom>
          <a:ln>
            <a:noFill/>
          </a:ln>
          <a:effectLst>
            <a:softEdge rad="112500"/>
          </a:effectLst>
        </p:spPr>
      </p:pic>
      <p:sp>
        <p:nvSpPr>
          <p:cNvPr id="13" name="Slide Number Placeholder 12">
            <a:extLst>
              <a:ext uri="{FF2B5EF4-FFF2-40B4-BE49-F238E27FC236}">
                <a16:creationId xmlns:a16="http://schemas.microsoft.com/office/drawing/2014/main" id="{2A8467EA-D9CA-9EEE-ADCD-E5F71A4BA6A5}"/>
              </a:ext>
            </a:extLst>
          </p:cNvPr>
          <p:cNvSpPr>
            <a:spLocks noGrp="1"/>
          </p:cNvSpPr>
          <p:nvPr>
            <p:ph type="sldNum" sz="quarter" idx="12"/>
          </p:nvPr>
        </p:nvSpPr>
        <p:spPr/>
        <p:txBody>
          <a:bodyPr/>
          <a:lstStyle/>
          <a:p>
            <a:fld id="{B34F3368-852D-44AC-93B3-EFB42F8267E6}" type="slidenum">
              <a:rPr lang="en-GB" smtClean="0"/>
              <a:t>12</a:t>
            </a:fld>
            <a:endParaRPr lang="en-GB"/>
          </a:p>
        </p:txBody>
      </p:sp>
    </p:spTree>
    <p:extLst>
      <p:ext uri="{BB962C8B-B14F-4D97-AF65-F5344CB8AC3E}">
        <p14:creationId xmlns:p14="http://schemas.microsoft.com/office/powerpoint/2010/main" val="879386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C9C2-C5ED-5DA5-2EFF-8B12920E8171}"/>
              </a:ext>
            </a:extLst>
          </p:cNvPr>
          <p:cNvSpPr>
            <a:spLocks noGrp="1"/>
          </p:cNvSpPr>
          <p:nvPr>
            <p:ph type="title"/>
          </p:nvPr>
        </p:nvSpPr>
        <p:spPr/>
        <p:txBody>
          <a:bodyPr/>
          <a:lstStyle/>
          <a:p>
            <a:r>
              <a:rPr lang="en-GB" dirty="0"/>
              <a:t>Why choose us? </a:t>
            </a:r>
          </a:p>
        </p:txBody>
      </p:sp>
      <p:sp>
        <p:nvSpPr>
          <p:cNvPr id="3" name="Content Placeholder 2">
            <a:extLst>
              <a:ext uri="{FF2B5EF4-FFF2-40B4-BE49-F238E27FC236}">
                <a16:creationId xmlns:a16="http://schemas.microsoft.com/office/drawing/2014/main" id="{3B1CBFCF-470B-8404-8EBA-74B5BA4E9E4D}"/>
              </a:ext>
            </a:extLst>
          </p:cNvPr>
          <p:cNvSpPr>
            <a:spLocks noGrp="1"/>
          </p:cNvSpPr>
          <p:nvPr>
            <p:ph idx="1"/>
          </p:nvPr>
        </p:nvSpPr>
        <p:spPr>
          <a:xfrm>
            <a:off x="487903" y="3200400"/>
            <a:ext cx="5881024" cy="5207000"/>
          </a:xfrm>
        </p:spPr>
        <p:txBody>
          <a:bodyPr>
            <a:normAutofit lnSpcReduction="10000"/>
          </a:bodyPr>
          <a:lstStyle/>
          <a:p>
            <a:pPr>
              <a:lnSpc>
                <a:spcPct val="120000"/>
              </a:lnSpc>
            </a:pPr>
            <a:r>
              <a:rPr lang="en-GB" sz="1600" dirty="0">
                <a:solidFill>
                  <a:schemeClr val="tx2">
                    <a:lumMod val="10000"/>
                  </a:schemeClr>
                </a:solidFill>
              </a:rPr>
              <a:t>Dedicated staff who put children at the heart of every decision. </a:t>
            </a:r>
          </a:p>
          <a:p>
            <a:pPr>
              <a:lnSpc>
                <a:spcPct val="120000"/>
              </a:lnSpc>
            </a:pPr>
            <a:r>
              <a:rPr lang="en-GB" sz="1600" dirty="0">
                <a:solidFill>
                  <a:schemeClr val="tx2">
                    <a:lumMod val="10000"/>
                  </a:schemeClr>
                </a:solidFill>
              </a:rPr>
              <a:t>Every child’s voice is valued and heard.  </a:t>
            </a:r>
          </a:p>
          <a:p>
            <a:pPr>
              <a:lnSpc>
                <a:spcPct val="120000"/>
              </a:lnSpc>
            </a:pPr>
            <a:r>
              <a:rPr lang="en-GB" sz="1600" dirty="0">
                <a:solidFill>
                  <a:schemeClr val="tx2">
                    <a:lumMod val="10000"/>
                  </a:schemeClr>
                </a:solidFill>
              </a:rPr>
              <a:t>A school at the heart of the community that works with parents aiming for the best outcomes for their children. </a:t>
            </a:r>
          </a:p>
          <a:p>
            <a:pPr>
              <a:lnSpc>
                <a:spcPct val="120000"/>
              </a:lnSpc>
            </a:pPr>
            <a:r>
              <a:rPr lang="en-GB" sz="1600" dirty="0">
                <a:solidFill>
                  <a:schemeClr val="tx2">
                    <a:lumMod val="10000"/>
                  </a:schemeClr>
                </a:solidFill>
              </a:rPr>
              <a:t>Every child is seen as an individual and their needs and interests are catered for. </a:t>
            </a:r>
          </a:p>
          <a:p>
            <a:pPr>
              <a:lnSpc>
                <a:spcPct val="120000"/>
              </a:lnSpc>
            </a:pPr>
            <a:r>
              <a:rPr lang="en-GB" sz="1600" dirty="0">
                <a:solidFill>
                  <a:schemeClr val="tx2">
                    <a:lumMod val="10000"/>
                  </a:schemeClr>
                </a:solidFill>
              </a:rPr>
              <a:t>Planned educational trips and a range of visitors to enhance learning and bring learning to life.</a:t>
            </a:r>
          </a:p>
          <a:p>
            <a:pPr>
              <a:lnSpc>
                <a:spcPct val="120000"/>
              </a:lnSpc>
            </a:pPr>
            <a:r>
              <a:rPr lang="en-GB" sz="1600" dirty="0">
                <a:solidFill>
                  <a:schemeClr val="tx2">
                    <a:lumMod val="10000"/>
                  </a:schemeClr>
                </a:solidFill>
              </a:rPr>
              <a:t>Extensive school grounds are used to support learning, grow a love and respect for the wider environment.</a:t>
            </a:r>
          </a:p>
          <a:p>
            <a:pPr>
              <a:lnSpc>
                <a:spcPct val="120000"/>
              </a:lnSpc>
            </a:pPr>
            <a:r>
              <a:rPr lang="en-GB" sz="1600" dirty="0">
                <a:solidFill>
                  <a:schemeClr val="tx2">
                    <a:lumMod val="10000"/>
                  </a:schemeClr>
                </a:solidFill>
              </a:rPr>
              <a:t>We provide a supportive, safe and stimulating environment for all children. </a:t>
            </a:r>
          </a:p>
          <a:p>
            <a:pPr marL="0" indent="0">
              <a:lnSpc>
                <a:spcPct val="120000"/>
              </a:lnSpc>
              <a:buNone/>
            </a:pPr>
            <a:endParaRPr lang="en-GB" sz="1600" dirty="0">
              <a:solidFill>
                <a:schemeClr val="tx2">
                  <a:lumMod val="10000"/>
                </a:schemeClr>
              </a:solidFill>
            </a:endParaRPr>
          </a:p>
          <a:p>
            <a:pPr marL="0" indent="0" algn="ctr">
              <a:lnSpc>
                <a:spcPct val="120000"/>
              </a:lnSpc>
              <a:buNone/>
            </a:pPr>
            <a:r>
              <a:rPr lang="en-GB" sz="1600" b="1" i="1" dirty="0">
                <a:solidFill>
                  <a:schemeClr val="tx2">
                    <a:lumMod val="10000"/>
                  </a:schemeClr>
                </a:solidFill>
              </a:rPr>
              <a:t>“Woolston is a great school because teachers help and encourage me to be the best I can”   Year 2 Pupil 2024.</a:t>
            </a:r>
          </a:p>
          <a:p>
            <a:pPr>
              <a:lnSpc>
                <a:spcPct val="120000"/>
              </a:lnSpc>
            </a:pPr>
            <a:endParaRPr lang="en-GB" sz="1600" dirty="0">
              <a:solidFill>
                <a:schemeClr val="tx2">
                  <a:lumMod val="10000"/>
                </a:schemeClr>
              </a:solidFill>
            </a:endParaRPr>
          </a:p>
          <a:p>
            <a:pPr marL="0" indent="0">
              <a:lnSpc>
                <a:spcPct val="120000"/>
              </a:lnSpc>
              <a:buNone/>
            </a:pPr>
            <a:endParaRPr lang="en-GB" sz="1600" dirty="0">
              <a:solidFill>
                <a:schemeClr val="tx2">
                  <a:lumMod val="10000"/>
                </a:schemeClr>
              </a:solidFill>
            </a:endParaRPr>
          </a:p>
          <a:p>
            <a:pPr>
              <a:lnSpc>
                <a:spcPct val="120000"/>
              </a:lnSpc>
            </a:pPr>
            <a:endParaRPr lang="en-GB" sz="1600" dirty="0">
              <a:solidFill>
                <a:schemeClr val="tx2">
                  <a:lumMod val="10000"/>
                </a:schemeClr>
              </a:solidFill>
            </a:endParaRPr>
          </a:p>
          <a:p>
            <a:endParaRPr lang="en-GB" sz="1600" dirty="0">
              <a:solidFill>
                <a:schemeClr val="tx2">
                  <a:lumMod val="10000"/>
                </a:schemeClr>
              </a:solidFill>
            </a:endParaRPr>
          </a:p>
          <a:p>
            <a:endParaRPr lang="en-GB" sz="1600" dirty="0">
              <a:solidFill>
                <a:schemeClr val="tx2">
                  <a:lumMod val="10000"/>
                </a:schemeClr>
              </a:solidFill>
            </a:endParaRPr>
          </a:p>
          <a:p>
            <a:endParaRPr lang="en-GB" sz="1600" dirty="0">
              <a:solidFill>
                <a:schemeClr val="tx2">
                  <a:lumMod val="10000"/>
                </a:schemeClr>
              </a:solidFill>
            </a:endParaRPr>
          </a:p>
          <a:p>
            <a:endParaRPr lang="en-GB" sz="1600" dirty="0">
              <a:solidFill>
                <a:schemeClr val="tx2">
                  <a:lumMod val="10000"/>
                </a:schemeClr>
              </a:solidFill>
            </a:endParaRPr>
          </a:p>
          <a:p>
            <a:endParaRPr lang="en-GB" dirty="0"/>
          </a:p>
        </p:txBody>
      </p:sp>
      <p:sp>
        <p:nvSpPr>
          <p:cNvPr id="5" name="Slide Number Placeholder 4">
            <a:extLst>
              <a:ext uri="{FF2B5EF4-FFF2-40B4-BE49-F238E27FC236}">
                <a16:creationId xmlns:a16="http://schemas.microsoft.com/office/drawing/2014/main" id="{4CCBF822-1E4D-EE40-CCFF-E4C99331A19A}"/>
              </a:ext>
            </a:extLst>
          </p:cNvPr>
          <p:cNvSpPr>
            <a:spLocks noGrp="1"/>
          </p:cNvSpPr>
          <p:nvPr>
            <p:ph type="sldNum" sz="quarter" idx="12"/>
          </p:nvPr>
        </p:nvSpPr>
        <p:spPr/>
        <p:txBody>
          <a:bodyPr/>
          <a:lstStyle/>
          <a:p>
            <a:fld id="{B34F3368-852D-44AC-93B3-EFB42F8267E6}" type="slidenum">
              <a:rPr lang="en-GB" smtClean="0"/>
              <a:t>13</a:t>
            </a:fld>
            <a:endParaRPr lang="en-GB"/>
          </a:p>
        </p:txBody>
      </p:sp>
    </p:spTree>
    <p:extLst>
      <p:ext uri="{BB962C8B-B14F-4D97-AF65-F5344CB8AC3E}">
        <p14:creationId xmlns:p14="http://schemas.microsoft.com/office/powerpoint/2010/main" val="3226608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FAE1-C1C3-3CAE-CEE2-001CAC7D0C7D}"/>
              </a:ext>
            </a:extLst>
          </p:cNvPr>
          <p:cNvSpPr>
            <a:spLocks noGrp="1"/>
          </p:cNvSpPr>
          <p:nvPr>
            <p:ph type="title"/>
          </p:nvPr>
        </p:nvSpPr>
        <p:spPr/>
        <p:txBody>
          <a:bodyPr/>
          <a:lstStyle/>
          <a:p>
            <a:r>
              <a:rPr lang="en-GB" dirty="0"/>
              <a:t>Wraparound care </a:t>
            </a:r>
          </a:p>
        </p:txBody>
      </p:sp>
      <p:sp>
        <p:nvSpPr>
          <p:cNvPr id="3" name="Content Placeholder 2">
            <a:extLst>
              <a:ext uri="{FF2B5EF4-FFF2-40B4-BE49-F238E27FC236}">
                <a16:creationId xmlns:a16="http://schemas.microsoft.com/office/drawing/2014/main" id="{51444EC3-521D-16D5-BFED-080D90E746F4}"/>
              </a:ext>
            </a:extLst>
          </p:cNvPr>
          <p:cNvSpPr>
            <a:spLocks noGrp="1"/>
          </p:cNvSpPr>
          <p:nvPr>
            <p:ph idx="1"/>
          </p:nvPr>
        </p:nvSpPr>
        <p:spPr>
          <a:xfrm>
            <a:off x="3429000" y="3060700"/>
            <a:ext cx="3221058" cy="5689600"/>
          </a:xfrm>
        </p:spPr>
        <p:txBody>
          <a:bodyPr>
            <a:normAutofit fontScale="92500" lnSpcReduction="10000"/>
          </a:bodyPr>
          <a:lstStyle/>
          <a:p>
            <a:pPr marL="0" indent="0">
              <a:lnSpc>
                <a:spcPct val="100000"/>
              </a:lnSpc>
              <a:buNone/>
            </a:pPr>
            <a:r>
              <a:rPr lang="en-GB" sz="1800" dirty="0">
                <a:solidFill>
                  <a:schemeClr val="tx2">
                    <a:lumMod val="10000"/>
                  </a:schemeClr>
                </a:solidFill>
              </a:rPr>
              <a:t>We are pleased to be able to offer wraparound care from 8.00am until 5.45pm each term time day. These are run by dedicated school staff to ensure that all children feel safe, happy and enjoy a positive start or end to the school day. </a:t>
            </a:r>
          </a:p>
          <a:p>
            <a:pPr marL="0" indent="0">
              <a:lnSpc>
                <a:spcPct val="100000"/>
              </a:lnSpc>
              <a:buNone/>
            </a:pPr>
            <a:endParaRPr lang="en-GB" sz="1800" dirty="0">
              <a:solidFill>
                <a:schemeClr val="tx2">
                  <a:lumMod val="10000"/>
                </a:schemeClr>
              </a:solidFill>
            </a:endParaRPr>
          </a:p>
          <a:p>
            <a:pPr marL="0" indent="0">
              <a:lnSpc>
                <a:spcPct val="100000"/>
              </a:lnSpc>
              <a:buNone/>
            </a:pPr>
            <a:r>
              <a:rPr lang="en-GB" sz="1800" dirty="0">
                <a:solidFill>
                  <a:schemeClr val="tx2">
                    <a:lumMod val="10000"/>
                  </a:schemeClr>
                </a:solidFill>
              </a:rPr>
              <a:t>Please do contact the school office for more information about either our Breakfast Club or After School Club.</a:t>
            </a:r>
          </a:p>
          <a:p>
            <a:pPr marL="0" indent="0">
              <a:lnSpc>
                <a:spcPct val="100000"/>
              </a:lnSpc>
              <a:buNone/>
            </a:pPr>
            <a:endParaRPr lang="en-GB" sz="1800" dirty="0">
              <a:solidFill>
                <a:schemeClr val="tx2">
                  <a:lumMod val="10000"/>
                </a:schemeClr>
              </a:solidFill>
            </a:endParaRPr>
          </a:p>
          <a:p>
            <a:pPr marL="0" indent="0">
              <a:lnSpc>
                <a:spcPct val="100000"/>
              </a:lnSpc>
              <a:buNone/>
            </a:pPr>
            <a:r>
              <a:rPr lang="en-GB" sz="1800" dirty="0">
                <a:solidFill>
                  <a:schemeClr val="tx2">
                    <a:lumMod val="10000"/>
                  </a:schemeClr>
                </a:solidFill>
              </a:rPr>
              <a:t>        	We also offer a range of    	enrichment clubs lead by 	school staff and specialist, 	qualified coaches after 	school. These include 	gymnastics, football, 	</a:t>
            </a:r>
            <a:r>
              <a:rPr lang="en-GB" sz="1800" dirty="0" err="1">
                <a:solidFill>
                  <a:schemeClr val="tx2">
                    <a:lumMod val="10000"/>
                  </a:schemeClr>
                </a:solidFill>
              </a:rPr>
              <a:t>multisports</a:t>
            </a:r>
            <a:r>
              <a:rPr lang="en-GB" sz="1800" dirty="0">
                <a:solidFill>
                  <a:schemeClr val="tx2">
                    <a:lumMod val="10000"/>
                  </a:schemeClr>
                </a:solidFill>
              </a:rPr>
              <a:t>, craft, sewing 	and </a:t>
            </a:r>
            <a:r>
              <a:rPr lang="en-GB" sz="1800" dirty="0" err="1">
                <a:solidFill>
                  <a:schemeClr val="tx2">
                    <a:lumMod val="10000"/>
                  </a:schemeClr>
                </a:solidFill>
              </a:rPr>
              <a:t>lego</a:t>
            </a:r>
            <a:r>
              <a:rPr lang="en-GB" sz="1800" dirty="0">
                <a:solidFill>
                  <a:schemeClr val="tx2">
                    <a:lumMod val="10000"/>
                  </a:schemeClr>
                </a:solidFill>
              </a:rPr>
              <a:t> clubs. </a:t>
            </a:r>
          </a:p>
        </p:txBody>
      </p:sp>
      <p:sp>
        <p:nvSpPr>
          <p:cNvPr id="5" name="Slide Number Placeholder 4">
            <a:extLst>
              <a:ext uri="{FF2B5EF4-FFF2-40B4-BE49-F238E27FC236}">
                <a16:creationId xmlns:a16="http://schemas.microsoft.com/office/drawing/2014/main" id="{6AA322E8-7A98-1807-E587-940537499F67}"/>
              </a:ext>
            </a:extLst>
          </p:cNvPr>
          <p:cNvSpPr>
            <a:spLocks noGrp="1"/>
          </p:cNvSpPr>
          <p:nvPr>
            <p:ph type="sldNum" sz="quarter" idx="12"/>
          </p:nvPr>
        </p:nvSpPr>
        <p:spPr/>
        <p:txBody>
          <a:bodyPr/>
          <a:lstStyle/>
          <a:p>
            <a:fld id="{B34F3368-852D-44AC-93B3-EFB42F8267E6}" type="slidenum">
              <a:rPr lang="en-GB" smtClean="0"/>
              <a:t>14</a:t>
            </a:fld>
            <a:endParaRPr lang="en-GB"/>
          </a:p>
        </p:txBody>
      </p:sp>
      <p:pic>
        <p:nvPicPr>
          <p:cNvPr id="8" name="Picture 7" descr="A group of kids playing on a tablet&#10;&#10;Description automatically generated">
            <a:extLst>
              <a:ext uri="{FF2B5EF4-FFF2-40B4-BE49-F238E27FC236}">
                <a16:creationId xmlns:a16="http://schemas.microsoft.com/office/drawing/2014/main" id="{A382636D-33C9-D1ED-A3B6-61EA62D3D8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080" y="3222625"/>
            <a:ext cx="2800350" cy="2571750"/>
          </a:xfrm>
          <a:prstGeom prst="rect">
            <a:avLst/>
          </a:prstGeom>
          <a:ln>
            <a:noFill/>
          </a:ln>
          <a:effectLst>
            <a:softEdge rad="112500"/>
          </a:effectLst>
        </p:spPr>
      </p:pic>
      <p:pic>
        <p:nvPicPr>
          <p:cNvPr id="9" name="Picture 8">
            <a:extLst>
              <a:ext uri="{FF2B5EF4-FFF2-40B4-BE49-F238E27FC236}">
                <a16:creationId xmlns:a16="http://schemas.microsoft.com/office/drawing/2014/main" id="{04CED465-7000-209D-D55A-274D808C53EB}"/>
              </a:ext>
            </a:extLst>
          </p:cNvPr>
          <p:cNvPicPr>
            <a:picLocks noChangeAspect="1"/>
          </p:cNvPicPr>
          <p:nvPr/>
        </p:nvPicPr>
        <p:blipFill>
          <a:blip r:embed="rId3"/>
          <a:stretch>
            <a:fillRect/>
          </a:stretch>
        </p:blipFill>
        <p:spPr>
          <a:xfrm>
            <a:off x="330080" y="6763246"/>
            <a:ext cx="3429000" cy="2317254"/>
          </a:xfrm>
          <a:prstGeom prst="rect">
            <a:avLst/>
          </a:prstGeom>
          <a:ln>
            <a:noFill/>
          </a:ln>
          <a:effectLst>
            <a:softEdge rad="112500"/>
          </a:effectLst>
        </p:spPr>
      </p:pic>
    </p:spTree>
    <p:extLst>
      <p:ext uri="{BB962C8B-B14F-4D97-AF65-F5344CB8AC3E}">
        <p14:creationId xmlns:p14="http://schemas.microsoft.com/office/powerpoint/2010/main" val="2147782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1019F-555B-EDD4-E9A5-0FB752ABE7E4}"/>
              </a:ext>
            </a:extLst>
          </p:cNvPr>
          <p:cNvSpPr>
            <a:spLocks noGrp="1"/>
          </p:cNvSpPr>
          <p:nvPr>
            <p:ph type="title"/>
          </p:nvPr>
        </p:nvSpPr>
        <p:spPr/>
        <p:txBody>
          <a:bodyPr/>
          <a:lstStyle/>
          <a:p>
            <a:r>
              <a:rPr lang="en-GB" dirty="0"/>
              <a:t>School lunches</a:t>
            </a:r>
          </a:p>
        </p:txBody>
      </p:sp>
      <p:sp>
        <p:nvSpPr>
          <p:cNvPr id="3" name="Content Placeholder 2">
            <a:extLst>
              <a:ext uri="{FF2B5EF4-FFF2-40B4-BE49-F238E27FC236}">
                <a16:creationId xmlns:a16="http://schemas.microsoft.com/office/drawing/2014/main" id="{6A5881CF-82C5-6FE9-5A13-D1F533DE2CDE}"/>
              </a:ext>
            </a:extLst>
          </p:cNvPr>
          <p:cNvSpPr>
            <a:spLocks noGrp="1"/>
          </p:cNvSpPr>
          <p:nvPr>
            <p:ph idx="1"/>
          </p:nvPr>
        </p:nvSpPr>
        <p:spPr>
          <a:xfrm>
            <a:off x="333519" y="3139627"/>
            <a:ext cx="6333981" cy="5588000"/>
          </a:xfrm>
        </p:spPr>
        <p:txBody>
          <a:bodyPr>
            <a:normAutofit/>
          </a:bodyPr>
          <a:lstStyle/>
          <a:p>
            <a:pPr marL="0" indent="0">
              <a:lnSpc>
                <a:spcPct val="100000"/>
              </a:lnSpc>
              <a:buNone/>
            </a:pPr>
            <a:r>
              <a:rPr lang="en-GB" sz="1600" dirty="0">
                <a:solidFill>
                  <a:schemeClr val="tx2">
                    <a:lumMod val="10000"/>
                  </a:schemeClr>
                </a:solidFill>
              </a:rPr>
              <a:t>Lunchtime is run from 11.50-12.50 for Year R and 12-1pm for Years 1 and 2.  Children eat either a school dinner or a packed lunch in our school hall. </a:t>
            </a:r>
          </a:p>
          <a:p>
            <a:pPr marL="0" indent="0">
              <a:lnSpc>
                <a:spcPct val="100000"/>
              </a:lnSpc>
              <a:buNone/>
            </a:pPr>
            <a:r>
              <a:rPr lang="en-GB" sz="1600" dirty="0">
                <a:solidFill>
                  <a:schemeClr val="tx2">
                    <a:lumMod val="10000"/>
                  </a:schemeClr>
                </a:solidFill>
              </a:rPr>
              <a:t>Supervisory Assistants work as a team and build up a strong knowledge of individual needs in their allocated class. Healthy choice meals are cooked in the school kitchen by Dolce (a company working in the majority of Southampton schools) and served by staff responding to children’s preferences for meat or vegetarian selections (special dietary needs are also catered for). All school meals are nutritionally balanced. </a:t>
            </a:r>
          </a:p>
          <a:p>
            <a:pPr marL="0" indent="0">
              <a:lnSpc>
                <a:spcPct val="100000"/>
              </a:lnSpc>
              <a:buNone/>
            </a:pPr>
            <a:r>
              <a:rPr lang="en-GB" sz="1600" dirty="0">
                <a:solidFill>
                  <a:schemeClr val="tx2">
                    <a:lumMod val="10000"/>
                  </a:schemeClr>
                </a:solidFill>
              </a:rPr>
              <a:t>Currently, all school dinners for Early Years and Key stage 1 children are free.</a:t>
            </a:r>
          </a:p>
          <a:p>
            <a:pPr marL="0" indent="0">
              <a:lnSpc>
                <a:spcPct val="100000"/>
              </a:lnSpc>
              <a:buNone/>
            </a:pPr>
            <a:r>
              <a:rPr lang="en-GB" sz="1600" dirty="0">
                <a:solidFill>
                  <a:schemeClr val="tx2">
                    <a:lumMod val="10000"/>
                  </a:schemeClr>
                </a:solidFill>
              </a:rPr>
              <a:t>Your child will receive a free water bottle, which they should bring every day.  Children are encouraged to drink water regularly, and research has highlighted the positive effect this has on children’s health and learning. </a:t>
            </a:r>
          </a:p>
          <a:p>
            <a:pPr marL="0" indent="0">
              <a:lnSpc>
                <a:spcPct val="100000"/>
              </a:lnSpc>
              <a:buNone/>
            </a:pPr>
            <a:r>
              <a:rPr lang="en-GB" sz="1600" dirty="0">
                <a:solidFill>
                  <a:schemeClr val="tx2">
                    <a:lumMod val="10000"/>
                  </a:schemeClr>
                </a:solidFill>
              </a:rPr>
              <a:t>Fruit and vegetables are provided as a mid-morning snack each day. </a:t>
            </a:r>
          </a:p>
        </p:txBody>
      </p:sp>
      <p:sp>
        <p:nvSpPr>
          <p:cNvPr id="5" name="Slide Number Placeholder 4">
            <a:extLst>
              <a:ext uri="{FF2B5EF4-FFF2-40B4-BE49-F238E27FC236}">
                <a16:creationId xmlns:a16="http://schemas.microsoft.com/office/drawing/2014/main" id="{93D981B1-1F9C-5AB4-1BB6-838029918788}"/>
              </a:ext>
            </a:extLst>
          </p:cNvPr>
          <p:cNvSpPr>
            <a:spLocks noGrp="1"/>
          </p:cNvSpPr>
          <p:nvPr>
            <p:ph type="sldNum" sz="quarter" idx="12"/>
          </p:nvPr>
        </p:nvSpPr>
        <p:spPr/>
        <p:txBody>
          <a:bodyPr/>
          <a:lstStyle/>
          <a:p>
            <a:fld id="{B34F3368-852D-44AC-93B3-EFB42F8267E6}" type="slidenum">
              <a:rPr lang="en-GB" smtClean="0"/>
              <a:t>15</a:t>
            </a:fld>
            <a:endParaRPr lang="en-GB"/>
          </a:p>
        </p:txBody>
      </p:sp>
      <p:pic>
        <p:nvPicPr>
          <p:cNvPr id="6" name="Picture 5">
            <a:extLst>
              <a:ext uri="{FF2B5EF4-FFF2-40B4-BE49-F238E27FC236}">
                <a16:creationId xmlns:a16="http://schemas.microsoft.com/office/drawing/2014/main" id="{473C407A-6222-15B9-2939-F700F098DE49}"/>
              </a:ext>
            </a:extLst>
          </p:cNvPr>
          <p:cNvPicPr>
            <a:picLocks noChangeAspect="1"/>
          </p:cNvPicPr>
          <p:nvPr/>
        </p:nvPicPr>
        <p:blipFill>
          <a:blip r:embed="rId2"/>
          <a:stretch>
            <a:fillRect/>
          </a:stretch>
        </p:blipFill>
        <p:spPr>
          <a:xfrm>
            <a:off x="330080" y="7595128"/>
            <a:ext cx="2950806" cy="1682330"/>
          </a:xfrm>
          <a:prstGeom prst="ellipse">
            <a:avLst/>
          </a:prstGeom>
          <a:ln>
            <a:noFill/>
          </a:ln>
          <a:effectLst>
            <a:softEdge rad="112500"/>
          </a:effectLst>
        </p:spPr>
      </p:pic>
      <p:pic>
        <p:nvPicPr>
          <p:cNvPr id="8" name="Picture 7">
            <a:extLst>
              <a:ext uri="{FF2B5EF4-FFF2-40B4-BE49-F238E27FC236}">
                <a16:creationId xmlns:a16="http://schemas.microsoft.com/office/drawing/2014/main" id="{13092ED7-4A82-2928-8584-961D227D1B76}"/>
              </a:ext>
            </a:extLst>
          </p:cNvPr>
          <p:cNvPicPr>
            <a:picLocks noChangeAspect="1"/>
          </p:cNvPicPr>
          <p:nvPr/>
        </p:nvPicPr>
        <p:blipFill>
          <a:blip r:embed="rId3"/>
          <a:stretch>
            <a:fillRect/>
          </a:stretch>
        </p:blipFill>
        <p:spPr>
          <a:xfrm>
            <a:off x="3577116" y="7595128"/>
            <a:ext cx="2808608" cy="1682330"/>
          </a:xfrm>
          <a:prstGeom prst="ellipse">
            <a:avLst/>
          </a:prstGeom>
          <a:ln>
            <a:noFill/>
          </a:ln>
          <a:effectLst>
            <a:softEdge rad="112500"/>
          </a:effectLst>
        </p:spPr>
      </p:pic>
    </p:spTree>
    <p:extLst>
      <p:ext uri="{BB962C8B-B14F-4D97-AF65-F5344CB8AC3E}">
        <p14:creationId xmlns:p14="http://schemas.microsoft.com/office/powerpoint/2010/main" val="2040857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8D398-3191-1C53-BB9B-5FC995E12194}"/>
              </a:ext>
            </a:extLst>
          </p:cNvPr>
          <p:cNvSpPr>
            <a:spLocks noGrp="1"/>
          </p:cNvSpPr>
          <p:nvPr>
            <p:ph type="title"/>
          </p:nvPr>
        </p:nvSpPr>
        <p:spPr/>
        <p:txBody>
          <a:bodyPr/>
          <a:lstStyle/>
          <a:p>
            <a:r>
              <a:rPr lang="en-GB" dirty="0"/>
              <a:t>School day </a:t>
            </a:r>
          </a:p>
        </p:txBody>
      </p:sp>
      <p:sp>
        <p:nvSpPr>
          <p:cNvPr id="3" name="Content Placeholder 2">
            <a:extLst>
              <a:ext uri="{FF2B5EF4-FFF2-40B4-BE49-F238E27FC236}">
                <a16:creationId xmlns:a16="http://schemas.microsoft.com/office/drawing/2014/main" id="{B03F08DD-326E-0AF0-43D9-57457FC3009B}"/>
              </a:ext>
            </a:extLst>
          </p:cNvPr>
          <p:cNvSpPr>
            <a:spLocks noGrp="1"/>
          </p:cNvSpPr>
          <p:nvPr>
            <p:ph idx="1"/>
          </p:nvPr>
        </p:nvSpPr>
        <p:spPr>
          <a:xfrm>
            <a:off x="344181" y="3873500"/>
            <a:ext cx="5836006" cy="5403958"/>
          </a:xfrm>
        </p:spPr>
        <p:txBody>
          <a:bodyPr>
            <a:normAutofit/>
          </a:bodyPr>
          <a:lstStyle/>
          <a:p>
            <a:pPr marL="0" indent="0">
              <a:buNone/>
            </a:pPr>
            <a:r>
              <a:rPr lang="en-GB" sz="1600" b="1" dirty="0">
                <a:solidFill>
                  <a:schemeClr val="tx2">
                    <a:lumMod val="10000"/>
                  </a:schemeClr>
                </a:solidFill>
              </a:rPr>
              <a:t>8.35 – 8.50am	 </a:t>
            </a:r>
            <a:r>
              <a:rPr lang="en-GB" sz="1600" dirty="0">
                <a:solidFill>
                  <a:schemeClr val="tx2">
                    <a:lumMod val="10000"/>
                  </a:schemeClr>
                </a:solidFill>
              </a:rPr>
              <a:t>Welcome into the class.  Children are greeted by 			 the teaching staff.</a:t>
            </a:r>
          </a:p>
          <a:p>
            <a:pPr marL="0" indent="0">
              <a:buNone/>
            </a:pPr>
            <a:endParaRPr lang="en-GB" sz="1600" dirty="0">
              <a:solidFill>
                <a:schemeClr val="tx2">
                  <a:lumMod val="10000"/>
                </a:schemeClr>
              </a:solidFill>
            </a:endParaRPr>
          </a:p>
          <a:p>
            <a:pPr marL="0" indent="0">
              <a:buNone/>
            </a:pPr>
            <a:r>
              <a:rPr lang="en-GB" sz="1600" b="1" dirty="0">
                <a:solidFill>
                  <a:schemeClr val="tx2">
                    <a:lumMod val="10000"/>
                  </a:schemeClr>
                </a:solidFill>
              </a:rPr>
              <a:t>8.50am</a:t>
            </a:r>
            <a:r>
              <a:rPr lang="en-GB" sz="1600" dirty="0">
                <a:solidFill>
                  <a:schemeClr val="tx2">
                    <a:lumMod val="10000"/>
                  </a:schemeClr>
                </a:solidFill>
              </a:rPr>
              <a:t> 		Registration </a:t>
            </a:r>
          </a:p>
          <a:p>
            <a:pPr marL="0" indent="0">
              <a:buNone/>
            </a:pPr>
            <a:endParaRPr lang="en-GB" sz="1600" dirty="0">
              <a:solidFill>
                <a:schemeClr val="tx2">
                  <a:lumMod val="10000"/>
                </a:schemeClr>
              </a:solidFill>
            </a:endParaRPr>
          </a:p>
          <a:p>
            <a:pPr marL="0" indent="0">
              <a:buNone/>
            </a:pPr>
            <a:r>
              <a:rPr lang="en-GB" sz="1600" b="1" dirty="0">
                <a:solidFill>
                  <a:schemeClr val="tx2">
                    <a:lumMod val="10000"/>
                  </a:schemeClr>
                </a:solidFill>
              </a:rPr>
              <a:t>8.50am-12.00</a:t>
            </a:r>
            <a:r>
              <a:rPr lang="en-GB" sz="1600" dirty="0">
                <a:solidFill>
                  <a:schemeClr val="tx2">
                    <a:lumMod val="10000"/>
                  </a:schemeClr>
                </a:solidFill>
              </a:rPr>
              <a:t> 	Morning session including a morning break </a:t>
            </a:r>
          </a:p>
          <a:p>
            <a:pPr marL="0" indent="0">
              <a:buNone/>
            </a:pPr>
            <a:endParaRPr lang="en-GB" sz="1600" dirty="0">
              <a:solidFill>
                <a:schemeClr val="tx2">
                  <a:lumMod val="10000"/>
                </a:schemeClr>
              </a:solidFill>
            </a:endParaRPr>
          </a:p>
          <a:p>
            <a:pPr marL="0" indent="0">
              <a:buNone/>
            </a:pPr>
            <a:r>
              <a:rPr lang="en-GB" sz="1600" b="1" dirty="0">
                <a:solidFill>
                  <a:schemeClr val="tx2">
                    <a:lumMod val="10000"/>
                  </a:schemeClr>
                </a:solidFill>
              </a:rPr>
              <a:t>12.00- 1.00pm 	</a:t>
            </a:r>
            <a:r>
              <a:rPr lang="en-GB" sz="1600" dirty="0">
                <a:solidFill>
                  <a:schemeClr val="tx2">
                    <a:lumMod val="10000"/>
                  </a:schemeClr>
                </a:solidFill>
              </a:rPr>
              <a:t>Lunchtime </a:t>
            </a:r>
          </a:p>
          <a:p>
            <a:pPr marL="0" indent="0">
              <a:buNone/>
            </a:pPr>
            <a:endParaRPr lang="en-GB" sz="1600" dirty="0">
              <a:solidFill>
                <a:schemeClr val="tx2">
                  <a:lumMod val="10000"/>
                </a:schemeClr>
              </a:solidFill>
            </a:endParaRPr>
          </a:p>
          <a:p>
            <a:pPr marL="0" indent="0">
              <a:buNone/>
            </a:pPr>
            <a:r>
              <a:rPr lang="en-GB" sz="1600" b="1" dirty="0">
                <a:solidFill>
                  <a:schemeClr val="tx2">
                    <a:lumMod val="10000"/>
                  </a:schemeClr>
                </a:solidFill>
              </a:rPr>
              <a:t>1.00-3.05pm</a:t>
            </a:r>
            <a:r>
              <a:rPr lang="en-GB" sz="1600" dirty="0">
                <a:solidFill>
                  <a:schemeClr val="tx2">
                    <a:lumMod val="10000"/>
                  </a:schemeClr>
                </a:solidFill>
              </a:rPr>
              <a:t> 	Afternoon session begins with registration and 			includes assembly. </a:t>
            </a:r>
          </a:p>
          <a:p>
            <a:pPr marL="0" indent="0">
              <a:buNone/>
            </a:pPr>
            <a:endParaRPr lang="en-GB" sz="1600" dirty="0">
              <a:solidFill>
                <a:schemeClr val="tx2">
                  <a:lumMod val="10000"/>
                </a:schemeClr>
              </a:solidFill>
            </a:endParaRPr>
          </a:p>
          <a:p>
            <a:pPr marL="0" indent="0">
              <a:buNone/>
            </a:pPr>
            <a:r>
              <a:rPr lang="en-GB" sz="1600" b="1" dirty="0">
                <a:solidFill>
                  <a:schemeClr val="tx2">
                    <a:lumMod val="10000"/>
                  </a:schemeClr>
                </a:solidFill>
              </a:rPr>
              <a:t>3.05pm</a:t>
            </a:r>
            <a:r>
              <a:rPr lang="en-GB" sz="1600" dirty="0">
                <a:solidFill>
                  <a:schemeClr val="tx2">
                    <a:lumMod val="10000"/>
                  </a:schemeClr>
                </a:solidFill>
              </a:rPr>
              <a:t> 		School Ends</a:t>
            </a:r>
          </a:p>
          <a:p>
            <a:pPr marL="0" indent="0">
              <a:buNone/>
            </a:pPr>
            <a:endParaRPr lang="en-GB" sz="1600" dirty="0">
              <a:solidFill>
                <a:schemeClr val="tx2">
                  <a:lumMod val="10000"/>
                </a:schemeClr>
              </a:solidFill>
            </a:endParaRPr>
          </a:p>
          <a:p>
            <a:pPr marL="0" indent="0">
              <a:buNone/>
            </a:pPr>
            <a:endParaRPr lang="en-GB" sz="1600" dirty="0">
              <a:solidFill>
                <a:schemeClr val="tx2">
                  <a:lumMod val="10000"/>
                </a:schemeClr>
              </a:solidFill>
            </a:endParaRPr>
          </a:p>
          <a:p>
            <a:pPr marL="0" indent="0">
              <a:buNone/>
            </a:pPr>
            <a:r>
              <a:rPr lang="en-GB" sz="1600" dirty="0">
                <a:solidFill>
                  <a:schemeClr val="tx2">
                    <a:lumMod val="10000"/>
                  </a:schemeClr>
                </a:solidFill>
              </a:rPr>
              <a:t>Office Hours	</a:t>
            </a:r>
            <a:r>
              <a:rPr lang="en-GB" sz="1600" b="1" dirty="0">
                <a:solidFill>
                  <a:schemeClr val="tx2">
                    <a:lumMod val="10000"/>
                  </a:schemeClr>
                </a:solidFill>
              </a:rPr>
              <a:t>8.00am – 4.00pm </a:t>
            </a:r>
          </a:p>
          <a:p>
            <a:pPr marL="0" indent="0">
              <a:buNone/>
            </a:pPr>
            <a:endParaRPr lang="en-GB" dirty="0"/>
          </a:p>
        </p:txBody>
      </p:sp>
      <p:sp>
        <p:nvSpPr>
          <p:cNvPr id="6" name="TextBox 5">
            <a:extLst>
              <a:ext uri="{FF2B5EF4-FFF2-40B4-BE49-F238E27FC236}">
                <a16:creationId xmlns:a16="http://schemas.microsoft.com/office/drawing/2014/main" id="{97F4C231-D1D3-8602-9B8A-02C9AA255F31}"/>
              </a:ext>
            </a:extLst>
          </p:cNvPr>
          <p:cNvSpPr txBox="1"/>
          <p:nvPr/>
        </p:nvSpPr>
        <p:spPr>
          <a:xfrm>
            <a:off x="462932" y="3283182"/>
            <a:ext cx="5930966" cy="284052"/>
          </a:xfrm>
          <a:prstGeom prst="rect">
            <a:avLst/>
          </a:prstGeom>
          <a:noFill/>
        </p:spPr>
        <p:txBody>
          <a:bodyPr wrap="square">
            <a:spAutoFit/>
          </a:bodyPr>
          <a:lstStyle/>
          <a:p>
            <a:pPr marL="64183" marR="135400" algn="ctr">
              <a:spcBef>
                <a:spcPts val="647"/>
              </a:spcBef>
            </a:pPr>
            <a:r>
              <a:rPr lang="en-US" sz="1246" b="1" i="1" dirty="0">
                <a:solidFill>
                  <a:schemeClr val="tx2">
                    <a:lumMod val="10000"/>
                  </a:schemeClr>
                </a:solidFill>
                <a:latin typeface="Arial" panose="020B0604020202020204" pitchFamily="34" charset="0"/>
                <a:ea typeface="Arial" panose="020B0604020202020204" pitchFamily="34" charset="0"/>
              </a:rPr>
              <a:t>It is very important that your child attends school every day and on time.</a:t>
            </a:r>
            <a:endParaRPr lang="en-GB" sz="1246" b="1" i="1" dirty="0">
              <a:solidFill>
                <a:schemeClr val="tx2">
                  <a:lumMod val="10000"/>
                </a:schemeClr>
              </a:solidFill>
              <a:latin typeface="Arial" panose="020B0604020202020204" pitchFamily="34" charset="0"/>
              <a:ea typeface="Arial" panose="020B0604020202020204" pitchFamily="34" charset="0"/>
            </a:endParaRPr>
          </a:p>
        </p:txBody>
      </p:sp>
      <p:sp>
        <p:nvSpPr>
          <p:cNvPr id="7" name="Slide Number Placeholder 6">
            <a:extLst>
              <a:ext uri="{FF2B5EF4-FFF2-40B4-BE49-F238E27FC236}">
                <a16:creationId xmlns:a16="http://schemas.microsoft.com/office/drawing/2014/main" id="{1720B1E7-C852-7836-658F-E49819B50AA8}"/>
              </a:ext>
            </a:extLst>
          </p:cNvPr>
          <p:cNvSpPr>
            <a:spLocks noGrp="1"/>
          </p:cNvSpPr>
          <p:nvPr>
            <p:ph type="sldNum" sz="quarter" idx="12"/>
          </p:nvPr>
        </p:nvSpPr>
        <p:spPr/>
        <p:txBody>
          <a:bodyPr/>
          <a:lstStyle/>
          <a:p>
            <a:fld id="{B34F3368-852D-44AC-93B3-EFB42F8267E6}" type="slidenum">
              <a:rPr lang="en-GB" smtClean="0"/>
              <a:t>16</a:t>
            </a:fld>
            <a:endParaRPr lang="en-GB"/>
          </a:p>
        </p:txBody>
      </p:sp>
    </p:spTree>
    <p:extLst>
      <p:ext uri="{BB962C8B-B14F-4D97-AF65-F5344CB8AC3E}">
        <p14:creationId xmlns:p14="http://schemas.microsoft.com/office/powerpoint/2010/main" val="419755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3303-5EE1-3B38-AA68-8C42BA44647D}"/>
              </a:ext>
            </a:extLst>
          </p:cNvPr>
          <p:cNvSpPr>
            <a:spLocks noGrp="1"/>
          </p:cNvSpPr>
          <p:nvPr>
            <p:ph type="title"/>
          </p:nvPr>
        </p:nvSpPr>
        <p:spPr/>
        <p:txBody>
          <a:bodyPr/>
          <a:lstStyle/>
          <a:p>
            <a:r>
              <a:rPr lang="en-GB" dirty="0"/>
              <a:t>School uniform </a:t>
            </a:r>
          </a:p>
        </p:txBody>
      </p:sp>
      <p:sp>
        <p:nvSpPr>
          <p:cNvPr id="3" name="Content Placeholder 2">
            <a:extLst>
              <a:ext uri="{FF2B5EF4-FFF2-40B4-BE49-F238E27FC236}">
                <a16:creationId xmlns:a16="http://schemas.microsoft.com/office/drawing/2014/main" id="{2EB3AF16-653C-F16E-8ADC-AD7944675EFA}"/>
              </a:ext>
            </a:extLst>
          </p:cNvPr>
          <p:cNvSpPr>
            <a:spLocks noGrp="1"/>
          </p:cNvSpPr>
          <p:nvPr>
            <p:ph idx="1"/>
          </p:nvPr>
        </p:nvSpPr>
        <p:spPr>
          <a:xfrm>
            <a:off x="233220" y="2739878"/>
            <a:ext cx="6294699" cy="2912012"/>
          </a:xfrm>
        </p:spPr>
        <p:txBody>
          <a:bodyPr>
            <a:normAutofit/>
          </a:bodyPr>
          <a:lstStyle/>
          <a:p>
            <a:pPr marL="0" indent="0">
              <a:lnSpc>
                <a:spcPct val="100000"/>
              </a:lnSpc>
              <a:buNone/>
            </a:pPr>
            <a:r>
              <a:rPr lang="en-GB" sz="1600" dirty="0">
                <a:solidFill>
                  <a:schemeClr val="tx2">
                    <a:lumMod val="10000"/>
                  </a:schemeClr>
                </a:solidFill>
              </a:rPr>
              <a:t>At Woolston Infant School, we believe that the wearing of a school uniform encourages pride in the school and helps children to feel they belong to the school community. </a:t>
            </a:r>
          </a:p>
          <a:p>
            <a:pPr marL="0" indent="0">
              <a:lnSpc>
                <a:spcPct val="100000"/>
              </a:lnSpc>
              <a:buNone/>
            </a:pPr>
            <a:r>
              <a:rPr lang="en-GB" sz="1600" dirty="0">
                <a:solidFill>
                  <a:schemeClr val="tx2">
                    <a:lumMod val="10000"/>
                  </a:schemeClr>
                </a:solidFill>
              </a:rPr>
              <a:t>We expect children to wear school uniform and ask parents to support us in ensuring that children come to school dressed appropriately. </a:t>
            </a:r>
          </a:p>
        </p:txBody>
      </p:sp>
      <p:sp>
        <p:nvSpPr>
          <p:cNvPr id="5" name="Content Placeholder 2">
            <a:extLst>
              <a:ext uri="{FF2B5EF4-FFF2-40B4-BE49-F238E27FC236}">
                <a16:creationId xmlns:a16="http://schemas.microsoft.com/office/drawing/2014/main" id="{CFCAC810-1DDB-CC7D-90CB-96A278E143C9}"/>
              </a:ext>
            </a:extLst>
          </p:cNvPr>
          <p:cNvSpPr txBox="1">
            <a:spLocks/>
          </p:cNvSpPr>
          <p:nvPr/>
        </p:nvSpPr>
        <p:spPr>
          <a:xfrm>
            <a:off x="330081" y="4714293"/>
            <a:ext cx="3594219" cy="4563165"/>
          </a:xfrm>
          <a:prstGeom prst="rect">
            <a:avLst/>
          </a:prstGeom>
        </p:spPr>
        <p:txBody>
          <a:bodyPr vert="horz" lIns="63305" tIns="31652" rIns="63305" bIns="31652" rtlCol="0">
            <a:normAutofit fontScale="25000" lnSpcReduction="20000"/>
          </a:bodyPr>
          <a:lstStyle>
            <a:lvl1pPr marL="148590" indent="-148590" algn="l" defTabSz="742950" rtl="0" eaLnBrk="1" latinLnBrk="0" hangingPunct="1">
              <a:lnSpc>
                <a:spcPct val="90000"/>
              </a:lnSpc>
              <a:spcBef>
                <a:spcPts val="975"/>
              </a:spcBef>
              <a:spcAft>
                <a:spcPts val="163"/>
              </a:spcAft>
              <a:buClr>
                <a:schemeClr val="tx1"/>
              </a:buClr>
              <a:buFont typeface="Wingdings" pitchFamily="2" charset="2"/>
              <a:buChar char=""/>
              <a:defRPr sz="1788" kern="1200">
                <a:solidFill>
                  <a:schemeClr val="tx1"/>
                </a:solidFill>
                <a:latin typeface="+mn-lt"/>
                <a:ea typeface="+mn-ea"/>
                <a:cs typeface="+mn-cs"/>
              </a:defRPr>
            </a:lvl1pPr>
            <a:lvl2pPr marL="334328" indent="-148590" algn="l" defTabSz="742950" rtl="0" eaLnBrk="1" latinLnBrk="0" hangingPunct="1">
              <a:lnSpc>
                <a:spcPct val="90000"/>
              </a:lnSpc>
              <a:spcBef>
                <a:spcPts val="163"/>
              </a:spcBef>
              <a:spcAft>
                <a:spcPts val="325"/>
              </a:spcAft>
              <a:buClr>
                <a:schemeClr val="tx1"/>
              </a:buClr>
              <a:buFont typeface="Wingdings" pitchFamily="2" charset="2"/>
              <a:buChar char=""/>
              <a:defRPr sz="1625" kern="1200">
                <a:solidFill>
                  <a:schemeClr val="tx1"/>
                </a:solidFill>
                <a:latin typeface="+mn-lt"/>
                <a:ea typeface="+mn-ea"/>
                <a:cs typeface="+mn-cs"/>
              </a:defRPr>
            </a:lvl2pPr>
            <a:lvl3pPr marL="520065" indent="-148590" algn="l" defTabSz="742950" rtl="0" eaLnBrk="1" latinLnBrk="0" hangingPunct="1">
              <a:lnSpc>
                <a:spcPct val="90000"/>
              </a:lnSpc>
              <a:spcBef>
                <a:spcPts val="163"/>
              </a:spcBef>
              <a:spcAft>
                <a:spcPts val="325"/>
              </a:spcAft>
              <a:buClr>
                <a:schemeClr val="tx1"/>
              </a:buClr>
              <a:buFont typeface="Wingdings" pitchFamily="2" charset="2"/>
              <a:buChar char=""/>
              <a:defRPr sz="1463" kern="1200">
                <a:solidFill>
                  <a:schemeClr val="tx1"/>
                </a:solidFill>
                <a:latin typeface="+mn-lt"/>
                <a:ea typeface="+mn-ea"/>
                <a:cs typeface="+mn-cs"/>
              </a:defRPr>
            </a:lvl3pPr>
            <a:lvl4pPr marL="705803" indent="-148590" algn="l" defTabSz="742950" rtl="0" eaLnBrk="1" latinLnBrk="0" hangingPunct="1">
              <a:lnSpc>
                <a:spcPct val="90000"/>
              </a:lnSpc>
              <a:spcBef>
                <a:spcPts val="163"/>
              </a:spcBef>
              <a:spcAft>
                <a:spcPts val="325"/>
              </a:spcAft>
              <a:buClr>
                <a:schemeClr val="tx1"/>
              </a:buClr>
              <a:buFont typeface="Wingdings" pitchFamily="2" charset="2"/>
              <a:buChar char=""/>
              <a:defRPr sz="1300" kern="1200">
                <a:solidFill>
                  <a:schemeClr val="tx1"/>
                </a:solidFill>
                <a:latin typeface="+mn-lt"/>
                <a:ea typeface="+mn-ea"/>
                <a:cs typeface="+mn-cs"/>
              </a:defRPr>
            </a:lvl4pPr>
            <a:lvl5pPr marL="891540" indent="-148590" algn="l" defTabSz="742950" rtl="0" eaLnBrk="1" latinLnBrk="0" hangingPunct="1">
              <a:lnSpc>
                <a:spcPct val="90000"/>
              </a:lnSpc>
              <a:spcBef>
                <a:spcPts val="163"/>
              </a:spcBef>
              <a:spcAft>
                <a:spcPts val="325"/>
              </a:spcAft>
              <a:buClr>
                <a:schemeClr val="tx1"/>
              </a:buClr>
              <a:buFont typeface="Wingdings" pitchFamily="2" charset="2"/>
              <a:buChar char=""/>
              <a:defRPr sz="1300" kern="1200">
                <a:solidFill>
                  <a:schemeClr val="tx1"/>
                </a:solidFill>
                <a:latin typeface="+mn-lt"/>
                <a:ea typeface="+mn-ea"/>
                <a:cs typeface="+mn-cs"/>
              </a:defRPr>
            </a:lvl5pPr>
            <a:lvl6pPr marL="1043738" indent="-185738" algn="l" defTabSz="742950" rtl="0" eaLnBrk="1" latinLnBrk="0" hangingPunct="1">
              <a:lnSpc>
                <a:spcPct val="90000"/>
              </a:lnSpc>
              <a:spcBef>
                <a:spcPts val="163"/>
              </a:spcBef>
              <a:spcAft>
                <a:spcPts val="325"/>
              </a:spcAft>
              <a:buClr>
                <a:schemeClr val="tx1"/>
              </a:buClr>
              <a:buFont typeface="Wingdings" pitchFamily="2" charset="2"/>
              <a:buChar char=""/>
              <a:defRPr sz="1300" kern="1200">
                <a:solidFill>
                  <a:schemeClr val="tx1"/>
                </a:solidFill>
                <a:latin typeface="+mn-lt"/>
                <a:ea typeface="+mn-ea"/>
                <a:cs typeface="+mn-cs"/>
              </a:defRPr>
            </a:lvl6pPr>
            <a:lvl7pPr marL="1195838" indent="-185738" algn="l" defTabSz="742950" rtl="0" eaLnBrk="1" latinLnBrk="0" hangingPunct="1">
              <a:lnSpc>
                <a:spcPct val="90000"/>
              </a:lnSpc>
              <a:spcBef>
                <a:spcPts val="163"/>
              </a:spcBef>
              <a:spcAft>
                <a:spcPts val="325"/>
              </a:spcAft>
              <a:buClr>
                <a:schemeClr val="tx1"/>
              </a:buClr>
              <a:buFont typeface="Wingdings" pitchFamily="2" charset="2"/>
              <a:buChar char=""/>
              <a:defRPr sz="1300" kern="1200">
                <a:solidFill>
                  <a:schemeClr val="tx1"/>
                </a:solidFill>
                <a:latin typeface="+mn-lt"/>
                <a:ea typeface="+mn-ea"/>
                <a:cs typeface="+mn-cs"/>
              </a:defRPr>
            </a:lvl7pPr>
            <a:lvl8pPr marL="1323563" indent="-185738" algn="l" defTabSz="742950" rtl="0" eaLnBrk="1" latinLnBrk="0" hangingPunct="1">
              <a:lnSpc>
                <a:spcPct val="90000"/>
              </a:lnSpc>
              <a:spcBef>
                <a:spcPts val="163"/>
              </a:spcBef>
              <a:spcAft>
                <a:spcPts val="325"/>
              </a:spcAft>
              <a:buClr>
                <a:schemeClr val="tx1"/>
              </a:buClr>
              <a:buFont typeface="Wingdings" pitchFamily="2" charset="2"/>
              <a:buChar char=""/>
              <a:defRPr sz="1300" kern="1200">
                <a:solidFill>
                  <a:schemeClr val="tx1"/>
                </a:solidFill>
                <a:latin typeface="+mn-lt"/>
                <a:ea typeface="+mn-ea"/>
                <a:cs typeface="+mn-cs"/>
              </a:defRPr>
            </a:lvl8pPr>
            <a:lvl9pPr marL="1467538" indent="-185738" algn="l" defTabSz="742950" rtl="0" eaLnBrk="1" latinLnBrk="0" hangingPunct="1">
              <a:lnSpc>
                <a:spcPct val="90000"/>
              </a:lnSpc>
              <a:spcBef>
                <a:spcPts val="163"/>
              </a:spcBef>
              <a:spcAft>
                <a:spcPts val="325"/>
              </a:spcAft>
              <a:buClr>
                <a:schemeClr val="tx1"/>
              </a:buClr>
              <a:buFont typeface="Wingdings" pitchFamily="2" charset="2"/>
              <a:buChar char=""/>
              <a:defRPr sz="1300" kern="1200">
                <a:solidFill>
                  <a:schemeClr val="tx1"/>
                </a:solidFill>
                <a:latin typeface="+mn-lt"/>
                <a:ea typeface="+mn-ea"/>
                <a:cs typeface="+mn-cs"/>
              </a:defRPr>
            </a:lvl9pPr>
          </a:lstStyle>
          <a:p>
            <a:pPr marL="0" marR="111661" indent="0">
              <a:lnSpc>
                <a:spcPct val="120000"/>
              </a:lnSpc>
              <a:spcAft>
                <a:spcPts val="0"/>
              </a:spcAft>
              <a:buNone/>
            </a:pPr>
            <a:r>
              <a:rPr lang="en-US" sz="4800" dirty="0">
                <a:solidFill>
                  <a:schemeClr val="tx2">
                    <a:lumMod val="10000"/>
                  </a:schemeClr>
                </a:solidFill>
                <a:ea typeface="Arial" panose="020B0604020202020204" pitchFamily="34" charset="0"/>
              </a:rPr>
              <a:t>The school </a:t>
            </a:r>
            <a:r>
              <a:rPr lang="en-US" sz="4800" dirty="0" err="1">
                <a:solidFill>
                  <a:schemeClr val="tx2">
                    <a:lumMod val="10000"/>
                  </a:schemeClr>
                </a:solidFill>
                <a:ea typeface="Arial" panose="020B0604020202020204" pitchFamily="34" charset="0"/>
              </a:rPr>
              <a:t>colours</a:t>
            </a:r>
            <a:r>
              <a:rPr lang="en-US" sz="4800" dirty="0">
                <a:solidFill>
                  <a:schemeClr val="tx2">
                    <a:lumMod val="10000"/>
                  </a:schemeClr>
                </a:solidFill>
                <a:ea typeface="Arial" panose="020B0604020202020204" pitchFamily="34" charset="0"/>
              </a:rPr>
              <a:t> are red, grey and white.   Your child will need:</a:t>
            </a:r>
          </a:p>
          <a:p>
            <a:pPr marL="0" marR="111661" indent="0">
              <a:lnSpc>
                <a:spcPct val="120000"/>
              </a:lnSpc>
              <a:spcBef>
                <a:spcPts val="0"/>
              </a:spcBef>
              <a:spcAft>
                <a:spcPts val="0"/>
              </a:spcAft>
              <a:buNone/>
            </a:pPr>
            <a:r>
              <a:rPr lang="en-US" sz="4800" b="1" u="sng" dirty="0">
                <a:solidFill>
                  <a:schemeClr val="tx2">
                    <a:lumMod val="10000"/>
                  </a:schemeClr>
                </a:solidFill>
                <a:ea typeface="Arial" panose="020B0604020202020204" pitchFamily="34" charset="0"/>
              </a:rPr>
              <a:t>Sweatshirt, jumper or cardigan:</a:t>
            </a:r>
            <a:endParaRPr lang="en-GB" sz="4800" u="sng" dirty="0">
              <a:solidFill>
                <a:schemeClr val="tx2">
                  <a:lumMod val="10000"/>
                </a:schemeClr>
              </a:solidFill>
              <a:ea typeface="Arial" panose="020B0604020202020204" pitchFamily="34" charset="0"/>
            </a:endParaRPr>
          </a:p>
          <a:p>
            <a:pPr marL="0" indent="0">
              <a:lnSpc>
                <a:spcPct val="120000"/>
              </a:lnSpc>
              <a:spcBef>
                <a:spcPts val="0"/>
              </a:spcBef>
              <a:buNone/>
            </a:pPr>
            <a:r>
              <a:rPr lang="en-US" sz="4800" dirty="0">
                <a:solidFill>
                  <a:schemeClr val="tx2">
                    <a:lumMod val="10000"/>
                  </a:schemeClr>
                </a:solidFill>
                <a:ea typeface="Arial" panose="020B0604020202020204" pitchFamily="34" charset="0"/>
              </a:rPr>
              <a:t>Red (plain or with the school logo) available from the school office</a:t>
            </a:r>
            <a:endParaRPr lang="en-GB" sz="4800" dirty="0">
              <a:solidFill>
                <a:schemeClr val="tx2">
                  <a:lumMod val="10000"/>
                </a:schemeClr>
              </a:solidFill>
              <a:ea typeface="Arial" panose="020B0604020202020204" pitchFamily="34" charset="0"/>
            </a:endParaRPr>
          </a:p>
          <a:p>
            <a:pPr marL="0" indent="0">
              <a:lnSpc>
                <a:spcPct val="120000"/>
              </a:lnSpc>
              <a:spcBef>
                <a:spcPts val="0"/>
              </a:spcBef>
              <a:spcAft>
                <a:spcPts val="0"/>
              </a:spcAft>
              <a:buNone/>
            </a:pPr>
            <a:r>
              <a:rPr lang="en-US" sz="4800" b="1" u="sng" dirty="0">
                <a:solidFill>
                  <a:schemeClr val="tx2">
                    <a:lumMod val="10000"/>
                  </a:schemeClr>
                </a:solidFill>
                <a:ea typeface="Arial" panose="020B0604020202020204" pitchFamily="34" charset="0"/>
              </a:rPr>
              <a:t>Shirt, blouse or polo shirt:</a:t>
            </a:r>
            <a:endParaRPr lang="en-GB" sz="4800" u="sng" dirty="0">
              <a:solidFill>
                <a:schemeClr val="tx2">
                  <a:lumMod val="10000"/>
                </a:schemeClr>
              </a:solidFill>
              <a:ea typeface="Arial" panose="020B0604020202020204" pitchFamily="34" charset="0"/>
            </a:endParaRPr>
          </a:p>
          <a:p>
            <a:pPr marL="0" indent="0">
              <a:lnSpc>
                <a:spcPct val="120000"/>
              </a:lnSpc>
              <a:spcBef>
                <a:spcPts val="0"/>
              </a:spcBef>
              <a:buNone/>
            </a:pPr>
            <a:r>
              <a:rPr lang="en-US" sz="4800" dirty="0">
                <a:solidFill>
                  <a:schemeClr val="tx2">
                    <a:lumMod val="10000"/>
                  </a:schemeClr>
                </a:solidFill>
                <a:ea typeface="Arial" panose="020B0604020202020204" pitchFamily="34" charset="0"/>
              </a:rPr>
              <a:t>White</a:t>
            </a:r>
            <a:endParaRPr lang="en-GB" sz="4800" dirty="0">
              <a:solidFill>
                <a:schemeClr val="tx2">
                  <a:lumMod val="10000"/>
                </a:schemeClr>
              </a:solidFill>
              <a:ea typeface="Arial" panose="020B0604020202020204" pitchFamily="34" charset="0"/>
            </a:endParaRPr>
          </a:p>
          <a:p>
            <a:pPr marL="0" indent="0">
              <a:lnSpc>
                <a:spcPct val="120000"/>
              </a:lnSpc>
              <a:spcBef>
                <a:spcPts val="0"/>
              </a:spcBef>
              <a:buNone/>
            </a:pPr>
            <a:r>
              <a:rPr lang="en-US" sz="4800" b="1" u="sng" dirty="0">
                <a:solidFill>
                  <a:schemeClr val="tx2">
                    <a:lumMod val="10000"/>
                  </a:schemeClr>
                </a:solidFill>
                <a:ea typeface="Arial" panose="020B0604020202020204" pitchFamily="34" charset="0"/>
              </a:rPr>
              <a:t>Trousers:</a:t>
            </a:r>
            <a:endParaRPr lang="en-GB" sz="4800" u="sng" dirty="0">
              <a:solidFill>
                <a:schemeClr val="tx2">
                  <a:lumMod val="10000"/>
                </a:schemeClr>
              </a:solidFill>
              <a:ea typeface="Arial" panose="020B0604020202020204" pitchFamily="34" charset="0"/>
            </a:endParaRPr>
          </a:p>
          <a:p>
            <a:pPr marL="0" indent="0">
              <a:lnSpc>
                <a:spcPct val="120000"/>
              </a:lnSpc>
              <a:spcBef>
                <a:spcPts val="0"/>
              </a:spcBef>
              <a:buNone/>
            </a:pPr>
            <a:r>
              <a:rPr lang="en-US" sz="4800" dirty="0">
                <a:solidFill>
                  <a:schemeClr val="tx2">
                    <a:lumMod val="10000"/>
                  </a:schemeClr>
                </a:solidFill>
                <a:ea typeface="Arial" panose="020B0604020202020204" pitchFamily="34" charset="0"/>
              </a:rPr>
              <a:t>Long or short grey</a:t>
            </a:r>
            <a:endParaRPr lang="en-GB" sz="4800" dirty="0">
              <a:solidFill>
                <a:schemeClr val="tx2">
                  <a:lumMod val="10000"/>
                </a:schemeClr>
              </a:solidFill>
              <a:ea typeface="Arial" panose="020B0604020202020204" pitchFamily="34" charset="0"/>
            </a:endParaRPr>
          </a:p>
          <a:p>
            <a:pPr marL="0" indent="0">
              <a:lnSpc>
                <a:spcPct val="120000"/>
              </a:lnSpc>
              <a:spcBef>
                <a:spcPts val="0"/>
              </a:spcBef>
              <a:buNone/>
            </a:pPr>
            <a:r>
              <a:rPr lang="en-US" sz="4800" b="1" u="sng" dirty="0">
                <a:solidFill>
                  <a:schemeClr val="tx2">
                    <a:lumMod val="10000"/>
                  </a:schemeClr>
                </a:solidFill>
                <a:ea typeface="Arial" panose="020B0604020202020204" pitchFamily="34" charset="0"/>
              </a:rPr>
              <a:t>Skirt or Pinafore:</a:t>
            </a:r>
            <a:endParaRPr lang="en-GB" sz="4800" u="sng" dirty="0">
              <a:solidFill>
                <a:schemeClr val="tx2">
                  <a:lumMod val="10000"/>
                </a:schemeClr>
              </a:solidFill>
              <a:ea typeface="Arial" panose="020B0604020202020204" pitchFamily="34" charset="0"/>
            </a:endParaRPr>
          </a:p>
          <a:p>
            <a:pPr marL="0" indent="0">
              <a:lnSpc>
                <a:spcPct val="120000"/>
              </a:lnSpc>
              <a:spcBef>
                <a:spcPts val="0"/>
              </a:spcBef>
              <a:buNone/>
            </a:pPr>
            <a:r>
              <a:rPr lang="en-US" sz="4800" dirty="0">
                <a:solidFill>
                  <a:schemeClr val="tx2">
                    <a:lumMod val="10000"/>
                  </a:schemeClr>
                </a:solidFill>
                <a:ea typeface="Arial" panose="020B0604020202020204" pitchFamily="34" charset="0"/>
              </a:rPr>
              <a:t>Grey</a:t>
            </a:r>
            <a:endParaRPr lang="en-GB" sz="4800" dirty="0">
              <a:solidFill>
                <a:schemeClr val="tx2">
                  <a:lumMod val="10000"/>
                </a:schemeClr>
              </a:solidFill>
              <a:ea typeface="Arial" panose="020B0604020202020204" pitchFamily="34" charset="0"/>
            </a:endParaRPr>
          </a:p>
          <a:p>
            <a:pPr marL="0" indent="0">
              <a:lnSpc>
                <a:spcPct val="120000"/>
              </a:lnSpc>
              <a:spcBef>
                <a:spcPts val="0"/>
              </a:spcBef>
              <a:buNone/>
            </a:pPr>
            <a:r>
              <a:rPr lang="en-US" sz="4800" b="1" u="sng" dirty="0">
                <a:solidFill>
                  <a:schemeClr val="tx2">
                    <a:lumMod val="10000"/>
                  </a:schemeClr>
                </a:solidFill>
                <a:ea typeface="Arial" panose="020B0604020202020204" pitchFamily="34" charset="0"/>
              </a:rPr>
              <a:t>Dresses:</a:t>
            </a:r>
            <a:endParaRPr lang="en-GB" sz="4800" u="sng" dirty="0">
              <a:solidFill>
                <a:schemeClr val="tx2">
                  <a:lumMod val="10000"/>
                </a:schemeClr>
              </a:solidFill>
              <a:ea typeface="Arial" panose="020B0604020202020204" pitchFamily="34" charset="0"/>
            </a:endParaRPr>
          </a:p>
          <a:p>
            <a:pPr marL="0" indent="0">
              <a:lnSpc>
                <a:spcPct val="120000"/>
              </a:lnSpc>
              <a:spcBef>
                <a:spcPts val="0"/>
              </a:spcBef>
              <a:buNone/>
            </a:pPr>
            <a:r>
              <a:rPr lang="en-US" sz="4800" dirty="0">
                <a:solidFill>
                  <a:schemeClr val="tx2">
                    <a:lumMod val="10000"/>
                  </a:schemeClr>
                </a:solidFill>
                <a:ea typeface="Arial" panose="020B0604020202020204" pitchFamily="34" charset="0"/>
              </a:rPr>
              <a:t>School style red check</a:t>
            </a:r>
            <a:endParaRPr lang="en-GB" sz="4800" dirty="0">
              <a:solidFill>
                <a:schemeClr val="tx2">
                  <a:lumMod val="10000"/>
                </a:schemeClr>
              </a:solidFill>
              <a:ea typeface="Arial" panose="020B0604020202020204" pitchFamily="34" charset="0"/>
            </a:endParaRPr>
          </a:p>
          <a:p>
            <a:pPr marL="0" indent="0">
              <a:lnSpc>
                <a:spcPct val="120000"/>
              </a:lnSpc>
              <a:spcBef>
                <a:spcPts val="0"/>
              </a:spcBef>
              <a:buNone/>
            </a:pPr>
            <a:r>
              <a:rPr lang="en-US" sz="4800" b="1" u="sng" dirty="0">
                <a:solidFill>
                  <a:schemeClr val="tx2">
                    <a:lumMod val="10000"/>
                  </a:schemeClr>
                </a:solidFill>
                <a:ea typeface="Arial" panose="020B0604020202020204" pitchFamily="34" charset="0"/>
              </a:rPr>
              <a:t>P.E:</a:t>
            </a:r>
            <a:endParaRPr lang="en-GB" sz="4800" u="sng" dirty="0">
              <a:solidFill>
                <a:schemeClr val="tx2">
                  <a:lumMod val="10000"/>
                </a:schemeClr>
              </a:solidFill>
              <a:ea typeface="Arial" panose="020B0604020202020204" pitchFamily="34" charset="0"/>
            </a:endParaRPr>
          </a:p>
          <a:p>
            <a:pPr marL="0" indent="0">
              <a:lnSpc>
                <a:spcPct val="120000"/>
              </a:lnSpc>
              <a:spcBef>
                <a:spcPts val="0"/>
              </a:spcBef>
              <a:buNone/>
            </a:pPr>
            <a:r>
              <a:rPr lang="en-US" sz="4800" dirty="0">
                <a:solidFill>
                  <a:schemeClr val="tx2">
                    <a:lumMod val="10000"/>
                  </a:schemeClr>
                </a:solidFill>
                <a:ea typeface="Arial" panose="020B0604020202020204" pitchFamily="34" charset="0"/>
              </a:rPr>
              <a:t>White or Red T-Shirt and Red shorts</a:t>
            </a:r>
            <a:endParaRPr lang="en-GB" sz="4800" dirty="0">
              <a:solidFill>
                <a:schemeClr val="tx2">
                  <a:lumMod val="10000"/>
                </a:schemeClr>
              </a:solidFill>
              <a:ea typeface="Arial" panose="020B0604020202020204" pitchFamily="34" charset="0"/>
            </a:endParaRPr>
          </a:p>
          <a:p>
            <a:pPr marL="0" marR="111661" indent="0">
              <a:lnSpc>
                <a:spcPct val="120000"/>
              </a:lnSpc>
              <a:spcBef>
                <a:spcPts val="0"/>
              </a:spcBef>
              <a:spcAft>
                <a:spcPts val="0"/>
              </a:spcAft>
              <a:buNone/>
            </a:pPr>
            <a:r>
              <a:rPr lang="en-US" sz="4800" dirty="0">
                <a:solidFill>
                  <a:schemeClr val="tx2">
                    <a:lumMod val="10000"/>
                  </a:schemeClr>
                </a:solidFill>
                <a:ea typeface="Arial" panose="020B0604020202020204" pitchFamily="34" charset="0"/>
              </a:rPr>
              <a:t>(T-shirts with school logo and red shorts available from the office)</a:t>
            </a:r>
            <a:endParaRPr lang="en-GB" sz="4800" dirty="0">
              <a:solidFill>
                <a:schemeClr val="tx2">
                  <a:lumMod val="10000"/>
                </a:schemeClr>
              </a:solidFill>
              <a:ea typeface="Arial" panose="020B0604020202020204" pitchFamily="34" charset="0"/>
            </a:endParaRPr>
          </a:p>
          <a:p>
            <a:pPr marL="0" marR="202221" indent="0">
              <a:lnSpc>
                <a:spcPct val="120000"/>
              </a:lnSpc>
              <a:spcBef>
                <a:spcPts val="0"/>
              </a:spcBef>
              <a:spcAft>
                <a:spcPts val="0"/>
              </a:spcAft>
              <a:buNone/>
            </a:pPr>
            <a:r>
              <a:rPr lang="en-US" sz="4800" dirty="0">
                <a:solidFill>
                  <a:schemeClr val="tx2">
                    <a:lumMod val="10000"/>
                  </a:schemeClr>
                </a:solidFill>
                <a:ea typeface="Arial" panose="020B0604020202020204" pitchFamily="34" charset="0"/>
              </a:rPr>
              <a:t>Sweatshirt &amp; Jogging trousers for outside Suitable footwear</a:t>
            </a:r>
            <a:endParaRPr lang="en-GB" sz="4800" dirty="0">
              <a:solidFill>
                <a:schemeClr val="tx2">
                  <a:lumMod val="10000"/>
                </a:schemeClr>
              </a:solidFill>
              <a:ea typeface="Arial" panose="020B0604020202020204" pitchFamily="34" charset="0"/>
            </a:endParaRPr>
          </a:p>
          <a:p>
            <a:pPr marL="0" indent="0">
              <a:lnSpc>
                <a:spcPct val="120000"/>
              </a:lnSpc>
              <a:spcBef>
                <a:spcPts val="0"/>
              </a:spcBef>
              <a:buNone/>
            </a:pPr>
            <a:r>
              <a:rPr lang="en-US" sz="4800" b="1" u="sng" dirty="0">
                <a:solidFill>
                  <a:schemeClr val="tx2">
                    <a:lumMod val="10000"/>
                  </a:schemeClr>
                </a:solidFill>
                <a:ea typeface="Arial" panose="020B0604020202020204" pitchFamily="34" charset="0"/>
              </a:rPr>
              <a:t>A PE bag </a:t>
            </a:r>
            <a:r>
              <a:rPr lang="en-US" sz="4800" dirty="0">
                <a:solidFill>
                  <a:schemeClr val="tx2">
                    <a:lumMod val="10000"/>
                  </a:schemeClr>
                </a:solidFill>
                <a:ea typeface="Arial" panose="020B0604020202020204" pitchFamily="34" charset="0"/>
              </a:rPr>
              <a:t>(available from the school office)</a:t>
            </a:r>
            <a:endParaRPr lang="en-GB" sz="4800" dirty="0">
              <a:solidFill>
                <a:schemeClr val="tx2">
                  <a:lumMod val="10000"/>
                </a:schemeClr>
              </a:solidFill>
              <a:ea typeface="Arial" panose="020B0604020202020204" pitchFamily="34" charset="0"/>
            </a:endParaRPr>
          </a:p>
          <a:p>
            <a:pPr marL="0" indent="0">
              <a:lnSpc>
                <a:spcPct val="120000"/>
              </a:lnSpc>
              <a:spcBef>
                <a:spcPts val="0"/>
              </a:spcBef>
              <a:buNone/>
            </a:pPr>
            <a:r>
              <a:rPr lang="en-US" sz="4800" b="1" u="sng" dirty="0">
                <a:solidFill>
                  <a:schemeClr val="tx2">
                    <a:lumMod val="10000"/>
                  </a:schemeClr>
                </a:solidFill>
                <a:ea typeface="Arial" panose="020B0604020202020204" pitchFamily="34" charset="0"/>
              </a:rPr>
              <a:t>A school book bag:</a:t>
            </a:r>
            <a:endParaRPr lang="en-GB" sz="4800" u="sng" dirty="0">
              <a:solidFill>
                <a:schemeClr val="tx2">
                  <a:lumMod val="10000"/>
                </a:schemeClr>
              </a:solidFill>
              <a:ea typeface="Arial" panose="020B0604020202020204" pitchFamily="34" charset="0"/>
            </a:endParaRPr>
          </a:p>
          <a:p>
            <a:pPr marL="0" indent="0">
              <a:lnSpc>
                <a:spcPct val="120000"/>
              </a:lnSpc>
              <a:spcBef>
                <a:spcPts val="0"/>
              </a:spcBef>
              <a:spcAft>
                <a:spcPts val="0"/>
              </a:spcAft>
              <a:buNone/>
            </a:pPr>
            <a:r>
              <a:rPr lang="en-US" sz="4800" dirty="0">
                <a:solidFill>
                  <a:schemeClr val="tx2">
                    <a:lumMod val="10000"/>
                  </a:schemeClr>
                </a:solidFill>
                <a:ea typeface="Arial" panose="020B0604020202020204" pitchFamily="34" charset="0"/>
              </a:rPr>
              <a:t>(available from the school office)</a:t>
            </a:r>
            <a:endParaRPr lang="en-GB" sz="4800" dirty="0">
              <a:solidFill>
                <a:schemeClr val="tx2">
                  <a:lumMod val="10000"/>
                </a:schemeClr>
              </a:solidFill>
              <a:ea typeface="Arial" panose="020B0604020202020204" pitchFamily="34" charset="0"/>
            </a:endParaRPr>
          </a:p>
          <a:p>
            <a:pPr marL="0" indent="0">
              <a:buNone/>
            </a:pPr>
            <a:endParaRPr lang="en-GB" sz="1238" dirty="0"/>
          </a:p>
        </p:txBody>
      </p:sp>
      <p:sp>
        <p:nvSpPr>
          <p:cNvPr id="6" name="Slide Number Placeholder 5">
            <a:extLst>
              <a:ext uri="{FF2B5EF4-FFF2-40B4-BE49-F238E27FC236}">
                <a16:creationId xmlns:a16="http://schemas.microsoft.com/office/drawing/2014/main" id="{F15AFEFF-A272-8591-DCD6-0759391BA182}"/>
              </a:ext>
            </a:extLst>
          </p:cNvPr>
          <p:cNvSpPr>
            <a:spLocks noGrp="1"/>
          </p:cNvSpPr>
          <p:nvPr>
            <p:ph type="sldNum" sz="quarter" idx="12"/>
          </p:nvPr>
        </p:nvSpPr>
        <p:spPr/>
        <p:txBody>
          <a:bodyPr/>
          <a:lstStyle/>
          <a:p>
            <a:fld id="{B34F3368-852D-44AC-93B3-EFB42F8267E6}" type="slidenum">
              <a:rPr lang="en-GB" smtClean="0"/>
              <a:t>17</a:t>
            </a:fld>
            <a:endParaRPr lang="en-GB"/>
          </a:p>
        </p:txBody>
      </p:sp>
      <p:pic>
        <p:nvPicPr>
          <p:cNvPr id="7" name="Picture 6">
            <a:extLst>
              <a:ext uri="{FF2B5EF4-FFF2-40B4-BE49-F238E27FC236}">
                <a16:creationId xmlns:a16="http://schemas.microsoft.com/office/drawing/2014/main" id="{8DF3380F-5D4F-4E96-3B3D-B317D23EB69B}"/>
              </a:ext>
            </a:extLst>
          </p:cNvPr>
          <p:cNvPicPr>
            <a:picLocks noChangeAspect="1"/>
          </p:cNvPicPr>
          <p:nvPr/>
        </p:nvPicPr>
        <p:blipFill>
          <a:blip r:embed="rId2"/>
          <a:stretch>
            <a:fillRect/>
          </a:stretch>
        </p:blipFill>
        <p:spPr>
          <a:xfrm>
            <a:off x="3924300" y="4564211"/>
            <a:ext cx="1240044" cy="2763185"/>
          </a:xfrm>
          <a:prstGeom prst="rect">
            <a:avLst/>
          </a:prstGeom>
          <a:ln>
            <a:noFill/>
          </a:ln>
          <a:effectLst>
            <a:softEdge rad="112500"/>
          </a:effectLst>
        </p:spPr>
      </p:pic>
      <p:pic>
        <p:nvPicPr>
          <p:cNvPr id="9" name="Picture 8">
            <a:extLst>
              <a:ext uri="{FF2B5EF4-FFF2-40B4-BE49-F238E27FC236}">
                <a16:creationId xmlns:a16="http://schemas.microsoft.com/office/drawing/2014/main" id="{0227142D-FD73-AB40-173B-ABB55E5DA57A}"/>
              </a:ext>
            </a:extLst>
          </p:cNvPr>
          <p:cNvPicPr>
            <a:picLocks noChangeAspect="1"/>
          </p:cNvPicPr>
          <p:nvPr/>
        </p:nvPicPr>
        <p:blipFill>
          <a:blip r:embed="rId3"/>
          <a:stretch>
            <a:fillRect/>
          </a:stretch>
        </p:blipFill>
        <p:spPr>
          <a:xfrm>
            <a:off x="5375624" y="6507464"/>
            <a:ext cx="1240044" cy="2650579"/>
          </a:xfrm>
          <a:prstGeom prst="rect">
            <a:avLst/>
          </a:prstGeom>
          <a:ln>
            <a:noFill/>
          </a:ln>
          <a:effectLst>
            <a:softEdge rad="112500"/>
          </a:effectLst>
        </p:spPr>
      </p:pic>
    </p:spTree>
    <p:extLst>
      <p:ext uri="{BB962C8B-B14F-4D97-AF65-F5344CB8AC3E}">
        <p14:creationId xmlns:p14="http://schemas.microsoft.com/office/powerpoint/2010/main" val="3271752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32D8A-DB4F-F790-402C-954DED32CBB2}"/>
              </a:ext>
            </a:extLst>
          </p:cNvPr>
          <p:cNvSpPr>
            <a:spLocks noGrp="1"/>
          </p:cNvSpPr>
          <p:nvPr>
            <p:ph type="title"/>
          </p:nvPr>
        </p:nvSpPr>
        <p:spPr/>
        <p:txBody>
          <a:bodyPr/>
          <a:lstStyle/>
          <a:p>
            <a:r>
              <a:rPr lang="en-GB" dirty="0"/>
              <a:t>Friends of </a:t>
            </a:r>
            <a:r>
              <a:rPr lang="en-GB" dirty="0" err="1"/>
              <a:t>woolston</a:t>
            </a:r>
            <a:r>
              <a:rPr lang="en-GB" dirty="0"/>
              <a:t> infants</a:t>
            </a:r>
          </a:p>
        </p:txBody>
      </p:sp>
      <p:sp>
        <p:nvSpPr>
          <p:cNvPr id="3" name="Content Placeholder 2">
            <a:extLst>
              <a:ext uri="{FF2B5EF4-FFF2-40B4-BE49-F238E27FC236}">
                <a16:creationId xmlns:a16="http://schemas.microsoft.com/office/drawing/2014/main" id="{A22961BF-843C-D220-673B-74845AF283EC}"/>
              </a:ext>
            </a:extLst>
          </p:cNvPr>
          <p:cNvSpPr>
            <a:spLocks noGrp="1"/>
          </p:cNvSpPr>
          <p:nvPr>
            <p:ph idx="1"/>
          </p:nvPr>
        </p:nvSpPr>
        <p:spPr>
          <a:xfrm>
            <a:off x="676643" y="3327400"/>
            <a:ext cx="5503545" cy="3746919"/>
          </a:xfrm>
        </p:spPr>
        <p:txBody>
          <a:bodyPr/>
          <a:lstStyle/>
          <a:p>
            <a:pPr marL="0" marR="52314" indent="0">
              <a:lnSpc>
                <a:spcPct val="100000"/>
              </a:lnSpc>
              <a:spcBef>
                <a:spcPts val="654"/>
              </a:spcBef>
              <a:spcAft>
                <a:spcPts val="0"/>
              </a:spcAft>
              <a:buNone/>
            </a:pPr>
            <a:r>
              <a:rPr lang="en-US" sz="1600" dirty="0">
                <a:solidFill>
                  <a:schemeClr val="tx2">
                    <a:lumMod val="10000"/>
                  </a:schemeClr>
                </a:solidFill>
                <a:ea typeface="Arial" panose="020B0604020202020204" pitchFamily="34" charset="0"/>
              </a:rPr>
              <a:t>Our ‘School Friends’ work extremely hard and effectively to </a:t>
            </a:r>
            <a:r>
              <a:rPr lang="en-US" sz="1600" dirty="0" err="1">
                <a:solidFill>
                  <a:schemeClr val="tx2">
                    <a:lumMod val="10000"/>
                  </a:schemeClr>
                </a:solidFill>
                <a:ea typeface="Arial" panose="020B0604020202020204" pitchFamily="34" charset="0"/>
              </a:rPr>
              <a:t>organise</a:t>
            </a:r>
            <a:r>
              <a:rPr lang="en-US" sz="1600" dirty="0">
                <a:solidFill>
                  <a:schemeClr val="tx2">
                    <a:lumMod val="10000"/>
                  </a:schemeClr>
                </a:solidFill>
                <a:ea typeface="Arial" panose="020B0604020202020204" pitchFamily="34" charset="0"/>
              </a:rPr>
              <a:t> events and raise money for our school. They </a:t>
            </a:r>
            <a:r>
              <a:rPr lang="en-US" sz="1600" dirty="0" err="1">
                <a:solidFill>
                  <a:schemeClr val="tx2">
                    <a:lumMod val="10000"/>
                  </a:schemeClr>
                </a:solidFill>
                <a:ea typeface="Arial" panose="020B0604020202020204" pitchFamily="34" charset="0"/>
              </a:rPr>
              <a:t>organise</a:t>
            </a:r>
            <a:r>
              <a:rPr lang="en-US" sz="1600" dirty="0">
                <a:solidFill>
                  <a:schemeClr val="tx2">
                    <a:lumMod val="10000"/>
                  </a:schemeClr>
                </a:solidFill>
                <a:ea typeface="Arial" panose="020B0604020202020204" pitchFamily="34" charset="0"/>
              </a:rPr>
              <a:t> very successful Christmas and Summer Fayres, discos and many other fun events for our children.</a:t>
            </a:r>
          </a:p>
          <a:p>
            <a:pPr marL="0" marR="52314" indent="0">
              <a:lnSpc>
                <a:spcPct val="100000"/>
              </a:lnSpc>
              <a:spcBef>
                <a:spcPts val="654"/>
              </a:spcBef>
              <a:spcAft>
                <a:spcPts val="0"/>
              </a:spcAft>
              <a:buNone/>
            </a:pPr>
            <a:endParaRPr lang="en-US" sz="1600" dirty="0">
              <a:solidFill>
                <a:schemeClr val="tx2">
                  <a:lumMod val="10000"/>
                </a:schemeClr>
              </a:solidFill>
              <a:ea typeface="Arial" panose="020B0604020202020204" pitchFamily="34" charset="0"/>
            </a:endParaRPr>
          </a:p>
          <a:p>
            <a:pPr marL="0" marR="52314" indent="0">
              <a:lnSpc>
                <a:spcPct val="100000"/>
              </a:lnSpc>
              <a:spcBef>
                <a:spcPts val="654"/>
              </a:spcBef>
              <a:spcAft>
                <a:spcPts val="0"/>
              </a:spcAft>
              <a:buNone/>
            </a:pPr>
            <a:r>
              <a:rPr lang="en-US" sz="1600" dirty="0">
                <a:solidFill>
                  <a:schemeClr val="tx2">
                    <a:lumMod val="10000"/>
                  </a:schemeClr>
                </a:solidFill>
                <a:ea typeface="Arial" panose="020B0604020202020204" pitchFamily="34" charset="0"/>
              </a:rPr>
              <a:t>The money raised goes towards larger projects in the school such as redeveloping the conservation area and library as well as purchasing specific resources our children may identify they would like.  The money also helps to </a:t>
            </a:r>
            <a:r>
              <a:rPr lang="en-US" sz="1600" dirty="0" err="1">
                <a:solidFill>
                  <a:schemeClr val="tx2">
                    <a:lumMod val="10000"/>
                  </a:schemeClr>
                </a:solidFill>
                <a:ea typeface="Arial" panose="020B0604020202020204" pitchFamily="34" charset="0"/>
              </a:rPr>
              <a:t>subsidise</a:t>
            </a:r>
            <a:r>
              <a:rPr lang="en-US" sz="1600" dirty="0">
                <a:solidFill>
                  <a:schemeClr val="tx2">
                    <a:lumMod val="10000"/>
                  </a:schemeClr>
                </a:solidFill>
                <a:ea typeface="Arial" panose="020B0604020202020204" pitchFamily="34" charset="0"/>
              </a:rPr>
              <a:t> educational visits and visitors for the children. </a:t>
            </a:r>
          </a:p>
          <a:p>
            <a:pPr marL="0" marR="52314" indent="0">
              <a:lnSpc>
                <a:spcPct val="100000"/>
              </a:lnSpc>
              <a:spcBef>
                <a:spcPts val="654"/>
              </a:spcBef>
              <a:spcAft>
                <a:spcPts val="0"/>
              </a:spcAft>
              <a:buNone/>
            </a:pPr>
            <a:endParaRPr lang="en-US" sz="1600" dirty="0">
              <a:solidFill>
                <a:schemeClr val="tx2">
                  <a:lumMod val="10000"/>
                </a:schemeClr>
              </a:solidFill>
              <a:ea typeface="Arial" panose="020B0604020202020204" pitchFamily="34" charset="0"/>
            </a:endParaRPr>
          </a:p>
          <a:p>
            <a:pPr marL="0" marR="52314" indent="0">
              <a:lnSpc>
                <a:spcPct val="100000"/>
              </a:lnSpc>
              <a:spcBef>
                <a:spcPts val="654"/>
              </a:spcBef>
              <a:spcAft>
                <a:spcPts val="0"/>
              </a:spcAft>
              <a:buNone/>
            </a:pPr>
            <a:r>
              <a:rPr lang="en-US" sz="1600" dirty="0">
                <a:solidFill>
                  <a:schemeClr val="tx2">
                    <a:lumMod val="10000"/>
                  </a:schemeClr>
                </a:solidFill>
                <a:ea typeface="Arial" panose="020B0604020202020204" pitchFamily="34" charset="0"/>
              </a:rPr>
              <a:t>They meet once every half term and all parents and carers are welcome to attend.  We hope you will join in the activities!</a:t>
            </a:r>
            <a:endParaRPr lang="en-GB" sz="1600" dirty="0">
              <a:solidFill>
                <a:schemeClr val="tx2">
                  <a:lumMod val="10000"/>
                </a:schemeClr>
              </a:solidFill>
              <a:ea typeface="Arial" panose="020B0604020202020204" pitchFamily="34" charset="0"/>
            </a:endParaRPr>
          </a:p>
          <a:p>
            <a:endParaRPr lang="en-GB" dirty="0"/>
          </a:p>
        </p:txBody>
      </p:sp>
      <p:sp>
        <p:nvSpPr>
          <p:cNvPr id="5" name="Slide Number Placeholder 4">
            <a:extLst>
              <a:ext uri="{FF2B5EF4-FFF2-40B4-BE49-F238E27FC236}">
                <a16:creationId xmlns:a16="http://schemas.microsoft.com/office/drawing/2014/main" id="{1227D15D-BFCD-DDB6-7B8F-A736305577BE}"/>
              </a:ext>
            </a:extLst>
          </p:cNvPr>
          <p:cNvSpPr>
            <a:spLocks noGrp="1"/>
          </p:cNvSpPr>
          <p:nvPr>
            <p:ph type="sldNum" sz="quarter" idx="12"/>
          </p:nvPr>
        </p:nvSpPr>
        <p:spPr/>
        <p:txBody>
          <a:bodyPr/>
          <a:lstStyle/>
          <a:p>
            <a:fld id="{B34F3368-852D-44AC-93B3-EFB42F8267E6}" type="slidenum">
              <a:rPr lang="en-GB" smtClean="0"/>
              <a:t>18</a:t>
            </a:fld>
            <a:endParaRPr lang="en-GB"/>
          </a:p>
        </p:txBody>
      </p:sp>
    </p:spTree>
    <p:extLst>
      <p:ext uri="{BB962C8B-B14F-4D97-AF65-F5344CB8AC3E}">
        <p14:creationId xmlns:p14="http://schemas.microsoft.com/office/powerpoint/2010/main" val="2495661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0B9FE-EC5D-71FD-0217-4962E98B9B7F}"/>
              </a:ext>
            </a:extLst>
          </p:cNvPr>
          <p:cNvSpPr>
            <a:spLocks noGrp="1"/>
          </p:cNvSpPr>
          <p:nvPr>
            <p:ph type="title"/>
          </p:nvPr>
        </p:nvSpPr>
        <p:spPr/>
        <p:txBody>
          <a:bodyPr/>
          <a:lstStyle/>
          <a:p>
            <a:r>
              <a:rPr lang="en-GB" dirty="0"/>
              <a:t>Ofsted 2024 – Headlines </a:t>
            </a:r>
          </a:p>
        </p:txBody>
      </p:sp>
      <p:sp>
        <p:nvSpPr>
          <p:cNvPr id="3" name="Content Placeholder 2">
            <a:extLst>
              <a:ext uri="{FF2B5EF4-FFF2-40B4-BE49-F238E27FC236}">
                <a16:creationId xmlns:a16="http://schemas.microsoft.com/office/drawing/2014/main" id="{AFF47328-F041-BC6D-0C7B-70DBA591AE65}"/>
              </a:ext>
            </a:extLst>
          </p:cNvPr>
          <p:cNvSpPr>
            <a:spLocks noGrp="1"/>
          </p:cNvSpPr>
          <p:nvPr>
            <p:ph idx="1"/>
          </p:nvPr>
        </p:nvSpPr>
        <p:spPr>
          <a:xfrm>
            <a:off x="520034" y="4610837"/>
            <a:ext cx="1357710" cy="1735653"/>
          </a:xfrm>
        </p:spPr>
        <p:txBody>
          <a:bodyPr/>
          <a:lstStyle/>
          <a:p>
            <a:pPr marL="0" indent="0" algn="ctr">
              <a:buNone/>
            </a:pPr>
            <a:endParaRPr lang="en-GB" sz="1246" dirty="0">
              <a:solidFill>
                <a:srgbClr val="000000"/>
              </a:solidFill>
              <a:latin typeface="Tahoma" panose="020B0604030504040204" pitchFamily="34" charset="0"/>
            </a:endParaRPr>
          </a:p>
          <a:p>
            <a:pPr marL="0" indent="0" algn="ctr">
              <a:buNone/>
            </a:pPr>
            <a:r>
              <a:rPr lang="en-GB" sz="1246" i="1" dirty="0">
                <a:solidFill>
                  <a:srgbClr val="000000"/>
                </a:solidFill>
              </a:rPr>
              <a:t>“Woolston Infant School is a happy place</a:t>
            </a:r>
            <a:r>
              <a:rPr lang="en-GB" sz="1246" i="1" dirty="0">
                <a:solidFill>
                  <a:srgbClr val="000000"/>
                </a:solidFill>
                <a:latin typeface="Tahoma" panose="020B0604030504040204" pitchFamily="34" charset="0"/>
              </a:rPr>
              <a:t>.” 	</a:t>
            </a:r>
          </a:p>
          <a:p>
            <a:endParaRPr lang="en-GB" dirty="0"/>
          </a:p>
        </p:txBody>
      </p:sp>
      <p:sp>
        <p:nvSpPr>
          <p:cNvPr id="8" name="TextBox 7">
            <a:extLst>
              <a:ext uri="{FF2B5EF4-FFF2-40B4-BE49-F238E27FC236}">
                <a16:creationId xmlns:a16="http://schemas.microsoft.com/office/drawing/2014/main" id="{C6AD4ACC-D3F0-97ED-9AF6-D5EA8CF0C83D}"/>
              </a:ext>
            </a:extLst>
          </p:cNvPr>
          <p:cNvSpPr txBox="1"/>
          <p:nvPr/>
        </p:nvSpPr>
        <p:spPr>
          <a:xfrm>
            <a:off x="4665709" y="4296234"/>
            <a:ext cx="1634857" cy="902042"/>
          </a:xfrm>
          <a:prstGeom prst="rect">
            <a:avLst/>
          </a:prstGeom>
          <a:noFill/>
        </p:spPr>
        <p:txBody>
          <a:bodyPr wrap="square">
            <a:spAutoFit/>
          </a:bodyPr>
          <a:lstStyle/>
          <a:p>
            <a:pPr algn="l"/>
            <a:endParaRPr lang="en-GB" sz="1385" dirty="0">
              <a:solidFill>
                <a:srgbClr val="000000"/>
              </a:solidFill>
              <a:latin typeface="Tahoma" panose="020B0604030504040204" pitchFamily="34" charset="0"/>
            </a:endParaRPr>
          </a:p>
          <a:p>
            <a:pPr algn="ctr"/>
            <a:r>
              <a:rPr lang="en-GB" sz="1385" i="1" dirty="0">
                <a:solidFill>
                  <a:srgbClr val="000000"/>
                </a:solidFill>
              </a:rPr>
              <a:t>“</a:t>
            </a:r>
            <a:r>
              <a:rPr lang="en-GB" sz="1246" i="1" dirty="0">
                <a:solidFill>
                  <a:srgbClr val="000000"/>
                </a:solidFill>
              </a:rPr>
              <a:t>Pupils’ behaviour around the school and in class is very good.”</a:t>
            </a:r>
            <a:r>
              <a:rPr lang="en-GB" sz="1246" dirty="0">
                <a:solidFill>
                  <a:srgbClr val="000000"/>
                </a:solidFill>
                <a:latin typeface="Tahoma" panose="020B0604030504040204" pitchFamily="34" charset="0"/>
              </a:rPr>
              <a:t>	</a:t>
            </a:r>
          </a:p>
        </p:txBody>
      </p:sp>
      <p:sp>
        <p:nvSpPr>
          <p:cNvPr id="10" name="TextBox 9">
            <a:extLst>
              <a:ext uri="{FF2B5EF4-FFF2-40B4-BE49-F238E27FC236}">
                <a16:creationId xmlns:a16="http://schemas.microsoft.com/office/drawing/2014/main" id="{62D44601-50B9-74A6-0589-835F1A259A90}"/>
              </a:ext>
            </a:extLst>
          </p:cNvPr>
          <p:cNvSpPr txBox="1"/>
          <p:nvPr/>
        </p:nvSpPr>
        <p:spPr>
          <a:xfrm>
            <a:off x="2749560" y="7415331"/>
            <a:ext cx="1357710" cy="859210"/>
          </a:xfrm>
          <a:prstGeom prst="rect">
            <a:avLst/>
          </a:prstGeom>
          <a:noFill/>
        </p:spPr>
        <p:txBody>
          <a:bodyPr wrap="square">
            <a:spAutoFit/>
          </a:bodyPr>
          <a:lstStyle/>
          <a:p>
            <a:pPr algn="ctr"/>
            <a:r>
              <a:rPr lang="en-GB" sz="1246" i="1" dirty="0">
                <a:solidFill>
                  <a:srgbClr val="000000"/>
                </a:solidFill>
                <a:latin typeface="+mj-lt"/>
              </a:rPr>
              <a:t>“Pupils develop a love of reading right from the early years.”	</a:t>
            </a:r>
          </a:p>
        </p:txBody>
      </p:sp>
      <p:sp>
        <p:nvSpPr>
          <p:cNvPr id="12" name="TextBox 11">
            <a:extLst>
              <a:ext uri="{FF2B5EF4-FFF2-40B4-BE49-F238E27FC236}">
                <a16:creationId xmlns:a16="http://schemas.microsoft.com/office/drawing/2014/main" id="{9E2A835E-836D-F654-0931-03ABE0E62663}"/>
              </a:ext>
            </a:extLst>
          </p:cNvPr>
          <p:cNvSpPr txBox="1"/>
          <p:nvPr/>
        </p:nvSpPr>
        <p:spPr>
          <a:xfrm>
            <a:off x="469951" y="5980964"/>
            <a:ext cx="1518081" cy="1242648"/>
          </a:xfrm>
          <a:prstGeom prst="rect">
            <a:avLst/>
          </a:prstGeom>
          <a:noFill/>
        </p:spPr>
        <p:txBody>
          <a:bodyPr wrap="square">
            <a:spAutoFit/>
          </a:bodyPr>
          <a:lstStyle/>
          <a:p>
            <a:pPr algn="ctr"/>
            <a:r>
              <a:rPr lang="en-GB" sz="1246" i="1" dirty="0">
                <a:solidFill>
                  <a:srgbClr val="000000"/>
                </a:solidFill>
                <a:latin typeface="+mj-lt"/>
              </a:rPr>
              <a:t>“Pupils are taught how to stay safe in the local area, especially near water and railways. “</a:t>
            </a:r>
            <a:r>
              <a:rPr lang="en-GB" sz="1246" dirty="0">
                <a:solidFill>
                  <a:srgbClr val="000000"/>
                </a:solidFill>
                <a:latin typeface="Tahoma" panose="020B0604030504040204" pitchFamily="34" charset="0"/>
              </a:rPr>
              <a:t>	</a:t>
            </a:r>
          </a:p>
        </p:txBody>
      </p:sp>
      <p:sp>
        <p:nvSpPr>
          <p:cNvPr id="14" name="TextBox 13">
            <a:extLst>
              <a:ext uri="{FF2B5EF4-FFF2-40B4-BE49-F238E27FC236}">
                <a16:creationId xmlns:a16="http://schemas.microsoft.com/office/drawing/2014/main" id="{1563324C-A41C-A585-CEB9-722279F0A408}"/>
              </a:ext>
            </a:extLst>
          </p:cNvPr>
          <p:cNvSpPr txBox="1"/>
          <p:nvPr/>
        </p:nvSpPr>
        <p:spPr>
          <a:xfrm>
            <a:off x="4703109" y="5980964"/>
            <a:ext cx="1634857" cy="1434367"/>
          </a:xfrm>
          <a:prstGeom prst="rect">
            <a:avLst/>
          </a:prstGeom>
          <a:noFill/>
        </p:spPr>
        <p:txBody>
          <a:bodyPr wrap="square">
            <a:spAutoFit/>
          </a:bodyPr>
          <a:lstStyle/>
          <a:p>
            <a:pPr algn="ctr"/>
            <a:r>
              <a:rPr lang="en-GB" sz="1246" i="1" dirty="0">
                <a:solidFill>
                  <a:srgbClr val="000000"/>
                </a:solidFill>
                <a:latin typeface="+mj-lt"/>
              </a:rPr>
              <a:t>“All this supports pupils’ growing knowledge about life in modern Britain and contributes to the school being a caring, happy community.” </a:t>
            </a:r>
            <a:r>
              <a:rPr lang="en-GB" sz="1246" dirty="0">
                <a:solidFill>
                  <a:srgbClr val="000000"/>
                </a:solidFill>
                <a:latin typeface="Tahoma" panose="020B0604030504040204" pitchFamily="34" charset="0"/>
              </a:rPr>
              <a:t>	</a:t>
            </a:r>
          </a:p>
        </p:txBody>
      </p:sp>
      <p:sp>
        <p:nvSpPr>
          <p:cNvPr id="15" name="Slide Number Placeholder 14">
            <a:extLst>
              <a:ext uri="{FF2B5EF4-FFF2-40B4-BE49-F238E27FC236}">
                <a16:creationId xmlns:a16="http://schemas.microsoft.com/office/drawing/2014/main" id="{862911FF-D9A1-D456-394F-6CB1B429FF51}"/>
              </a:ext>
            </a:extLst>
          </p:cNvPr>
          <p:cNvSpPr>
            <a:spLocks noGrp="1"/>
          </p:cNvSpPr>
          <p:nvPr>
            <p:ph type="sldNum" sz="quarter" idx="12"/>
          </p:nvPr>
        </p:nvSpPr>
        <p:spPr/>
        <p:txBody>
          <a:bodyPr/>
          <a:lstStyle/>
          <a:p>
            <a:fld id="{B34F3368-852D-44AC-93B3-EFB42F8267E6}" type="slidenum">
              <a:rPr lang="en-GB" smtClean="0"/>
              <a:t>19</a:t>
            </a:fld>
            <a:endParaRPr lang="en-GB"/>
          </a:p>
        </p:txBody>
      </p:sp>
      <p:pic>
        <p:nvPicPr>
          <p:cNvPr id="5" name="Picture 4">
            <a:extLst>
              <a:ext uri="{FF2B5EF4-FFF2-40B4-BE49-F238E27FC236}">
                <a16:creationId xmlns:a16="http://schemas.microsoft.com/office/drawing/2014/main" id="{79A62DB0-FD4E-F9E4-4307-09243C7F5502}"/>
              </a:ext>
            </a:extLst>
          </p:cNvPr>
          <p:cNvPicPr>
            <a:picLocks noChangeAspect="1"/>
          </p:cNvPicPr>
          <p:nvPr/>
        </p:nvPicPr>
        <p:blipFill>
          <a:blip r:embed="rId2"/>
          <a:stretch>
            <a:fillRect/>
          </a:stretch>
        </p:blipFill>
        <p:spPr>
          <a:xfrm>
            <a:off x="4115747" y="2741836"/>
            <a:ext cx="2508128" cy="1554398"/>
          </a:xfrm>
          <a:prstGeom prst="rect">
            <a:avLst/>
          </a:prstGeom>
          <a:ln>
            <a:noFill/>
          </a:ln>
          <a:effectLst>
            <a:softEdge rad="112500"/>
          </a:effectLst>
        </p:spPr>
      </p:pic>
      <p:pic>
        <p:nvPicPr>
          <p:cNvPr id="11" name="Picture 10">
            <a:extLst>
              <a:ext uri="{FF2B5EF4-FFF2-40B4-BE49-F238E27FC236}">
                <a16:creationId xmlns:a16="http://schemas.microsoft.com/office/drawing/2014/main" id="{9E964C93-D037-997A-2852-59E815BACE02}"/>
              </a:ext>
            </a:extLst>
          </p:cNvPr>
          <p:cNvPicPr>
            <a:picLocks noChangeAspect="1"/>
          </p:cNvPicPr>
          <p:nvPr/>
        </p:nvPicPr>
        <p:blipFill>
          <a:blip r:embed="rId3"/>
          <a:stretch>
            <a:fillRect/>
          </a:stretch>
        </p:blipFill>
        <p:spPr>
          <a:xfrm>
            <a:off x="2612837" y="5209164"/>
            <a:ext cx="1631156" cy="1966567"/>
          </a:xfrm>
          <a:prstGeom prst="rect">
            <a:avLst/>
          </a:prstGeom>
          <a:ln>
            <a:noFill/>
          </a:ln>
          <a:effectLst>
            <a:softEdge rad="112500"/>
          </a:effectLst>
        </p:spPr>
      </p:pic>
      <p:pic>
        <p:nvPicPr>
          <p:cNvPr id="18" name="Picture 17">
            <a:extLst>
              <a:ext uri="{FF2B5EF4-FFF2-40B4-BE49-F238E27FC236}">
                <a16:creationId xmlns:a16="http://schemas.microsoft.com/office/drawing/2014/main" id="{7648CC0D-91B1-B9B2-C8F7-5346CFD6D7E2}"/>
              </a:ext>
            </a:extLst>
          </p:cNvPr>
          <p:cNvPicPr>
            <a:picLocks noChangeAspect="1"/>
          </p:cNvPicPr>
          <p:nvPr/>
        </p:nvPicPr>
        <p:blipFill>
          <a:blip r:embed="rId4"/>
          <a:stretch>
            <a:fillRect/>
          </a:stretch>
        </p:blipFill>
        <p:spPr>
          <a:xfrm>
            <a:off x="4441790" y="7449131"/>
            <a:ext cx="2082694" cy="1434366"/>
          </a:xfrm>
          <a:prstGeom prst="rect">
            <a:avLst/>
          </a:prstGeom>
          <a:ln>
            <a:noFill/>
          </a:ln>
          <a:effectLst>
            <a:softEdge rad="112500"/>
          </a:effectLst>
        </p:spPr>
      </p:pic>
      <p:pic>
        <p:nvPicPr>
          <p:cNvPr id="6" name="Picture 5">
            <a:extLst>
              <a:ext uri="{FF2B5EF4-FFF2-40B4-BE49-F238E27FC236}">
                <a16:creationId xmlns:a16="http://schemas.microsoft.com/office/drawing/2014/main" id="{C7779FC3-F880-8B77-616F-98431E780F4E}"/>
              </a:ext>
            </a:extLst>
          </p:cNvPr>
          <p:cNvPicPr>
            <a:picLocks noChangeAspect="1"/>
          </p:cNvPicPr>
          <p:nvPr/>
        </p:nvPicPr>
        <p:blipFill>
          <a:blip r:embed="rId5"/>
          <a:stretch>
            <a:fillRect/>
          </a:stretch>
        </p:blipFill>
        <p:spPr>
          <a:xfrm>
            <a:off x="673135" y="2976182"/>
            <a:ext cx="1107800" cy="1735654"/>
          </a:xfrm>
          <a:prstGeom prst="rect">
            <a:avLst/>
          </a:prstGeom>
          <a:ln>
            <a:noFill/>
          </a:ln>
          <a:effectLst>
            <a:softEdge rad="112500"/>
          </a:effectLst>
        </p:spPr>
      </p:pic>
      <p:pic>
        <p:nvPicPr>
          <p:cNvPr id="13" name="Picture 12">
            <a:extLst>
              <a:ext uri="{FF2B5EF4-FFF2-40B4-BE49-F238E27FC236}">
                <a16:creationId xmlns:a16="http://schemas.microsoft.com/office/drawing/2014/main" id="{B84C5E49-E7F3-C9CE-4246-D50263CCC6F8}"/>
              </a:ext>
            </a:extLst>
          </p:cNvPr>
          <p:cNvPicPr>
            <a:picLocks noChangeAspect="1"/>
          </p:cNvPicPr>
          <p:nvPr/>
        </p:nvPicPr>
        <p:blipFill>
          <a:blip r:embed="rId6"/>
          <a:stretch>
            <a:fillRect/>
          </a:stretch>
        </p:blipFill>
        <p:spPr>
          <a:xfrm>
            <a:off x="520034" y="7449132"/>
            <a:ext cx="1633687" cy="1434366"/>
          </a:xfrm>
          <a:prstGeom prst="rect">
            <a:avLst/>
          </a:prstGeom>
          <a:ln>
            <a:noFill/>
          </a:ln>
          <a:effectLst>
            <a:softEdge rad="112500"/>
          </a:effectLst>
        </p:spPr>
      </p:pic>
    </p:spTree>
    <p:extLst>
      <p:ext uri="{BB962C8B-B14F-4D97-AF65-F5344CB8AC3E}">
        <p14:creationId xmlns:p14="http://schemas.microsoft.com/office/powerpoint/2010/main" val="431333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0686B-5BEE-54EB-60E8-520248C3FF04}"/>
              </a:ext>
            </a:extLst>
          </p:cNvPr>
          <p:cNvSpPr>
            <a:spLocks noGrp="1"/>
          </p:cNvSpPr>
          <p:nvPr>
            <p:ph type="title"/>
          </p:nvPr>
        </p:nvSpPr>
        <p:spPr>
          <a:xfrm>
            <a:off x="677008" y="2775805"/>
            <a:ext cx="5502886" cy="1044087"/>
          </a:xfrm>
        </p:spPr>
        <p:txBody>
          <a:bodyPr/>
          <a:lstStyle/>
          <a:p>
            <a:r>
              <a:rPr lang="en-GB" dirty="0"/>
              <a:t>Woolston Infant school </a:t>
            </a:r>
          </a:p>
        </p:txBody>
      </p:sp>
      <p:sp>
        <p:nvSpPr>
          <p:cNvPr id="3" name="Content Placeholder 2">
            <a:extLst>
              <a:ext uri="{FF2B5EF4-FFF2-40B4-BE49-F238E27FC236}">
                <a16:creationId xmlns:a16="http://schemas.microsoft.com/office/drawing/2014/main" id="{2F0B1ACE-BC21-93A2-1D3F-49B37EDEA108}"/>
              </a:ext>
            </a:extLst>
          </p:cNvPr>
          <p:cNvSpPr>
            <a:spLocks noGrp="1"/>
          </p:cNvSpPr>
          <p:nvPr>
            <p:ph idx="1"/>
          </p:nvPr>
        </p:nvSpPr>
        <p:spPr>
          <a:xfrm>
            <a:off x="149126" y="3655983"/>
            <a:ext cx="3691792" cy="4412583"/>
          </a:xfrm>
        </p:spPr>
        <p:txBody>
          <a:bodyPr>
            <a:normAutofit/>
          </a:bodyPr>
          <a:lstStyle/>
          <a:p>
            <a:r>
              <a:rPr lang="en-GB" sz="1600" dirty="0"/>
              <a:t>Florence Road</a:t>
            </a:r>
          </a:p>
          <a:p>
            <a:r>
              <a:rPr lang="en-GB" sz="1600" dirty="0"/>
              <a:t>Woolston </a:t>
            </a:r>
          </a:p>
          <a:p>
            <a:r>
              <a:rPr lang="en-GB" sz="1600" dirty="0"/>
              <a:t>Southampton </a:t>
            </a:r>
          </a:p>
          <a:p>
            <a:r>
              <a:rPr lang="en-GB" sz="1600" dirty="0"/>
              <a:t>SO19 9DB </a:t>
            </a:r>
          </a:p>
          <a:p>
            <a:endParaRPr lang="en-GB" sz="1600" dirty="0"/>
          </a:p>
          <a:p>
            <a:r>
              <a:rPr lang="en-GB" sz="1600" dirty="0"/>
              <a:t>Telephone: 023 80444447</a:t>
            </a:r>
          </a:p>
          <a:p>
            <a:r>
              <a:rPr lang="en-GB" sz="1600" dirty="0"/>
              <a:t>Email: </a:t>
            </a:r>
            <a:r>
              <a:rPr lang="en-GB" sz="1600" dirty="0">
                <a:hlinkClick r:id="rId2">
                  <a:extLst>
                    <a:ext uri="{A12FA001-AC4F-418D-AE19-62706E023703}">
                      <ahyp:hlinkClr xmlns:ahyp="http://schemas.microsoft.com/office/drawing/2018/hyperlinkcolor" val="tx"/>
                    </a:ext>
                  </a:extLst>
                </a:hlinkClick>
              </a:rPr>
              <a:t>info@woolstoninfantschool.co.uk</a:t>
            </a:r>
            <a:endParaRPr lang="en-GB" sz="1600" dirty="0"/>
          </a:p>
          <a:p>
            <a:pPr marL="0" indent="0">
              <a:buNone/>
            </a:pPr>
            <a:endParaRPr lang="en-GB" sz="1600" dirty="0"/>
          </a:p>
          <a:p>
            <a:r>
              <a:rPr lang="en-GB" sz="1600" dirty="0"/>
              <a:t>Website: </a:t>
            </a:r>
            <a:r>
              <a:rPr lang="en-GB" sz="1600" dirty="0">
                <a:hlinkClick r:id="rId3">
                  <a:extLst>
                    <a:ext uri="{A12FA001-AC4F-418D-AE19-62706E023703}">
                      <ahyp:hlinkClr xmlns:ahyp="http://schemas.microsoft.com/office/drawing/2018/hyperlinkcolor" val="tx"/>
                    </a:ext>
                  </a:extLst>
                </a:hlinkClick>
              </a:rPr>
              <a:t>www.woolstoninfantschool.co.uk</a:t>
            </a:r>
            <a:r>
              <a:rPr lang="en-GB" sz="1600" dirty="0"/>
              <a:t> </a:t>
            </a:r>
          </a:p>
          <a:p>
            <a:pPr marL="0" indent="0">
              <a:buNone/>
            </a:pPr>
            <a:endParaRPr lang="en-GB" sz="1600" dirty="0"/>
          </a:p>
          <a:p>
            <a:r>
              <a:rPr lang="en-GB" sz="1600" dirty="0"/>
              <a:t>Facebook: @Woolston </a:t>
            </a:r>
            <a:r>
              <a:rPr lang="en-GB" sz="1600" dirty="0" err="1"/>
              <a:t>InfantSchool</a:t>
            </a:r>
            <a:r>
              <a:rPr lang="en-GB" sz="1600" dirty="0"/>
              <a:t> </a:t>
            </a:r>
          </a:p>
        </p:txBody>
      </p:sp>
      <p:sp>
        <p:nvSpPr>
          <p:cNvPr id="10" name="Slide Number Placeholder 9">
            <a:extLst>
              <a:ext uri="{FF2B5EF4-FFF2-40B4-BE49-F238E27FC236}">
                <a16:creationId xmlns:a16="http://schemas.microsoft.com/office/drawing/2014/main" id="{0181B95A-3BED-3645-57B2-CB8E5E5F319F}"/>
              </a:ext>
            </a:extLst>
          </p:cNvPr>
          <p:cNvSpPr>
            <a:spLocks noGrp="1"/>
          </p:cNvSpPr>
          <p:nvPr>
            <p:ph type="sldNum" sz="quarter" idx="12"/>
          </p:nvPr>
        </p:nvSpPr>
        <p:spPr/>
        <p:txBody>
          <a:bodyPr/>
          <a:lstStyle/>
          <a:p>
            <a:fld id="{B34F3368-852D-44AC-93B3-EFB42F8267E6}" type="slidenum">
              <a:rPr lang="en-GB" smtClean="0"/>
              <a:t>20</a:t>
            </a:fld>
            <a:endParaRPr lang="en-GB"/>
          </a:p>
        </p:txBody>
      </p:sp>
      <p:pic>
        <p:nvPicPr>
          <p:cNvPr id="4" name="Picture 3">
            <a:extLst>
              <a:ext uri="{FF2B5EF4-FFF2-40B4-BE49-F238E27FC236}">
                <a16:creationId xmlns:a16="http://schemas.microsoft.com/office/drawing/2014/main" id="{472BA11E-2460-3089-DF75-53E5F81B003E}"/>
              </a:ext>
            </a:extLst>
          </p:cNvPr>
          <p:cNvPicPr>
            <a:picLocks noChangeAspect="1"/>
          </p:cNvPicPr>
          <p:nvPr/>
        </p:nvPicPr>
        <p:blipFill>
          <a:blip r:embed="rId4"/>
          <a:stretch>
            <a:fillRect/>
          </a:stretch>
        </p:blipFill>
        <p:spPr>
          <a:xfrm>
            <a:off x="3840918" y="3895725"/>
            <a:ext cx="2632600" cy="3714750"/>
          </a:xfrm>
          <a:prstGeom prst="rect">
            <a:avLst/>
          </a:prstGeom>
          <a:ln>
            <a:noFill/>
          </a:ln>
          <a:effectLst>
            <a:softEdge rad="112500"/>
          </a:effectLst>
        </p:spPr>
      </p:pic>
    </p:spTree>
    <p:extLst>
      <p:ext uri="{BB962C8B-B14F-4D97-AF65-F5344CB8AC3E}">
        <p14:creationId xmlns:p14="http://schemas.microsoft.com/office/powerpoint/2010/main" val="27751013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Custom 14">
      <a:dk1>
        <a:srgbClr val="FFFFFF"/>
      </a:dk1>
      <a:lt1>
        <a:srgbClr val="C90101"/>
      </a:lt1>
      <a:dk2>
        <a:srgbClr val="FFFFFF"/>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A37F3B9E5919449241E48D5A39DBA3" ma:contentTypeVersion="13" ma:contentTypeDescription="Create a new document." ma:contentTypeScope="" ma:versionID="b936890261116f2a699604d3c3676c5b">
  <xsd:schema xmlns:xsd="http://www.w3.org/2001/XMLSchema" xmlns:xs="http://www.w3.org/2001/XMLSchema" xmlns:p="http://schemas.microsoft.com/office/2006/metadata/properties" xmlns:ns2="1233c09f-3b5b-44af-9e3a-1de849cb8441" xmlns:ns3="3cecbf77-17f6-420f-a0b7-7c16c1435918" targetNamespace="http://schemas.microsoft.com/office/2006/metadata/properties" ma:root="true" ma:fieldsID="e1d7128a1312c61f3798d5d9f632bf98" ns2:_="" ns3:_="">
    <xsd:import namespace="1233c09f-3b5b-44af-9e3a-1de849cb8441"/>
    <xsd:import namespace="3cecbf77-17f6-420f-a0b7-7c16c143591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lcf76f155ced4ddcb4097134ff3c332f"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33c09f-3b5b-44af-9e3a-1de849cb84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4dffdda-9b75-4d76-b353-e8fbb476ec9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ecbf77-17f6-420f-a0b7-7c16c143591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33c09f-3b5b-44af-9e3a-1de849cb84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36C423E-6CC2-4084-A517-1A8F5CBC4B1C}"/>
</file>

<file path=customXml/itemProps2.xml><?xml version="1.0" encoding="utf-8"?>
<ds:datastoreItem xmlns:ds="http://schemas.openxmlformats.org/officeDocument/2006/customXml" ds:itemID="{E996C308-FAB6-471D-91E0-0168C0AFD009}">
  <ds:schemaRefs>
    <ds:schemaRef ds:uri="http://schemas.microsoft.com/sharepoint/v3/contenttype/forms"/>
  </ds:schemaRefs>
</ds:datastoreItem>
</file>

<file path=customXml/itemProps3.xml><?xml version="1.0" encoding="utf-8"?>
<ds:datastoreItem xmlns:ds="http://schemas.openxmlformats.org/officeDocument/2006/customXml" ds:itemID="{AD47879E-97C8-4FF7-8A65-FEB9C7E1B89D}">
  <ds:schemaRefs>
    <ds:schemaRef ds:uri="http://schemas.microsoft.com/office/2006/metadata/properties"/>
    <ds:schemaRef ds:uri="http://schemas.microsoft.com/office/infopath/2007/PartnerControls"/>
    <ds:schemaRef ds:uri="1233c09f-3b5b-44af-9e3a-1de849cb8441"/>
  </ds:schemaRefs>
</ds:datastoreItem>
</file>

<file path=docProps/app.xml><?xml version="1.0" encoding="utf-8"?>
<Properties xmlns="http://schemas.openxmlformats.org/officeDocument/2006/extended-properties" xmlns:vt="http://schemas.openxmlformats.org/officeDocument/2006/docPropsVTypes">
  <Template>Wisp</Template>
  <TotalTime>22107</TotalTime>
  <Words>2457</Words>
  <Application>Microsoft Office PowerPoint</Application>
  <PresentationFormat>A4 Paper (210x297 mm)</PresentationFormat>
  <Paragraphs>199</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Aharoni</vt:lpstr>
      <vt:lpstr>Aptos</vt:lpstr>
      <vt:lpstr>Arial</vt:lpstr>
      <vt:lpstr>Corbel</vt:lpstr>
      <vt:lpstr>Tahoma</vt:lpstr>
      <vt:lpstr>Wingdings</vt:lpstr>
      <vt:lpstr>Banded</vt:lpstr>
      <vt:lpstr>Woolston Infant School </vt:lpstr>
      <vt:lpstr>Contents </vt:lpstr>
      <vt:lpstr>A message from the headteacher </vt:lpstr>
      <vt:lpstr>A message from the governors  </vt:lpstr>
      <vt:lpstr>Vision and values </vt:lpstr>
      <vt:lpstr>Vision and values </vt:lpstr>
      <vt:lpstr>Our curriculum </vt:lpstr>
      <vt:lpstr>Early Years Foundation Stage </vt:lpstr>
      <vt:lpstr>Early Years Foundation Stage </vt:lpstr>
      <vt:lpstr>Year 1 and 2 </vt:lpstr>
      <vt:lpstr>Teaching</vt:lpstr>
      <vt:lpstr>Our School grounds </vt:lpstr>
      <vt:lpstr>Why choose us? </vt:lpstr>
      <vt:lpstr>Wraparound care </vt:lpstr>
      <vt:lpstr>School lunches</vt:lpstr>
      <vt:lpstr>School day </vt:lpstr>
      <vt:lpstr>School uniform </vt:lpstr>
      <vt:lpstr>Friends of woolston infants</vt:lpstr>
      <vt:lpstr>Ofsted 2024 – Headlines </vt:lpstr>
      <vt:lpstr>Woolston Infant school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WoolstON Infant School</dc:title>
  <dc:creator>Simon Arthur</dc:creator>
  <cp:lastModifiedBy>Simon Arthur</cp:lastModifiedBy>
  <cp:revision>2</cp:revision>
  <cp:lastPrinted>2024-04-24T11:41:59Z</cp:lastPrinted>
  <dcterms:created xsi:type="dcterms:W3CDTF">2024-04-22T12:35:03Z</dcterms:created>
  <dcterms:modified xsi:type="dcterms:W3CDTF">2025-11-04T13:46:11Z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0x010100D6A37F3B9E5919449241E48D5A39DBA3</vt:lpwstr>
  </property>
  <property fmtid="{D5CDD505-2E9C-101B-9397-08002B2CF9AE}" pid="3" name="MediaServiceImageTags">
    <vt:lpwstr/>
  </property>
</Properties>
</file>