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67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23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0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4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1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7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32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78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52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65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88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D8D1-E7FA-4A37-9297-20496579C4B1}" type="datetimeFigureOut">
              <a:rPr lang="en-GB" smtClean="0"/>
              <a:t>12/01/2022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25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948584"/>
              </p:ext>
            </p:extLst>
          </p:nvPr>
        </p:nvGraphicFramePr>
        <p:xfrm>
          <a:off x="477100" y="190337"/>
          <a:ext cx="11247648" cy="687261"/>
        </p:xfrm>
        <a:graphic>
          <a:graphicData uri="http://schemas.openxmlformats.org/drawingml/2006/table">
            <a:tbl>
              <a:tblPr/>
              <a:tblGrid>
                <a:gridCol w="11247648">
                  <a:extLst>
                    <a:ext uri="{9D8B030D-6E8A-4147-A177-3AD203B41FA5}">
                      <a16:colId xmlns:a16="http://schemas.microsoft.com/office/drawing/2014/main" val="716076005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Yarm Primary - Reception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3306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Where</a:t>
                      </a:r>
                      <a:r>
                        <a:rPr lang="en-GB" sz="1600" b="1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the World? </a:t>
                      </a:r>
                      <a:endParaRPr lang="en-GB" sz="16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9906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525982"/>
              </p:ext>
            </p:extLst>
          </p:nvPr>
        </p:nvGraphicFramePr>
        <p:xfrm>
          <a:off x="477100" y="795519"/>
          <a:ext cx="11247647" cy="5855214"/>
        </p:xfrm>
        <a:graphic>
          <a:graphicData uri="http://schemas.openxmlformats.org/drawingml/2006/table">
            <a:tbl>
              <a:tblPr/>
              <a:tblGrid>
                <a:gridCol w="1560706">
                  <a:extLst>
                    <a:ext uri="{9D8B030D-6E8A-4147-A177-3AD203B41FA5}">
                      <a16:colId xmlns:a16="http://schemas.microsoft.com/office/drawing/2014/main" val="1851461765"/>
                    </a:ext>
                  </a:extLst>
                </a:gridCol>
                <a:gridCol w="2632729">
                  <a:extLst>
                    <a:ext uri="{9D8B030D-6E8A-4147-A177-3AD203B41FA5}">
                      <a16:colId xmlns:a16="http://schemas.microsoft.com/office/drawing/2014/main" val="2858541325"/>
                    </a:ext>
                  </a:extLst>
                </a:gridCol>
                <a:gridCol w="2069899">
                  <a:extLst>
                    <a:ext uri="{9D8B030D-6E8A-4147-A177-3AD203B41FA5}">
                      <a16:colId xmlns:a16="http://schemas.microsoft.com/office/drawing/2014/main" val="3176043603"/>
                    </a:ext>
                  </a:extLst>
                </a:gridCol>
                <a:gridCol w="2860766">
                  <a:extLst>
                    <a:ext uri="{9D8B030D-6E8A-4147-A177-3AD203B41FA5}">
                      <a16:colId xmlns:a16="http://schemas.microsoft.com/office/drawing/2014/main" val="2324958835"/>
                    </a:ext>
                  </a:extLst>
                </a:gridCol>
                <a:gridCol w="2123547">
                  <a:extLst>
                    <a:ext uri="{9D8B030D-6E8A-4147-A177-3AD203B41FA5}">
                      <a16:colId xmlns:a16="http://schemas.microsoft.com/office/drawing/2014/main" val="4055121629"/>
                    </a:ext>
                  </a:extLst>
                </a:gridCol>
              </a:tblGrid>
              <a:tr h="37847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Subject Specific Vocabulary​</a:t>
                      </a:r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Sticky </a:t>
                      </a:r>
                      <a:r>
                        <a:rPr lang="en-GB" sz="1100" b="1" i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Knowledge about</a:t>
                      </a:r>
                      <a:r>
                        <a:rPr lang="en-GB" sz="1100" b="1" i="0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the World</a:t>
                      </a:r>
                      <a:r>
                        <a:rPr lang="en-GB" sz="1100" b="1" i="0" dirty="0" smtClean="0">
                          <a:solidFill>
                            <a:srgbClr val="92D05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en-GB" sz="1100" b="1" i="0" dirty="0">
                        <a:solidFill>
                          <a:srgbClr val="92D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75962"/>
                  </a:ext>
                </a:extLst>
              </a:tr>
              <a:tr h="586838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City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large town.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auto"/>
                      <a:r>
                        <a:rPr lang="en-GB" sz="12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After half term, we will be learning about the World around us. </a:t>
                      </a:r>
                      <a:r>
                        <a:rPr lang="en-GB" sz="12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have included some information that you may like to share with your child as well as some suggested activities. </a:t>
                      </a:r>
                    </a:p>
                    <a:p>
                      <a:pPr algn="ctr" fontAlgn="auto"/>
                      <a:endParaRPr lang="en-GB" sz="1000" b="0" i="0" baseline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fontAlgn="auto"/>
                      <a:r>
                        <a:rPr lang="en-GB" sz="1800" b="1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Have fun!</a:t>
                      </a:r>
                      <a:endParaRPr lang="en-GB" sz="2000" b="1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Yarm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is a town in the north east of England. 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097301"/>
                  </a:ext>
                </a:extLst>
              </a:tr>
              <a:tr h="798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None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United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Kingdom is made up of four countries: England, Wales, Scotland and Northern Island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085541"/>
                  </a:ext>
                </a:extLst>
              </a:tr>
              <a:tr h="57418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00B0F0"/>
                          </a:solidFill>
                          <a:latin typeface="Century Gothic" panose="020B0502020202020204" pitchFamily="34" charset="0"/>
                        </a:rPr>
                        <a:t>Community </a:t>
                      </a:r>
                      <a:endParaRPr lang="en-GB" sz="1600" b="1" dirty="0">
                        <a:solidFill>
                          <a:srgbClr val="00B0F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group of people.</a:t>
                      </a: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baseline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87660"/>
                  </a:ext>
                </a:extLst>
              </a:tr>
              <a:tr h="651428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Island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 area of land that is surrounded by water on all sides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en-GB" sz="14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628799"/>
                  </a:ext>
                </a:extLst>
              </a:tr>
              <a:tr h="216685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Ocean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 Ocean is a very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big sea.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Brain Teaser…..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There are four seas that surround the United Kingdom: The North Sea, The Irish Sea, Celtic Sea and the English Channel 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96881"/>
                  </a:ext>
                </a:extLst>
              </a:tr>
              <a:tr h="3723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auto"/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r>
                        <a:rPr lang="en-GB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Later in</a:t>
                      </a:r>
                      <a:r>
                        <a:rPr lang="en-GB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term we will be reading a book from the country that this landmark is in. Do you know where it is? </a:t>
                      </a:r>
                    </a:p>
                    <a:p>
                      <a:pPr algn="ctr" fontAlgn="auto"/>
                      <a:endParaRPr lang="en-GB" sz="14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auto"/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03369"/>
                  </a:ext>
                </a:extLst>
              </a:tr>
              <a:tr h="74407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Continent</a:t>
                      </a:r>
                      <a:r>
                        <a:rPr lang="en-GB" sz="1600" b="1" i="0" baseline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One of the seven large areas of the World.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84520"/>
                  </a:ext>
                </a:extLst>
              </a:tr>
              <a:tr h="476802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Coast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land next to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Ocean.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London is the capital city of England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516425"/>
                  </a:ext>
                </a:extLst>
              </a:tr>
              <a:tr h="148189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World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world is the Earth and everything on it.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256952"/>
                  </a:ext>
                </a:extLst>
              </a:tr>
              <a:tr h="412754">
                <a:tc vMerge="1">
                  <a:txBody>
                    <a:bodyPr/>
                    <a:lstStyle/>
                    <a:p>
                      <a:pPr algn="l" fontAlgn="base"/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dirty="0" smtClean="0">
                          <a:latin typeface="Century Gothic" panose="020B0502020202020204" pitchFamily="34" charset="0"/>
                        </a:rPr>
                        <a:t>There are nearly 200 countries in the world.</a:t>
                      </a:r>
                      <a:r>
                        <a:rPr lang="en-GB" sz="1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448820"/>
                  </a:ext>
                </a:extLst>
              </a:tr>
              <a:tr h="212236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Capital City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main city of a country.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978546"/>
                  </a:ext>
                </a:extLst>
              </a:tr>
              <a:tr h="934369">
                <a:tc vMerge="1">
                  <a:txBody>
                    <a:bodyPr/>
                    <a:lstStyle/>
                    <a:p>
                      <a:pPr algn="l" fontAlgn="base"/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entury Gothic" panose="020B0502020202020204" pitchFamily="34" charset="0"/>
                        </a:rPr>
                        <a:t>The Earth is almost 5 billion years old. </a:t>
                      </a:r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802896"/>
                  </a:ext>
                </a:extLst>
              </a:tr>
            </a:tbl>
          </a:graphicData>
        </a:graphic>
      </p:graphicFrame>
      <p:pic>
        <p:nvPicPr>
          <p:cNvPr id="16" name="Picture 15"/>
          <p:cNvPicPr/>
          <p:nvPr/>
        </p:nvPicPr>
        <p:blipFill rotWithShape="1">
          <a:blip r:embed="rId2"/>
          <a:srcRect l="45535" t="32217" r="32196" b="40296"/>
          <a:stretch/>
        </p:blipFill>
        <p:spPr bwMode="auto">
          <a:xfrm>
            <a:off x="4754904" y="1227380"/>
            <a:ext cx="1894090" cy="14294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657" y="4107657"/>
            <a:ext cx="1164531" cy="11697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4230" y="5321218"/>
            <a:ext cx="1904764" cy="12401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904" y="2779843"/>
            <a:ext cx="1184574" cy="118457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181" y="440584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1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2183" y="1288869"/>
            <a:ext cx="45197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22411"/>
              </p:ext>
            </p:extLst>
          </p:nvPr>
        </p:nvGraphicFramePr>
        <p:xfrm>
          <a:off x="1047931" y="732609"/>
          <a:ext cx="10281921" cy="5449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7307">
                  <a:extLst>
                    <a:ext uri="{9D8B030D-6E8A-4147-A177-3AD203B41FA5}">
                      <a16:colId xmlns:a16="http://schemas.microsoft.com/office/drawing/2014/main" val="3783581546"/>
                    </a:ext>
                  </a:extLst>
                </a:gridCol>
                <a:gridCol w="3427307">
                  <a:extLst>
                    <a:ext uri="{9D8B030D-6E8A-4147-A177-3AD203B41FA5}">
                      <a16:colId xmlns:a16="http://schemas.microsoft.com/office/drawing/2014/main" val="3682001564"/>
                    </a:ext>
                  </a:extLst>
                </a:gridCol>
                <a:gridCol w="3427307">
                  <a:extLst>
                    <a:ext uri="{9D8B030D-6E8A-4147-A177-3AD203B41FA5}">
                      <a16:colId xmlns:a16="http://schemas.microsoft.com/office/drawing/2014/main" val="27096185"/>
                    </a:ext>
                  </a:extLst>
                </a:gridCol>
              </a:tblGrid>
              <a:tr h="1825837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Our school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is in Yarm. Can you find out some facts about Yarm? </a:t>
                      </a:r>
                      <a:endParaRPr lang="en-GB" sz="16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you write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list of the different places you have visited? 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country to research. What facts can you find? 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829264"/>
                  </a:ext>
                </a:extLst>
              </a:tr>
              <a:tr h="1825837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Find out about different landmarks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from around the world. Can you build a model of one? </a:t>
                      </a:r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u="sng" dirty="0" smtClean="0">
                          <a:latin typeface="Century Gothic" panose="020B0502020202020204" pitchFamily="34" charset="0"/>
                        </a:rPr>
                        <a:t>Aroun</a:t>
                      </a:r>
                      <a:r>
                        <a:rPr lang="en-GB" sz="1600" b="1" u="sng" baseline="0" dirty="0" smtClean="0">
                          <a:latin typeface="Century Gothic" panose="020B0502020202020204" pitchFamily="34" charset="0"/>
                        </a:rPr>
                        <a:t>d the World</a:t>
                      </a:r>
                    </a:p>
                    <a:p>
                      <a:pPr algn="ctr"/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You may want to complete some of the activities before we start our new topic. 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What is the favourite part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about the place that you live? </a:t>
                      </a:r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070481"/>
                  </a:ext>
                </a:extLst>
              </a:tr>
              <a:tr h="15375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If you could go anywhere in the world where would you go? Why? </a:t>
                      </a: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a recipe from around the world. Can you make it? </a:t>
                      </a:r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Can you learn a song from a different country?</a:t>
                      </a: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56008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064" y="1288869"/>
            <a:ext cx="2165985" cy="11036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8569" y="1288869"/>
            <a:ext cx="1866220" cy="1117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2796" y="4969527"/>
            <a:ext cx="1117765" cy="111776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4112" y="5143630"/>
            <a:ext cx="1685111" cy="94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98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F84BA851173D44A737AF63A25877E0" ma:contentTypeVersion="11" ma:contentTypeDescription="Create a new document." ma:contentTypeScope="" ma:versionID="01a5317c7172021bf60bf737d5f51bbd">
  <xsd:schema xmlns:xsd="http://www.w3.org/2001/XMLSchema" xmlns:xs="http://www.w3.org/2001/XMLSchema" xmlns:p="http://schemas.microsoft.com/office/2006/metadata/properties" xmlns:ns2="ff93dbba-febe-48b0-b3cd-a2ba24223b74" targetNamespace="http://schemas.microsoft.com/office/2006/metadata/properties" ma:root="true" ma:fieldsID="ac6a18db7dbf2928668da7c69f65ee15" ns2:_="">
    <xsd:import namespace="ff93dbba-febe-48b0-b3cd-a2ba24223b7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93dbba-febe-48b0-b3cd-a2ba24223b7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93dbba-febe-48b0-b3cd-a2ba24223b7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2CB901-610A-4289-9A63-8A2D3768380C}"/>
</file>

<file path=customXml/itemProps2.xml><?xml version="1.0" encoding="utf-8"?>
<ds:datastoreItem xmlns:ds="http://schemas.openxmlformats.org/officeDocument/2006/customXml" ds:itemID="{3F391513-1D9B-4D19-ABE1-CE89DCE6A8BB}"/>
</file>

<file path=customXml/itemProps3.xml><?xml version="1.0" encoding="utf-8"?>
<ds:datastoreItem xmlns:ds="http://schemas.openxmlformats.org/officeDocument/2006/customXml" ds:itemID="{FB8435A4-DE3E-4205-ADA7-8364DAD1D01B}"/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367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V</dc:creator>
  <cp:lastModifiedBy>Puttick, Lauren</cp:lastModifiedBy>
  <cp:revision>77</cp:revision>
  <dcterms:created xsi:type="dcterms:W3CDTF">2020-03-31T10:28:44Z</dcterms:created>
  <dcterms:modified xsi:type="dcterms:W3CDTF">2022-01-12T16:30:32Z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0x010100BEF84BA851173D44A737AF63A25877E0</vt:lpwstr>
  </property>
  <property fmtid="{D5CDD505-2E9C-101B-9397-08002B2CF9AE}" pid="3" name="Order">
    <vt:r8>17215200</vt:r8>
  </property>
</Properties>
</file>