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3D8D1-E7FA-4A37-9297-20496579C4B1}" type="datetimeFigureOut">
              <a:rPr lang="en-GB" smtClean="0"/>
              <a:t>05/02/2021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DB954-ACF1-41CE-B060-360D896DB7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76720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3D8D1-E7FA-4A37-9297-20496579C4B1}" type="datetimeFigureOut">
              <a:rPr lang="en-GB" smtClean="0"/>
              <a:t>05/02/2021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DB954-ACF1-41CE-B060-360D896DB7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6235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3D8D1-E7FA-4A37-9297-20496579C4B1}" type="datetimeFigureOut">
              <a:rPr lang="en-GB" smtClean="0"/>
              <a:t>05/02/2021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DB954-ACF1-41CE-B060-360D896DB7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5801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3D8D1-E7FA-4A37-9297-20496579C4B1}" type="datetimeFigureOut">
              <a:rPr lang="en-GB" smtClean="0"/>
              <a:t>05/02/2021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DB954-ACF1-41CE-B060-360D896DB7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0141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3D8D1-E7FA-4A37-9297-20496579C4B1}" type="datetimeFigureOut">
              <a:rPr lang="en-GB" smtClean="0"/>
              <a:t>05/02/2021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DB954-ACF1-41CE-B060-360D896DB7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1310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3D8D1-E7FA-4A37-9297-20496579C4B1}" type="datetimeFigureOut">
              <a:rPr lang="en-GB" smtClean="0"/>
              <a:t>05/02/2021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DB954-ACF1-41CE-B060-360D896DB7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6976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3D8D1-E7FA-4A37-9297-20496579C4B1}" type="datetimeFigureOut">
              <a:rPr lang="en-GB" smtClean="0"/>
              <a:t>05/02/2021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DB954-ACF1-41CE-B060-360D896DB7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9323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3D8D1-E7FA-4A37-9297-20496579C4B1}" type="datetimeFigureOut">
              <a:rPr lang="en-GB" smtClean="0"/>
              <a:t>05/02/2021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DB954-ACF1-41CE-B060-360D896DB7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4780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3D8D1-E7FA-4A37-9297-20496579C4B1}" type="datetimeFigureOut">
              <a:rPr lang="en-GB" smtClean="0"/>
              <a:t>05/02/2021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DB954-ACF1-41CE-B060-360D896DB7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5527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3D8D1-E7FA-4A37-9297-20496579C4B1}" type="datetimeFigureOut">
              <a:rPr lang="en-GB" smtClean="0"/>
              <a:t>05/02/2021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DB954-ACF1-41CE-B060-360D896DB7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1654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3D8D1-E7FA-4A37-9297-20496579C4B1}" type="datetimeFigureOut">
              <a:rPr lang="en-GB" smtClean="0"/>
              <a:t>05/02/2021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DB954-ACF1-41CE-B060-360D896DB7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9883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C3D8D1-E7FA-4A37-9297-20496579C4B1}" type="datetimeFigureOut">
              <a:rPr lang="en-GB" smtClean="0"/>
              <a:t>05/02/2021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2DB954-ACF1-41CE-B060-360D896DB7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4252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0948584"/>
              </p:ext>
            </p:extLst>
          </p:nvPr>
        </p:nvGraphicFramePr>
        <p:xfrm>
          <a:off x="477100" y="190337"/>
          <a:ext cx="11247648" cy="687261"/>
        </p:xfrm>
        <a:graphic>
          <a:graphicData uri="http://schemas.openxmlformats.org/drawingml/2006/table">
            <a:tbl>
              <a:tblPr/>
              <a:tblGrid>
                <a:gridCol w="11247648">
                  <a:extLst>
                    <a:ext uri="{9D8B030D-6E8A-4147-A177-3AD203B41FA5}">
                      <a16:colId xmlns:a16="http://schemas.microsoft.com/office/drawing/2014/main" val="716076005"/>
                    </a:ext>
                  </a:extLst>
                </a:gridCol>
              </a:tblGrid>
              <a:tr h="336550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600" b="1" kern="140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Yarm Primary - Reception</a:t>
                      </a:r>
                      <a:endParaRPr lang="en-GB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5330602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600" b="1" kern="14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Where</a:t>
                      </a:r>
                      <a:r>
                        <a:rPr lang="en-GB" sz="1600" b="1" kern="140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in the World? </a:t>
                      </a:r>
                      <a:endParaRPr lang="en-GB" sz="1600" b="1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3599061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5525982"/>
              </p:ext>
            </p:extLst>
          </p:nvPr>
        </p:nvGraphicFramePr>
        <p:xfrm>
          <a:off x="477100" y="795519"/>
          <a:ext cx="11247647" cy="5855214"/>
        </p:xfrm>
        <a:graphic>
          <a:graphicData uri="http://schemas.openxmlformats.org/drawingml/2006/table">
            <a:tbl>
              <a:tblPr/>
              <a:tblGrid>
                <a:gridCol w="1560706">
                  <a:extLst>
                    <a:ext uri="{9D8B030D-6E8A-4147-A177-3AD203B41FA5}">
                      <a16:colId xmlns:a16="http://schemas.microsoft.com/office/drawing/2014/main" val="1851461765"/>
                    </a:ext>
                  </a:extLst>
                </a:gridCol>
                <a:gridCol w="2632729">
                  <a:extLst>
                    <a:ext uri="{9D8B030D-6E8A-4147-A177-3AD203B41FA5}">
                      <a16:colId xmlns:a16="http://schemas.microsoft.com/office/drawing/2014/main" val="2858541325"/>
                    </a:ext>
                  </a:extLst>
                </a:gridCol>
                <a:gridCol w="2069899">
                  <a:extLst>
                    <a:ext uri="{9D8B030D-6E8A-4147-A177-3AD203B41FA5}">
                      <a16:colId xmlns:a16="http://schemas.microsoft.com/office/drawing/2014/main" val="3176043603"/>
                    </a:ext>
                  </a:extLst>
                </a:gridCol>
                <a:gridCol w="2860766">
                  <a:extLst>
                    <a:ext uri="{9D8B030D-6E8A-4147-A177-3AD203B41FA5}">
                      <a16:colId xmlns:a16="http://schemas.microsoft.com/office/drawing/2014/main" val="2324958835"/>
                    </a:ext>
                  </a:extLst>
                </a:gridCol>
                <a:gridCol w="2123547">
                  <a:extLst>
                    <a:ext uri="{9D8B030D-6E8A-4147-A177-3AD203B41FA5}">
                      <a16:colId xmlns:a16="http://schemas.microsoft.com/office/drawing/2014/main" val="4055121629"/>
                    </a:ext>
                  </a:extLst>
                </a:gridCol>
              </a:tblGrid>
              <a:tr h="378475">
                <a:tc gridSpan="2">
                  <a:txBody>
                    <a:bodyPr/>
                    <a:lstStyle/>
                    <a:p>
                      <a:pPr algn="ctr" fontAlgn="base"/>
                      <a:r>
                        <a:rPr lang="en-GB" sz="1100" b="1" i="0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Subject Specific Vocabulary​</a:t>
                      </a:r>
                      <a:endParaRPr lang="en-GB" sz="1100" b="1" i="0" dirty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/>
                      <a:endParaRPr lang="en-GB" sz="1100" b="1" i="0" dirty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endParaRPr lang="en-GB" sz="1100" b="1" i="0" dirty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GB" sz="1100" b="1" i="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Sticky </a:t>
                      </a:r>
                      <a:r>
                        <a:rPr lang="en-GB" sz="1100" b="1" i="0" dirty="0" smtClean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Knowledge about</a:t>
                      </a:r>
                      <a:r>
                        <a:rPr lang="en-GB" sz="1100" b="1" i="0" baseline="0" dirty="0" smtClean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1100" b="1" i="0" baseline="0" dirty="0" smtClean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the World</a:t>
                      </a:r>
                      <a:r>
                        <a:rPr lang="en-GB" sz="1100" b="1" i="0" dirty="0" smtClean="0">
                          <a:solidFill>
                            <a:srgbClr val="92D050"/>
                          </a:solidFill>
                          <a:effectLst/>
                          <a:latin typeface="Century Gothic" panose="020B0502020202020204" pitchFamily="34" charset="0"/>
                        </a:rPr>
                        <a:t>.</a:t>
                      </a:r>
                      <a:endParaRPr lang="en-GB" sz="1100" b="1" i="0" dirty="0">
                        <a:solidFill>
                          <a:srgbClr val="92D050"/>
                        </a:solidFill>
                        <a:effectLst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7975962"/>
                  </a:ext>
                </a:extLst>
              </a:tr>
              <a:tr h="586838">
                <a:tc rowSpan="2">
                  <a:txBody>
                    <a:bodyPr/>
                    <a:lstStyle/>
                    <a:p>
                      <a:pPr algn="l" fontAlgn="base"/>
                      <a:r>
                        <a:rPr lang="en-GB" sz="1600" b="1" i="0" dirty="0" smtClean="0">
                          <a:solidFill>
                            <a:srgbClr val="00B0F0"/>
                          </a:solidFill>
                          <a:effectLst/>
                          <a:latin typeface="Century Gothic" panose="020B0502020202020204" pitchFamily="34" charset="0"/>
                        </a:rPr>
                        <a:t>City </a:t>
                      </a:r>
                      <a:endParaRPr lang="en-GB" sz="1600" b="1" i="0" dirty="0">
                        <a:solidFill>
                          <a:srgbClr val="00B0F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base"/>
                      <a:r>
                        <a:rPr lang="en-GB" sz="1400" b="0" i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 large town.</a:t>
                      </a:r>
                      <a:endParaRPr lang="en-GB" sz="1400" b="0" i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12">
                  <a:txBody>
                    <a:bodyPr/>
                    <a:lstStyle/>
                    <a:p>
                      <a:pPr algn="l" fontAlgn="base"/>
                      <a:endParaRPr lang="en-GB" sz="1200" b="0" i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auto"/>
                      <a:r>
                        <a:rPr lang="en-GB" sz="1200" b="0" i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After half term, we will be learning </a:t>
                      </a:r>
                      <a:r>
                        <a:rPr lang="en-GB" sz="1200" b="0" i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about the World around us. </a:t>
                      </a:r>
                      <a:r>
                        <a:rPr lang="en-GB" sz="1200" b="0" i="0" baseline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We </a:t>
                      </a:r>
                      <a:r>
                        <a:rPr lang="en-GB" sz="1200" b="0" i="0" baseline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have included some information that you may like to share with your child as well as some suggested activities. </a:t>
                      </a:r>
                    </a:p>
                    <a:p>
                      <a:pPr algn="ctr" fontAlgn="auto"/>
                      <a:endParaRPr lang="en-GB" sz="1000" b="0" i="0" baseline="0" dirty="0" smtClean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ctr" fontAlgn="auto"/>
                      <a:r>
                        <a:rPr lang="en-GB" sz="1800" b="1" i="0" baseline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Have fun!</a:t>
                      </a:r>
                      <a:endParaRPr lang="en-GB" sz="2000" b="1" i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400" b="0" i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Yarm</a:t>
                      </a:r>
                      <a:r>
                        <a:rPr lang="en-GB" sz="1400" b="0" i="0" baseline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is a town in the north east of England. </a:t>
                      </a:r>
                      <a:endParaRPr lang="en-GB" sz="1400" b="0" i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8097301"/>
                  </a:ext>
                </a:extLst>
              </a:tr>
              <a:tr h="79821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l" fontAlgn="base">
                        <a:buFont typeface="Arial" panose="020B0604020202020204" pitchFamily="34" charset="0"/>
                        <a:buNone/>
                      </a:pPr>
                      <a:r>
                        <a:rPr lang="en-GB" sz="1400" b="0" i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The United</a:t>
                      </a:r>
                      <a:r>
                        <a:rPr lang="en-GB" sz="1400" b="0" i="0" baseline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Kingdom is made up of four countries: England, Wales, Scotland and Northern Island</a:t>
                      </a:r>
                      <a:endParaRPr lang="en-GB" sz="1400" b="0" i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8085541"/>
                  </a:ext>
                </a:extLst>
              </a:tr>
              <a:tr h="574180">
                <a:tc>
                  <a:txBody>
                    <a:bodyPr/>
                    <a:lstStyle/>
                    <a:p>
                      <a:r>
                        <a:rPr lang="en-GB" sz="1600" b="1" dirty="0" smtClean="0">
                          <a:solidFill>
                            <a:srgbClr val="00B0F0"/>
                          </a:solidFill>
                          <a:latin typeface="Century Gothic" panose="020B0502020202020204" pitchFamily="34" charset="0"/>
                        </a:rPr>
                        <a:t>Community </a:t>
                      </a:r>
                      <a:endParaRPr lang="en-GB" sz="1600" b="1" dirty="0">
                        <a:solidFill>
                          <a:srgbClr val="00B0F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GB" sz="1400" b="0" i="0" baseline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 group of people.</a:t>
                      </a:r>
                      <a:endParaRPr lang="en-GB" sz="1400" b="0" i="0" baseline="0" dirty="0" smtClean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fontAlgn="base"/>
                      <a:endParaRPr lang="en-GB" sz="1200" b="0" i="0" baseline="0" dirty="0" smtClean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887660"/>
                  </a:ext>
                </a:extLst>
              </a:tr>
              <a:tr h="651428">
                <a:tc>
                  <a:txBody>
                    <a:bodyPr/>
                    <a:lstStyle/>
                    <a:p>
                      <a:pPr algn="l" fontAlgn="base"/>
                      <a:r>
                        <a:rPr lang="en-GB" sz="1600" b="1" i="0" dirty="0" smtClean="0">
                          <a:solidFill>
                            <a:srgbClr val="00B0F0"/>
                          </a:solidFill>
                          <a:effectLst/>
                          <a:latin typeface="Century Gothic" panose="020B0502020202020204" pitchFamily="34" charset="0"/>
                        </a:rPr>
                        <a:t>Island</a:t>
                      </a:r>
                      <a:endParaRPr lang="en-GB" sz="1600" b="1" i="0" dirty="0">
                        <a:solidFill>
                          <a:srgbClr val="00B0F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An area of land that is surrounded by water on all sides</a:t>
                      </a:r>
                      <a:r>
                        <a:rPr lang="en-GB" sz="1400" b="0" i="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.</a:t>
                      </a:r>
                      <a:endParaRPr lang="en-GB" sz="1400" b="0" i="0" dirty="0" smtClean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fontAlgn="base"/>
                      <a:endParaRPr lang="en-GB" sz="1200" b="0" i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0628799"/>
                  </a:ext>
                </a:extLst>
              </a:tr>
              <a:tr h="216685">
                <a:tc rowSpan="2">
                  <a:txBody>
                    <a:bodyPr/>
                    <a:lstStyle/>
                    <a:p>
                      <a:pPr algn="l" fontAlgn="base"/>
                      <a:r>
                        <a:rPr lang="en-GB" sz="1600" b="1" i="0" dirty="0" smtClean="0">
                          <a:solidFill>
                            <a:srgbClr val="00B0F0"/>
                          </a:solidFill>
                          <a:effectLst/>
                          <a:latin typeface="Century Gothic" panose="020B0502020202020204" pitchFamily="34" charset="0"/>
                        </a:rPr>
                        <a:t>Ocean </a:t>
                      </a:r>
                      <a:endParaRPr lang="en-GB" sz="1600" b="1" i="0" dirty="0">
                        <a:solidFill>
                          <a:srgbClr val="00B0F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base"/>
                      <a:r>
                        <a:rPr lang="en-GB" sz="1400" b="0" i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An Ocean is a very</a:t>
                      </a:r>
                      <a:r>
                        <a:rPr lang="en-GB" sz="1400" b="0" i="0" baseline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big sea.</a:t>
                      </a:r>
                      <a:endParaRPr lang="en-GB" sz="1400" b="0" i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GB" sz="1100" b="1" i="0" dirty="0" smtClean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Brain Teaser…..</a:t>
                      </a:r>
                      <a:endParaRPr lang="en-GB" sz="1100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400" b="0" i="0" baseline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There are four seas that surround the United Kingdom: The North Sea, The Irish Sea, Celtic Sea and the English Channel </a:t>
                      </a:r>
                      <a:endParaRPr lang="en-GB" sz="1400" b="0" i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796881"/>
                  </a:ext>
                </a:extLst>
              </a:tr>
              <a:tr h="37231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7">
                  <a:txBody>
                    <a:bodyPr/>
                    <a:lstStyle/>
                    <a:p>
                      <a:pPr algn="ctr" fontAlgn="auto"/>
                      <a:r>
                        <a:rPr lang="en-GB" sz="1100" b="0" i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r>
                        <a:rPr lang="en-GB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GB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Later in</a:t>
                      </a:r>
                      <a:r>
                        <a:rPr lang="en-GB" sz="14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the term we will be reading a book from the country that this landmark is in. Do you know where it is? </a:t>
                      </a:r>
                    </a:p>
                    <a:p>
                      <a:pPr algn="ctr" fontAlgn="auto"/>
                      <a:endParaRPr lang="en-GB" sz="1400" b="0" i="0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 fontAlgn="auto"/>
                      <a:endParaRPr lang="en-GB" sz="1000" b="0" i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4903369"/>
                  </a:ext>
                </a:extLst>
              </a:tr>
              <a:tr h="744073">
                <a:tc>
                  <a:txBody>
                    <a:bodyPr/>
                    <a:lstStyle/>
                    <a:p>
                      <a:pPr algn="l" fontAlgn="base"/>
                      <a:r>
                        <a:rPr lang="en-GB" sz="1600" b="1" i="0" dirty="0" smtClean="0">
                          <a:solidFill>
                            <a:srgbClr val="00B0F0"/>
                          </a:solidFill>
                          <a:effectLst/>
                          <a:latin typeface="Century Gothic" panose="020B0502020202020204" pitchFamily="34" charset="0"/>
                        </a:rPr>
                        <a:t>Continent</a:t>
                      </a:r>
                      <a:r>
                        <a:rPr lang="en-GB" sz="1600" b="1" i="0" baseline="0" dirty="0" smtClean="0">
                          <a:solidFill>
                            <a:srgbClr val="00B0F0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endParaRPr lang="en-GB" sz="1600" b="1" i="0" dirty="0">
                        <a:solidFill>
                          <a:srgbClr val="00B0F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GB" sz="1400" b="0" i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One of the seven large areas of the World.</a:t>
                      </a:r>
                      <a:endParaRPr lang="en-GB" sz="1400" b="0" i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584520"/>
                  </a:ext>
                </a:extLst>
              </a:tr>
              <a:tr h="476802">
                <a:tc>
                  <a:txBody>
                    <a:bodyPr/>
                    <a:lstStyle/>
                    <a:p>
                      <a:pPr algn="l" fontAlgn="base"/>
                      <a:r>
                        <a:rPr lang="en-GB" sz="1600" b="1" i="0" dirty="0" smtClean="0">
                          <a:solidFill>
                            <a:srgbClr val="00B0F0"/>
                          </a:solidFill>
                          <a:effectLst/>
                          <a:latin typeface="Century Gothic" panose="020B0502020202020204" pitchFamily="34" charset="0"/>
                        </a:rPr>
                        <a:t>Coast</a:t>
                      </a:r>
                      <a:endParaRPr lang="en-GB" sz="1600" b="1" i="0" dirty="0">
                        <a:solidFill>
                          <a:srgbClr val="00B0F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GB" sz="1400" b="0" i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The land next to</a:t>
                      </a:r>
                      <a:r>
                        <a:rPr lang="en-GB" sz="1400" b="0" i="0" baseline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the Ocean.</a:t>
                      </a:r>
                      <a:endParaRPr lang="en-GB" sz="1400" b="0" i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fontAlgn="base"/>
                      <a:endParaRPr lang="en-GB" sz="1200" b="0" i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400" b="0" i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London is the capital city of England</a:t>
                      </a:r>
                      <a:endParaRPr lang="en-GB" sz="1400" b="0" i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3516425"/>
                  </a:ext>
                </a:extLst>
              </a:tr>
              <a:tr h="148189">
                <a:tc rowSpan="2">
                  <a:txBody>
                    <a:bodyPr/>
                    <a:lstStyle/>
                    <a:p>
                      <a:pPr algn="l" fontAlgn="base"/>
                      <a:r>
                        <a:rPr lang="en-GB" sz="1600" b="1" i="0" dirty="0" smtClean="0">
                          <a:solidFill>
                            <a:srgbClr val="00B0F0"/>
                          </a:solidFill>
                          <a:effectLst/>
                          <a:latin typeface="Century Gothic" panose="020B0502020202020204" pitchFamily="34" charset="0"/>
                        </a:rPr>
                        <a:t>World </a:t>
                      </a:r>
                      <a:endParaRPr lang="en-GB" sz="1600" b="1" i="0" dirty="0">
                        <a:solidFill>
                          <a:srgbClr val="00B0F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base"/>
                      <a:r>
                        <a:rPr lang="en-GB" sz="1400" b="0" i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The world is the Earth and everything on it.</a:t>
                      </a:r>
                      <a:endParaRPr lang="en-GB" sz="1400" b="0" i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8256952"/>
                  </a:ext>
                </a:extLst>
              </a:tr>
              <a:tr h="412754">
                <a:tc vMerge="1">
                  <a:txBody>
                    <a:bodyPr/>
                    <a:lstStyle/>
                    <a:p>
                      <a:pPr algn="l" fontAlgn="base"/>
                      <a:endParaRPr lang="en-GB" sz="1600" b="1" i="0" dirty="0">
                        <a:solidFill>
                          <a:srgbClr val="00B0F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base"/>
                      <a:endParaRPr lang="en-GB" sz="1200" b="0" i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fontAlgn="base"/>
                      <a:endParaRPr lang="en-GB" sz="1200" b="0" i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GB" sz="1400" dirty="0" smtClean="0">
                          <a:latin typeface="Century Gothic" panose="020B0502020202020204" pitchFamily="34" charset="0"/>
                        </a:rPr>
                        <a:t>There are nearly 200 countries in the world.</a:t>
                      </a:r>
                      <a:r>
                        <a:rPr lang="en-GB" sz="14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endParaRPr lang="en-GB" sz="1400" dirty="0"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5448820"/>
                  </a:ext>
                </a:extLst>
              </a:tr>
              <a:tr h="212236">
                <a:tc rowSpan="2">
                  <a:txBody>
                    <a:bodyPr/>
                    <a:lstStyle/>
                    <a:p>
                      <a:pPr algn="l" fontAlgn="base"/>
                      <a:r>
                        <a:rPr lang="en-GB" sz="1600" b="1" i="0" dirty="0" smtClean="0">
                          <a:solidFill>
                            <a:srgbClr val="00B0F0"/>
                          </a:solidFill>
                          <a:effectLst/>
                          <a:latin typeface="Century Gothic" panose="020B0502020202020204" pitchFamily="34" charset="0"/>
                        </a:rPr>
                        <a:t>Capital City</a:t>
                      </a:r>
                      <a:endParaRPr lang="en-GB" sz="1600" b="1" i="0" dirty="0">
                        <a:solidFill>
                          <a:srgbClr val="00B0F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base"/>
                      <a:r>
                        <a:rPr lang="en-GB" sz="1400" b="0" i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The main city of a country.</a:t>
                      </a:r>
                      <a:endParaRPr lang="en-GB" sz="1400" b="0" i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5978546"/>
                  </a:ext>
                </a:extLst>
              </a:tr>
              <a:tr h="934369">
                <a:tc vMerge="1">
                  <a:txBody>
                    <a:bodyPr/>
                    <a:lstStyle/>
                    <a:p>
                      <a:pPr algn="l" fontAlgn="base"/>
                      <a:endParaRPr lang="en-GB" sz="1600" b="1" i="0" dirty="0">
                        <a:solidFill>
                          <a:srgbClr val="00B0F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base"/>
                      <a:endParaRPr lang="en-GB" sz="1200" b="0" i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fontAlgn="base"/>
                      <a:endParaRPr lang="en-GB" sz="1200" b="0" i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Century Gothic" panose="020B0502020202020204" pitchFamily="34" charset="0"/>
                        </a:rPr>
                        <a:t>The Earth is almost 5 billion years old. </a:t>
                      </a:r>
                      <a:endParaRPr lang="en-GB" sz="1400" dirty="0"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9802896"/>
                  </a:ext>
                </a:extLst>
              </a:tr>
            </a:tbl>
          </a:graphicData>
        </a:graphic>
      </p:graphicFrame>
      <p:pic>
        <p:nvPicPr>
          <p:cNvPr id="16" name="Picture 15"/>
          <p:cNvPicPr/>
          <p:nvPr/>
        </p:nvPicPr>
        <p:blipFill rotWithShape="1">
          <a:blip r:embed="rId2"/>
          <a:srcRect l="45535" t="32217" r="32196" b="40296"/>
          <a:stretch/>
        </p:blipFill>
        <p:spPr bwMode="auto">
          <a:xfrm>
            <a:off x="4754904" y="1227380"/>
            <a:ext cx="1894090" cy="142942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18657" y="4107657"/>
            <a:ext cx="1164531" cy="116973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44230" y="5321218"/>
            <a:ext cx="1904764" cy="124015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4904" y="2779843"/>
            <a:ext cx="1184574" cy="1184574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37181" y="4405849"/>
            <a:ext cx="2619375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72117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92183" y="1288869"/>
            <a:ext cx="451974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2522411"/>
              </p:ext>
            </p:extLst>
          </p:nvPr>
        </p:nvGraphicFramePr>
        <p:xfrm>
          <a:off x="1047931" y="732609"/>
          <a:ext cx="10281921" cy="54499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7307">
                  <a:extLst>
                    <a:ext uri="{9D8B030D-6E8A-4147-A177-3AD203B41FA5}">
                      <a16:colId xmlns:a16="http://schemas.microsoft.com/office/drawing/2014/main" val="3783581546"/>
                    </a:ext>
                  </a:extLst>
                </a:gridCol>
                <a:gridCol w="3427307">
                  <a:extLst>
                    <a:ext uri="{9D8B030D-6E8A-4147-A177-3AD203B41FA5}">
                      <a16:colId xmlns:a16="http://schemas.microsoft.com/office/drawing/2014/main" val="3682001564"/>
                    </a:ext>
                  </a:extLst>
                </a:gridCol>
                <a:gridCol w="3427307">
                  <a:extLst>
                    <a:ext uri="{9D8B030D-6E8A-4147-A177-3AD203B41FA5}">
                      <a16:colId xmlns:a16="http://schemas.microsoft.com/office/drawing/2014/main" val="27096185"/>
                    </a:ext>
                  </a:extLst>
                </a:gridCol>
              </a:tblGrid>
              <a:tr h="1825837"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Our school</a:t>
                      </a:r>
                      <a:r>
                        <a:rPr lang="en-GB" sz="16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is in Yarm. Can you find out some facts about Yarm? </a:t>
                      </a:r>
                      <a:endParaRPr lang="en-GB" sz="1600" b="0" dirty="0" smtClean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Can you write</a:t>
                      </a:r>
                      <a:r>
                        <a:rPr lang="en-GB" sz="16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a list of the different places you have visited? </a:t>
                      </a:r>
                      <a:endParaRPr lang="en-GB" sz="16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Choose</a:t>
                      </a:r>
                      <a:r>
                        <a:rPr lang="en-GB" sz="1600" b="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a country to research. What facts can you find? </a:t>
                      </a:r>
                      <a:endParaRPr lang="en-GB" sz="16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9829264"/>
                  </a:ext>
                </a:extLst>
              </a:tr>
              <a:tr h="1825837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latin typeface="Century Gothic" panose="020B0502020202020204" pitchFamily="34" charset="0"/>
                        </a:rPr>
                        <a:t>Find out about different landmarks</a:t>
                      </a:r>
                      <a:r>
                        <a:rPr lang="en-GB" sz="1600" baseline="0" dirty="0" smtClean="0">
                          <a:latin typeface="Century Gothic" panose="020B0502020202020204" pitchFamily="34" charset="0"/>
                        </a:rPr>
                        <a:t> from around the world. Can you build a model of one? </a:t>
                      </a:r>
                      <a:endParaRPr lang="en-GB" sz="1600" dirty="0" smtClean="0">
                        <a:latin typeface="Century Gothic" panose="020B0502020202020204" pitchFamily="34" charset="0"/>
                      </a:endParaRPr>
                    </a:p>
                    <a:p>
                      <a:pPr algn="ctr"/>
                      <a:endParaRPr lang="en-GB" sz="1600" dirty="0" smtClean="0">
                        <a:latin typeface="Century Gothic" panose="020B0502020202020204" pitchFamily="34" charset="0"/>
                      </a:endParaRPr>
                    </a:p>
                    <a:p>
                      <a:pPr algn="ctr"/>
                      <a:endParaRPr lang="en-GB" sz="1600" dirty="0" smtClean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u="sng" dirty="0" smtClean="0">
                          <a:latin typeface="Century Gothic" panose="020B0502020202020204" pitchFamily="34" charset="0"/>
                        </a:rPr>
                        <a:t>Aroun</a:t>
                      </a:r>
                      <a:r>
                        <a:rPr lang="en-GB" sz="1600" b="1" u="sng" baseline="0" dirty="0" smtClean="0">
                          <a:latin typeface="Century Gothic" panose="020B0502020202020204" pitchFamily="34" charset="0"/>
                        </a:rPr>
                        <a:t>d the World</a:t>
                      </a:r>
                      <a:endParaRPr lang="en-GB" sz="1600" b="1" u="sng" baseline="0" dirty="0" smtClean="0">
                        <a:latin typeface="Century Gothic" panose="020B0502020202020204" pitchFamily="34" charset="0"/>
                      </a:endParaRPr>
                    </a:p>
                    <a:p>
                      <a:pPr algn="ctr"/>
                      <a:r>
                        <a:rPr lang="en-GB" sz="1600" baseline="0" dirty="0" smtClean="0">
                          <a:latin typeface="Century Gothic" panose="020B0502020202020204" pitchFamily="34" charset="0"/>
                        </a:rPr>
                        <a:t>You may want </a:t>
                      </a:r>
                      <a:r>
                        <a:rPr lang="en-GB" sz="1600" baseline="0" dirty="0" smtClean="0">
                          <a:latin typeface="Century Gothic" panose="020B0502020202020204" pitchFamily="34" charset="0"/>
                        </a:rPr>
                        <a:t>to complete some of the activities before we start our new topic. </a:t>
                      </a:r>
                      <a:endParaRPr lang="en-GB" sz="16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>
                          <a:latin typeface="Century Gothic" panose="020B0502020202020204" pitchFamily="34" charset="0"/>
                        </a:rPr>
                        <a:t>What is the favourite part</a:t>
                      </a:r>
                      <a:r>
                        <a:rPr lang="en-GB" sz="1600" baseline="0" dirty="0" smtClean="0">
                          <a:latin typeface="Century Gothic" panose="020B0502020202020204" pitchFamily="34" charset="0"/>
                        </a:rPr>
                        <a:t> about the place that you live? </a:t>
                      </a:r>
                      <a:endParaRPr lang="en-GB" sz="1600" dirty="0" smtClean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6070481"/>
                  </a:ext>
                </a:extLst>
              </a:tr>
              <a:tr h="153754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>
                          <a:latin typeface="Century Gothic" panose="020B0502020202020204" pitchFamily="34" charset="0"/>
                        </a:rPr>
                        <a:t>If you could go anywhere in the world where would you go? Why? </a:t>
                      </a:r>
                    </a:p>
                    <a:p>
                      <a:pPr algn="ctr"/>
                      <a:endParaRPr lang="en-GB" sz="1600" dirty="0" smtClean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>
                          <a:latin typeface="Century Gothic" panose="020B0502020202020204" pitchFamily="34" charset="0"/>
                        </a:rPr>
                        <a:t>Find</a:t>
                      </a:r>
                      <a:r>
                        <a:rPr lang="en-GB" sz="1600" baseline="0" dirty="0" smtClean="0">
                          <a:latin typeface="Century Gothic" panose="020B0502020202020204" pitchFamily="34" charset="0"/>
                        </a:rPr>
                        <a:t> a recipe from around the world. Can you make it? </a:t>
                      </a:r>
                      <a:endParaRPr lang="en-GB" sz="1600" dirty="0" smtClean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latin typeface="Century Gothic" panose="020B0502020202020204" pitchFamily="34" charset="0"/>
                        </a:rPr>
                        <a:t>Can you learn a song from a different country?</a:t>
                      </a:r>
                    </a:p>
                    <a:p>
                      <a:pPr algn="ctr"/>
                      <a:endParaRPr lang="en-GB" sz="1600" dirty="0" smtClean="0">
                        <a:latin typeface="Century Gothic" panose="020B0502020202020204" pitchFamily="34" charset="0"/>
                      </a:endParaRPr>
                    </a:p>
                    <a:p>
                      <a:pPr algn="ctr"/>
                      <a:endParaRPr lang="en-GB" sz="1600" dirty="0" smtClean="0">
                        <a:latin typeface="Century Gothic" panose="020B0502020202020204" pitchFamily="34" charset="0"/>
                      </a:endParaRPr>
                    </a:p>
                    <a:p>
                      <a:pPr algn="ctr"/>
                      <a:endParaRPr lang="en-GB" sz="1600" dirty="0" smtClean="0">
                        <a:latin typeface="Century Gothic" panose="020B0502020202020204" pitchFamily="34" charset="0"/>
                      </a:endParaRPr>
                    </a:p>
                    <a:p>
                      <a:pPr algn="ctr"/>
                      <a:endParaRPr lang="en-GB" sz="1600" dirty="0" smtClean="0">
                        <a:latin typeface="Century Gothic" panose="020B0502020202020204" pitchFamily="34" charset="0"/>
                      </a:endParaRPr>
                    </a:p>
                    <a:p>
                      <a:pPr algn="ctr"/>
                      <a:r>
                        <a:rPr lang="en-GB" sz="1600" dirty="0" smtClean="0">
                          <a:latin typeface="Century Gothic" panose="020B0502020202020204" pitchFamily="34" charset="0"/>
                        </a:rPr>
                        <a:t> </a:t>
                      </a:r>
                      <a:endParaRPr lang="en-GB" sz="16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6560085"/>
                  </a:ext>
                </a:extLst>
              </a:tr>
            </a:tbl>
          </a:graphicData>
        </a:graphic>
      </p:graphicFrame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9064" y="1288869"/>
            <a:ext cx="2165985" cy="110368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88569" y="1288869"/>
            <a:ext cx="1866220" cy="111762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62796" y="4969527"/>
            <a:ext cx="1117765" cy="111776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94112" y="5143630"/>
            <a:ext cx="1685111" cy="943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73989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470</TotalTime>
  <Words>340</Words>
  <Application>Microsoft Office PowerPoint</Application>
  <PresentationFormat>Widescreen</PresentationFormat>
  <Paragraphs>49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Hughes, V</dc:creator>
  <cp:lastModifiedBy>Barber, J</cp:lastModifiedBy>
  <cp:revision>77</cp:revision>
  <dcterms:created xsi:type="dcterms:W3CDTF">2020-03-31T10:28:44Z</dcterms:created>
  <dcterms:modified xsi:type="dcterms:W3CDTF">2021-02-05T21:47:19Z</dcterms:modified>
</cp:coreProperties>
</file>