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59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7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18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90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75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55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05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68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3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91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80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7016-3008-4AE1-905E-714EFA1B5C0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55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ionalgallery.org.uk/visiting/virtual-tour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>
                <a:latin typeface="HfW precursive" panose="00000500000000000000" pitchFamily="2" charset="0"/>
              </a:rPr>
              <a:t>Friday </a:t>
            </a:r>
            <a:r>
              <a:rPr lang="en-GB" sz="5400" u="sng" dirty="0" smtClean="0">
                <a:latin typeface="HfW precursive" panose="00000500000000000000" pitchFamily="2" charset="0"/>
              </a:rPr>
              <a:t>5</a:t>
            </a:r>
            <a:r>
              <a:rPr lang="en-GB" sz="5400" u="sng" baseline="30000" dirty="0" smtClean="0">
                <a:latin typeface="HfW precursive" panose="00000500000000000000" pitchFamily="2" charset="0"/>
              </a:rPr>
              <a:t>th</a:t>
            </a:r>
            <a:r>
              <a:rPr lang="en-GB" sz="5400" u="sng" dirty="0" smtClean="0">
                <a:latin typeface="HfW precursive" panose="00000500000000000000" pitchFamily="2" charset="0"/>
              </a:rPr>
              <a:t> February</a:t>
            </a:r>
            <a:r>
              <a:rPr lang="en-GB" sz="5400" u="sng" dirty="0" smtClean="0">
                <a:latin typeface="HfW precursive" panose="00000500000000000000" pitchFamily="2" charset="0"/>
              </a:rPr>
              <a:t> </a:t>
            </a:r>
            <a:r>
              <a:rPr lang="en-GB" sz="5400" u="sng" dirty="0" smtClean="0">
                <a:latin typeface="HfW precursive" panose="00000500000000000000" pitchFamily="2" charset="0"/>
              </a:rPr>
              <a:t>2021</a:t>
            </a:r>
            <a:endParaRPr lang="en-GB" sz="5400" u="sng" dirty="0">
              <a:latin typeface="HfW pre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7200" u="sng" dirty="0" smtClean="0">
                <a:latin typeface="HfW precursive" panose="00000500000000000000" pitchFamily="2" charset="0"/>
              </a:rPr>
              <a:t>Art</a:t>
            </a:r>
            <a:endParaRPr lang="en-GB" sz="7200" u="sng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2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5470" y="1504603"/>
            <a:ext cx="9526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Recap – A few weeks ago we looked around an Art Gallery virtually.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Let’s have another look  -  What is in most Art Galleries?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  <a:hlinkClick r:id="rId2"/>
              </a:rPr>
              <a:t>https://www.nationalgallery.org.uk/visiting/virtual-tours</a:t>
            </a:r>
            <a:endParaRPr lang="en-GB" dirty="0" smtClean="0">
              <a:latin typeface="HfW precursive" panose="00000500000000000000" pitchFamily="2" charset="0"/>
            </a:endParaRPr>
          </a:p>
          <a:p>
            <a:endParaRPr lang="en-GB" dirty="0">
              <a:latin typeface="HfW precursive" panose="00000500000000000000" pitchFamily="2" charset="0"/>
            </a:endParaRPr>
          </a:p>
          <a:p>
            <a:endParaRPr lang="en-GB" dirty="0" smtClean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</a:rPr>
              <a:t>We looked at the features of a portrait: Can you remember what the features of a portrait are?   </a:t>
            </a:r>
          </a:p>
        </p:txBody>
      </p:sp>
    </p:spTree>
    <p:extLst>
      <p:ext uri="{BB962C8B-B14F-4D97-AF65-F5344CB8AC3E}">
        <p14:creationId xmlns:p14="http://schemas.microsoft.com/office/powerpoint/2010/main" val="130275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949" y="515389"/>
            <a:ext cx="745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Recap - Who </a:t>
            </a:r>
            <a:r>
              <a:rPr lang="en-GB" dirty="0" smtClean="0">
                <a:latin typeface="HfW precursive" panose="00000500000000000000" pitchFamily="2" charset="0"/>
              </a:rPr>
              <a:t>is this Monarch?</a:t>
            </a:r>
            <a:endParaRPr lang="en-GB" dirty="0">
              <a:latin typeface="HfW precursive" panose="00000500000000000000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4" y="1326804"/>
            <a:ext cx="3084830" cy="465328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07" y="1161720"/>
            <a:ext cx="2854325" cy="190246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29" y="3431251"/>
            <a:ext cx="2392680" cy="265557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31" y="600625"/>
            <a:ext cx="2361565" cy="23670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32" y="3111950"/>
            <a:ext cx="2699385" cy="33699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48380" y="2415347"/>
            <a:ext cx="1906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fW precursive" panose="00000500000000000000" pitchFamily="2" charset="0"/>
              </a:rPr>
              <a:t>How do you think the Queen feels about the portraits painted of her</a:t>
            </a:r>
            <a:r>
              <a:rPr lang="en-US" dirty="0" smtClean="0">
                <a:latin typeface="HfW precursive" panose="00000500000000000000" pitchFamily="2" charset="0"/>
              </a:rPr>
              <a:t>?</a:t>
            </a:r>
          </a:p>
          <a:p>
            <a:r>
              <a:rPr lang="en-US" dirty="0" smtClean="0">
                <a:latin typeface="HfW precursive" panose="00000500000000000000" pitchFamily="2" charset="0"/>
              </a:rPr>
              <a:t>Which portrait do you think would have been painted first?</a:t>
            </a:r>
            <a:endParaRPr lang="en-GB" dirty="0">
              <a:latin typeface="HfW precursive" panose="000005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92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524" y="773084"/>
            <a:ext cx="10133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This week we are going </a:t>
            </a:r>
            <a:r>
              <a:rPr lang="en-GB" dirty="0" smtClean="0">
                <a:latin typeface="HfW precursive" panose="00000500000000000000" pitchFamily="2" charset="0"/>
              </a:rPr>
              <a:t>to continue to </a:t>
            </a:r>
            <a:r>
              <a:rPr lang="en-GB" dirty="0" smtClean="0">
                <a:latin typeface="HfW precursive" panose="00000500000000000000" pitchFamily="2" charset="0"/>
              </a:rPr>
              <a:t>focus on </a:t>
            </a:r>
            <a:r>
              <a:rPr lang="en-GB" dirty="0" smtClean="0">
                <a:latin typeface="HfW precursive" panose="00000500000000000000" pitchFamily="2" charset="0"/>
              </a:rPr>
              <a:t>the same </a:t>
            </a:r>
            <a:r>
              <a:rPr lang="en-GB" dirty="0" smtClean="0">
                <a:latin typeface="HfW precursive" panose="00000500000000000000" pitchFamily="2" charset="0"/>
              </a:rPr>
              <a:t>Monarch</a:t>
            </a:r>
            <a:r>
              <a:rPr lang="en-GB" dirty="0" smtClean="0">
                <a:latin typeface="HfW precursive" panose="00000500000000000000" pitchFamily="2" charset="0"/>
              </a:rPr>
              <a:t>…. Queen Elizabeth II 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Can you research on the computer some </a:t>
            </a:r>
            <a:r>
              <a:rPr lang="en-GB" dirty="0" smtClean="0">
                <a:latin typeface="HfW precursive" panose="00000500000000000000" pitchFamily="2" charset="0"/>
              </a:rPr>
              <a:t>different portraits </a:t>
            </a:r>
            <a:r>
              <a:rPr lang="en-GB" dirty="0" smtClean="0">
                <a:latin typeface="HfW precursive" panose="00000500000000000000" pitchFamily="2" charset="0"/>
              </a:rPr>
              <a:t>of her?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2116" y="1928553"/>
            <a:ext cx="37324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Today we are going to focus on the portrait by </a:t>
            </a:r>
            <a:r>
              <a:rPr lang="en-GB" dirty="0" smtClean="0">
                <a:latin typeface="HfW precursive" panose="00000500000000000000" pitchFamily="2" charset="0"/>
              </a:rPr>
              <a:t>William </a:t>
            </a:r>
            <a:r>
              <a:rPr lang="en-GB" dirty="0" err="1" smtClean="0">
                <a:latin typeface="HfW precursive" panose="00000500000000000000" pitchFamily="2" charset="0"/>
              </a:rPr>
              <a:t>Dargie</a:t>
            </a:r>
            <a:r>
              <a:rPr lang="en-GB" dirty="0" smtClean="0">
                <a:latin typeface="HfW precursive" panose="00000500000000000000" pitchFamily="2" charset="0"/>
              </a:rPr>
              <a:t>.</a:t>
            </a:r>
            <a:endParaRPr lang="en-GB" dirty="0" smtClean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</a:rPr>
              <a:t>Who is William </a:t>
            </a:r>
            <a:r>
              <a:rPr lang="en-GB" dirty="0" err="1" smtClean="0">
                <a:latin typeface="HfW precursive" panose="00000500000000000000" pitchFamily="2" charset="0"/>
              </a:rPr>
              <a:t>Dargie</a:t>
            </a:r>
            <a:r>
              <a:rPr lang="en-GB" dirty="0" smtClean="0">
                <a:latin typeface="HfW precursive" panose="00000500000000000000" pitchFamily="2" charset="0"/>
              </a:rPr>
              <a:t>? What was his background like?</a:t>
            </a:r>
            <a:endParaRPr lang="en-GB" dirty="0" smtClean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</a:rPr>
              <a:t>Can you research some </a:t>
            </a:r>
            <a:r>
              <a:rPr lang="en-GB" dirty="0" smtClean="0">
                <a:latin typeface="HfW precursive" panose="00000500000000000000" pitchFamily="2" charset="0"/>
              </a:rPr>
              <a:t>other </a:t>
            </a:r>
            <a:r>
              <a:rPr lang="en-GB" dirty="0" smtClean="0">
                <a:latin typeface="HfW precursive" panose="00000500000000000000" pitchFamily="2" charset="0"/>
              </a:rPr>
              <a:t>work by </a:t>
            </a:r>
            <a:r>
              <a:rPr lang="en-GB" dirty="0" smtClean="0">
                <a:latin typeface="HfW precursive" panose="00000500000000000000" pitchFamily="2" charset="0"/>
              </a:rPr>
              <a:t>William </a:t>
            </a:r>
            <a:r>
              <a:rPr lang="en-GB" dirty="0" err="1" smtClean="0">
                <a:latin typeface="HfW precursive" panose="00000500000000000000" pitchFamily="2" charset="0"/>
              </a:rPr>
              <a:t>Dargie</a:t>
            </a:r>
            <a:r>
              <a:rPr lang="en-GB" dirty="0" smtClean="0">
                <a:latin typeface="HfW precursive" panose="00000500000000000000" pitchFamily="2" charset="0"/>
              </a:rPr>
              <a:t>?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Can you find out about when the portrait was drawn?</a:t>
            </a:r>
            <a:endParaRPr lang="en-GB" dirty="0" smtClean="0">
              <a:latin typeface="HfW precursive" panose="00000500000000000000" pitchFamily="2" charset="0"/>
            </a:endParaRPr>
          </a:p>
          <a:p>
            <a:endParaRPr lang="en-GB" dirty="0">
              <a:latin typeface="HfW precursive" panose="00000500000000000000" pitchFamily="2" charset="0"/>
            </a:endParaRPr>
          </a:p>
          <a:p>
            <a:endParaRPr lang="en-GB" dirty="0">
              <a:latin typeface="HfW precursive" panose="00000500000000000000" pitchFamily="2" charset="0"/>
            </a:endParaRPr>
          </a:p>
          <a:p>
            <a:endParaRPr lang="en-GB" dirty="0" smtClean="0">
              <a:latin typeface="HfW precursive" panose="00000500000000000000" pitchFamily="2" charset="0"/>
            </a:endParaRPr>
          </a:p>
          <a:p>
            <a:endParaRPr lang="en-GB" dirty="0">
              <a:latin typeface="HfW precursive" panose="00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95" y="1795051"/>
            <a:ext cx="3807959" cy="49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2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593" y="931025"/>
            <a:ext cx="90941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HfW precursive" panose="00000500000000000000" pitchFamily="2" charset="0"/>
              </a:rPr>
              <a:t>Task: Can you have a go at re creating the </a:t>
            </a:r>
            <a:r>
              <a:rPr lang="en-GB" sz="3200" dirty="0" smtClean="0">
                <a:latin typeface="HfW precursive" panose="00000500000000000000" pitchFamily="2" charset="0"/>
              </a:rPr>
              <a:t>William </a:t>
            </a:r>
            <a:r>
              <a:rPr lang="en-GB" sz="3200" dirty="0" err="1" smtClean="0">
                <a:latin typeface="HfW precursive" panose="00000500000000000000" pitchFamily="2" charset="0"/>
              </a:rPr>
              <a:t>Dargie</a:t>
            </a:r>
            <a:r>
              <a:rPr lang="en-GB" sz="3200" dirty="0" smtClean="0">
                <a:latin typeface="HfW precursive" panose="00000500000000000000" pitchFamily="2" charset="0"/>
              </a:rPr>
              <a:t> </a:t>
            </a:r>
            <a:r>
              <a:rPr lang="en-GB" sz="3200" dirty="0" smtClean="0">
                <a:latin typeface="HfW precursive" panose="00000500000000000000" pitchFamily="2" charset="0"/>
              </a:rPr>
              <a:t>picture </a:t>
            </a:r>
            <a:r>
              <a:rPr lang="en-GB" sz="3200" dirty="0" smtClean="0">
                <a:latin typeface="HfW precursive" panose="00000500000000000000" pitchFamily="2" charset="0"/>
              </a:rPr>
              <a:t>of Queen Elizabeth II?</a:t>
            </a:r>
          </a:p>
          <a:p>
            <a:r>
              <a:rPr lang="en-GB" sz="3200" dirty="0" smtClean="0">
                <a:latin typeface="HfW precursive" panose="00000500000000000000" pitchFamily="2" charset="0"/>
              </a:rPr>
              <a:t>Use resources in your house…</a:t>
            </a:r>
          </a:p>
          <a:p>
            <a:r>
              <a:rPr lang="en-GB" sz="3200" dirty="0" smtClean="0">
                <a:latin typeface="HfW precursive" panose="00000500000000000000" pitchFamily="2" charset="0"/>
              </a:rPr>
              <a:t>You can choose what size the picture is and how you represent it.</a:t>
            </a:r>
          </a:p>
          <a:p>
            <a:endParaRPr lang="en-GB" sz="3200" dirty="0">
              <a:latin typeface="HfW precursive" panose="00000500000000000000" pitchFamily="2" charset="0"/>
            </a:endParaRPr>
          </a:p>
          <a:p>
            <a:r>
              <a:rPr lang="en-GB" sz="3200" dirty="0" smtClean="0">
                <a:latin typeface="HfW precursive" panose="00000500000000000000" pitchFamily="2" charset="0"/>
              </a:rPr>
              <a:t>We </a:t>
            </a:r>
            <a:r>
              <a:rPr lang="en-GB" sz="3200" dirty="0" smtClean="0">
                <a:latin typeface="HfW precursive" panose="00000500000000000000" pitchFamily="2" charset="0"/>
              </a:rPr>
              <a:t>can’t </a:t>
            </a:r>
            <a:r>
              <a:rPr lang="en-GB" sz="3200" dirty="0" smtClean="0">
                <a:latin typeface="HfW precursive" panose="00000500000000000000" pitchFamily="2" charset="0"/>
              </a:rPr>
              <a:t>wait to see all of your fantastic </a:t>
            </a:r>
            <a:r>
              <a:rPr lang="en-GB" sz="3200" dirty="0" smtClean="0">
                <a:latin typeface="HfW precursive" panose="00000500000000000000" pitchFamily="2" charset="0"/>
              </a:rPr>
              <a:t>creations and put them into our art </a:t>
            </a:r>
            <a:r>
              <a:rPr lang="en-GB" sz="3200" smtClean="0">
                <a:latin typeface="HfW precursive" panose="00000500000000000000" pitchFamily="2" charset="0"/>
              </a:rPr>
              <a:t>gallery in the hall!!!!!</a:t>
            </a:r>
            <a:endParaRPr lang="en-GB" sz="32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80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220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HfW precursive</vt:lpstr>
      <vt:lpstr>Office Theme</vt:lpstr>
      <vt:lpstr>Friday 5th February 2021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15th January 2021</dc:title>
  <dc:creator>Abigail Williams</dc:creator>
  <cp:lastModifiedBy>Abigail Williams</cp:lastModifiedBy>
  <cp:revision>11</cp:revision>
  <dcterms:created xsi:type="dcterms:W3CDTF">2021-01-08T13:43:01Z</dcterms:created>
  <dcterms:modified xsi:type="dcterms:W3CDTF">2021-02-01T14:47:30Z</dcterms:modified>
</cp:coreProperties>
</file>