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79" r:id="rId4"/>
    <p:sldId id="277" r:id="rId5"/>
    <p:sldId id="278" r:id="rId6"/>
    <p:sldId id="280" r:id="rId7"/>
    <p:sldId id="263" r:id="rId8"/>
    <p:sldId id="281" r:id="rId9"/>
    <p:sldId id="282" r:id="rId10"/>
    <p:sldId id="264" r:id="rId11"/>
    <p:sldId id="272" r:id="rId12"/>
    <p:sldId id="273" r:id="rId13"/>
    <p:sldId id="274" r:id="rId14"/>
    <p:sldId id="265" r:id="rId15"/>
    <p:sldId id="266" r:id="rId16"/>
    <p:sldId id="261" r:id="rId17"/>
    <p:sldId id="27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6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1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77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63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3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6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8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9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1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06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56BE-0533-4F61-907A-96E52A0B1908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86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search?biw=1366&amp;bih=673&amp;q=le+cateau+cambresis&amp;stick=H4sIAAAAAAAAAGOovnz8BQMDgz4HnxCHfq6-QXpySbwSJ4hlXBFvmKUllp1spV-Qml-Qkwqkiorz86yS8ovyVtnHbvmYPZXNe77BUutz0yRtS2V7AFscLftMAAAA&amp;sa=X&amp;ei=KhtyVOP8GOHLiAL164DoBA&amp;sqi=2&amp;ved=0CLkBEJsTKAIwFg" TargetMode="External"/><Relationship Id="rId2" Type="http://schemas.openxmlformats.org/officeDocument/2006/relationships/hyperlink" Target="https://www.google.co.uk/search?biw=1366&amp;bih=673&amp;q=henri+matisse+born&amp;stick=H4sIAAAAAAAAAGOovnz8BQMDgwoHnxCHfq6-QXpySbyWWHaylX5Ban5BTiqQKirOz7NKyi_Ke8CgN8P73T8T1zMSUxpmvpZpblr4BQAJWKkqQQAAAA&amp;sa=X&amp;ei=KhtyVOP8GOHLiAL164DoBA&amp;sqi=2&amp;ved=0CLgBEOgTKAEwF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hyperlink" Target="https://www.google.co.uk/search?biw=1366&amp;bih=673&amp;q=nice+france&amp;stick=H4sIAAAAAAAAAGOovnz8BQMDgzkHnxCHfq6-QXpySbwSmJVcYFauJZ-dbKVfkJpfkJOqn5KanJpYnJoSX5BaVJyfZ5WSmZqi-FpqezP7rrT1xp_KI4NUjwlurX8EALK16ylUAAAA&amp;sa=X&amp;ei=KhtyVOP8GOHLiAL164DoBA&amp;sqi=2&amp;ved=0CL4BEJsTKAIwFw" TargetMode="External"/><Relationship Id="rId4" Type="http://schemas.openxmlformats.org/officeDocument/2006/relationships/hyperlink" Target="https://www.google.co.uk/search?biw=1366&amp;bih=673&amp;q=henri+matisse+died&amp;stick=H4sIAAAAAAAAAGOovnz8BQMDgy4HnxCHfq6-QXpySbyWfHaylX5Ban5BTqp-SmpyamJxakp8QWpRcX6eVUpmagozWxzLu7u6OzXvt1xkjX5qH7c02A8AhVNaqkoAAAA&amp;sa=X&amp;ei=KhtyVOP8GOHLiAL164DoBA&amp;sqi=2&amp;ved=0CL0BEOgTKAEwF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uact=8&amp;ved=0CAcQjRw&amp;url=http://www.christies.com/lotfinder/sculptures-statues-figures/henri-matisse-la-tiare-5615565-details.aspx&amp;ei=kiJyVNrIOMf2iQKc34DYBQ&amp;bvm=bv.80185997,d.d2s&amp;psig=AFQjCNEBod8UsT6XIL_HCc1X91ToG-4TJw&amp;ust=1416852465929916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ork_of_art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Artificialit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hqh1MRWZjm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7" y="221570"/>
            <a:ext cx="3859102" cy="6120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29" y="221570"/>
            <a:ext cx="8077616" cy="1450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24" y="2584193"/>
            <a:ext cx="3156964" cy="3758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99" y="1672544"/>
            <a:ext cx="3669637" cy="42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7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59" y="1442612"/>
            <a:ext cx="4410517" cy="3616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047" y="346797"/>
            <a:ext cx="3125519" cy="4526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45" y="1672360"/>
            <a:ext cx="2599028" cy="36260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9599" y="346797"/>
            <a:ext cx="62510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entury Gothic" panose="020B0502020202020204" pitchFamily="34" charset="0"/>
              </a:rPr>
              <a:t>At the end of this life Matisse used a different way of working –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Paper cut collage.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599" y="5363003"/>
            <a:ext cx="11284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entury Gothic" panose="020B0502020202020204" pitchFamily="34" charset="0"/>
              </a:rPr>
              <a:t>Practice your cutting skills – </a:t>
            </a:r>
            <a:r>
              <a:rPr lang="en-GB" dirty="0">
                <a:latin typeface="Century Gothic" panose="020B0502020202020204" pitchFamily="34" charset="0"/>
              </a:rPr>
              <a:t>draw a shape (like the one above) </a:t>
            </a:r>
            <a:r>
              <a:rPr lang="en-GB" dirty="0" smtClean="0">
                <a:latin typeface="Century Gothic" panose="020B0502020202020204" pitchFamily="34" charset="0"/>
              </a:rPr>
              <a:t>OR you could use your hand  - cut out </a:t>
            </a:r>
            <a:r>
              <a:rPr lang="en-GB" dirty="0" smtClean="0">
                <a:latin typeface="Century Gothic" panose="020B0502020202020204" pitchFamily="34" charset="0"/>
              </a:rPr>
              <a:t>as many as you can (get someone else to help too!) Arrange them in a way you like and take a </a:t>
            </a:r>
            <a:r>
              <a:rPr lang="en-GB" dirty="0" smtClean="0">
                <a:latin typeface="Century Gothic" panose="020B0502020202020204" pitchFamily="34" charset="0"/>
              </a:rPr>
              <a:t>picture…you could use magazines/newspaper or plain paper which you could colour or put patterns on…you don’t need to stick down your pattern – rearrange your shapes and take another photo – make a sequence, just like lots of artists do…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671" y="1887416"/>
            <a:ext cx="3834716" cy="384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395" y="792648"/>
            <a:ext cx="950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For us to be able to think carefully about Matisse’s work we need to remind ourselves about what we know about colour…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5555" y="2116183"/>
            <a:ext cx="484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Century Gothic" panose="020B0502020202020204" pitchFamily="34" charset="0"/>
              </a:rPr>
              <a:t>Primary colours </a:t>
            </a:r>
            <a:endParaRPr lang="en-GB" sz="48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5555" y="3474721"/>
            <a:ext cx="475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There are 3 primary colours – red, yellow &amp; blue.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They can be mixed together to make other colours…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96" y="889498"/>
            <a:ext cx="3798137" cy="3798137"/>
          </a:xfrm>
          <a:prstGeom prst="rect">
            <a:avLst/>
          </a:prstGeom>
        </p:spPr>
      </p:pic>
      <p:sp>
        <p:nvSpPr>
          <p:cNvPr id="3" name="Google Shape;100;p6"/>
          <p:cNvSpPr txBox="1">
            <a:spLocks/>
          </p:cNvSpPr>
          <p:nvPr/>
        </p:nvSpPr>
        <p:spPr>
          <a:xfrm>
            <a:off x="479786" y="459649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C1C1C"/>
              </a:buClr>
              <a:buSzPts val="4000"/>
              <a:buFont typeface="Arial"/>
              <a:buNone/>
            </a:pPr>
            <a:r>
              <a:rPr lang="en-US" sz="4800" b="1" cap="none" dirty="0" smtClean="0">
                <a:solidFill>
                  <a:srgbClr val="1C1C1C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Secondary colours</a:t>
            </a:r>
            <a:endParaRPr lang="en-US" sz="4800" cap="none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7941" y="152693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 smtClean="0">
                <a:latin typeface="Century Gothic" panose="020B0502020202020204" pitchFamily="34" charset="0"/>
              </a:rPr>
              <a:t>We use primary colours to make secondary colours – green, orange &amp; purple.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73" y="3177149"/>
            <a:ext cx="3679453" cy="3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60" t="10612" r="8942" b="9754"/>
          <a:stretch/>
        </p:blipFill>
        <p:spPr>
          <a:xfrm>
            <a:off x="4214946" y="1280160"/>
            <a:ext cx="3762103" cy="3631474"/>
          </a:xfrm>
          <a:prstGeom prst="rect">
            <a:avLst/>
          </a:prstGeom>
        </p:spPr>
      </p:pic>
      <p:sp>
        <p:nvSpPr>
          <p:cNvPr id="4" name="Google Shape;100;p6"/>
          <p:cNvSpPr txBox="1">
            <a:spLocks/>
          </p:cNvSpPr>
          <p:nvPr/>
        </p:nvSpPr>
        <p:spPr>
          <a:xfrm>
            <a:off x="1869076" y="169796"/>
            <a:ext cx="845384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C1C1C"/>
              </a:buClr>
              <a:buSzPts val="4000"/>
              <a:buFont typeface="Arial"/>
              <a:buNone/>
            </a:pPr>
            <a:r>
              <a:rPr lang="en-US" sz="4800" b="1" cap="none" dirty="0" smtClean="0">
                <a:solidFill>
                  <a:srgbClr val="1C1C1C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Warm and cool colours </a:t>
            </a:r>
            <a:endParaRPr lang="en-US" sz="4800" b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251" y="1649711"/>
            <a:ext cx="416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Red,  orange and yellow are warm colours. They make us think of sun, warmth and cosy things.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4949" y="1403634"/>
            <a:ext cx="416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Green, blue and purple are cool colours. They make us think of fresh, calm and chilly things.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" y="3931920"/>
            <a:ext cx="3644537" cy="2429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48" y="3879940"/>
            <a:ext cx="3587931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" y="1343693"/>
            <a:ext cx="4539916" cy="34639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This is one of Matisse's’ most famous pictures. It uses the paper cut collage way of working. </a:t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Can you guess what it is</a:t>
            </a:r>
            <a:r>
              <a:rPr lang="en-GB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145"/>
          <a:stretch/>
        </p:blipFill>
        <p:spPr>
          <a:xfrm>
            <a:off x="5029200" y="195263"/>
            <a:ext cx="7029451" cy="65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1165225"/>
            <a:ext cx="4305300" cy="1325563"/>
          </a:xfrm>
        </p:spPr>
        <p:txBody>
          <a:bodyPr>
            <a:normAutofit fontScale="90000"/>
          </a:bodyPr>
          <a:lstStyle/>
          <a:p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/>
              <a:t/>
            </a:r>
            <a:br>
              <a:rPr lang="en-GB" sz="5300" dirty="0"/>
            </a:br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>
                <a:latin typeface="Century Gothic" panose="020B0502020202020204" pitchFamily="34" charset="0"/>
              </a:rPr>
              <a:t>The Snail </a:t>
            </a: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sz="3600" dirty="0" smtClean="0">
                <a:latin typeface="Century Gothic" panose="020B0502020202020204" pitchFamily="34" charset="0"/>
              </a:rPr>
              <a:t>1953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>
                <a:latin typeface="Century Gothic" panose="020B0502020202020204" pitchFamily="34" charset="0"/>
              </a:rPr>
              <a:t>The Tate Gallery </a:t>
            </a:r>
            <a:br>
              <a:rPr lang="en-GB" sz="2000" dirty="0" smtClean="0">
                <a:latin typeface="Century Gothic" panose="020B0502020202020204" pitchFamily="34" charset="0"/>
              </a:rPr>
            </a:br>
            <a:r>
              <a:rPr lang="en-GB" sz="2000" dirty="0" smtClean="0">
                <a:latin typeface="Century Gothic" panose="020B0502020202020204" pitchFamily="34" charset="0"/>
              </a:rPr>
              <a:t>London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>
                <a:latin typeface="Century Gothic" panose="020B0502020202020204" pitchFamily="34" charset="0"/>
              </a:rPr>
              <a:t>Did you guess?</a:t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Look how BIG it is?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b="13558"/>
          <a:stretch/>
        </p:blipFill>
        <p:spPr>
          <a:xfrm>
            <a:off x="6072189" y="365124"/>
            <a:ext cx="5719762" cy="61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2"/>
            <a:ext cx="7029297" cy="654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9158" y="898358"/>
            <a:ext cx="4267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Look at it carefully again…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Can you see the snail shell and the head?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What else can you see?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What colours did Matisse use?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56" b="7607"/>
          <a:stretch/>
        </p:blipFill>
        <p:spPr>
          <a:xfrm>
            <a:off x="7006861" y="3898233"/>
            <a:ext cx="4851793" cy="2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010" y="144379"/>
            <a:ext cx="609600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Now it’s your turn!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can use any kind of paper – you can colour or paint some if you want to.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Rip or cut strips and shapes and arrange them to make your version of The Snail – remember there is no way you can get this wrong as it is your piece of art and will be fabulous! You don’t have to stick the shapes down – you can take a photo and then use the shapes again for another picture…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make a little snail OR if you have chalk, go outside and make an enormous one OR a cardboard box one…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make a model if you have playdoh or modelling clay.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07" t="27895" r="31334"/>
          <a:stretch/>
        </p:blipFill>
        <p:spPr>
          <a:xfrm>
            <a:off x="7010400" y="426660"/>
            <a:ext cx="4347411" cy="245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712" t="13421" r="9919" b="11421"/>
          <a:stretch/>
        </p:blipFill>
        <p:spPr>
          <a:xfrm>
            <a:off x="9488905" y="4588041"/>
            <a:ext cx="2243332" cy="2069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98" t="2775" r="5498" b="2407"/>
          <a:stretch/>
        </p:blipFill>
        <p:spPr>
          <a:xfrm>
            <a:off x="6481011" y="3163317"/>
            <a:ext cx="2871538" cy="2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463" y="176463"/>
            <a:ext cx="57751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Think about what you have learned about colour and </a:t>
            </a:r>
            <a:r>
              <a:rPr lang="en-GB" sz="2400" dirty="0" smtClean="0">
                <a:latin typeface="Century Gothic" panose="020B0502020202020204" pitchFamily="34" charset="0"/>
              </a:rPr>
              <a:t>how </a:t>
            </a:r>
            <a:r>
              <a:rPr lang="en-GB" sz="2400" dirty="0">
                <a:latin typeface="Century Gothic" panose="020B0502020202020204" pitchFamily="34" charset="0"/>
              </a:rPr>
              <a:t>they can make you feel.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What do you know about mixing colour?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What are </a:t>
            </a:r>
            <a:r>
              <a:rPr lang="en-GB" sz="2400" dirty="0" smtClean="0">
                <a:latin typeface="Century Gothic" panose="020B0502020202020204" pitchFamily="34" charset="0"/>
              </a:rPr>
              <a:t>2 </a:t>
            </a:r>
            <a:r>
              <a:rPr lang="en-GB" sz="2400" dirty="0">
                <a:latin typeface="Century Gothic" panose="020B0502020202020204" pitchFamily="34" charset="0"/>
              </a:rPr>
              <a:t>facts you have learned </a:t>
            </a:r>
            <a:r>
              <a:rPr lang="en-GB" sz="2400" dirty="0" smtClean="0">
                <a:latin typeface="Century Gothic" panose="020B0502020202020204" pitchFamily="34" charset="0"/>
              </a:rPr>
              <a:t>about Matisse?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Do you have a favourite painting of 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Do you have a favourite picture that you have made?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If you don’t have paint to use, don’t worry – when we are back in school you will have some opportunities to develop this using paint…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 can’t wait to see your art work – Mrs W. x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5080" y="1961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This is </a:t>
            </a:r>
            <a:r>
              <a:rPr lang="en-GB" sz="2000" i="1" dirty="0">
                <a:latin typeface="Century Gothic" panose="020B0502020202020204" pitchFamily="34" charset="0"/>
              </a:rPr>
              <a:t>my</a:t>
            </a:r>
            <a:r>
              <a:rPr lang="en-GB" sz="2000" dirty="0">
                <a:latin typeface="Century Gothic" panose="020B0502020202020204" pitchFamily="34" charset="0"/>
              </a:rPr>
              <a:t> favourite </a:t>
            </a:r>
            <a:r>
              <a:rPr lang="en-GB" sz="2000" dirty="0" smtClean="0">
                <a:latin typeface="Century Gothic" panose="020B0502020202020204" pitchFamily="34" charset="0"/>
              </a:rPr>
              <a:t>Matisse  </a:t>
            </a:r>
            <a:r>
              <a:rPr lang="en-GB" sz="2000" dirty="0" smtClean="0">
                <a:latin typeface="Century Gothic" panose="020B0502020202020204" pitchFamily="34" charset="0"/>
              </a:rPr>
              <a:t>picture </a:t>
            </a:r>
            <a:r>
              <a:rPr lang="en-GB" sz="2000" dirty="0">
                <a:latin typeface="Century Gothic" panose="020B0502020202020204" pitchFamily="34" charset="0"/>
              </a:rPr>
              <a:t>– </a:t>
            </a:r>
            <a:r>
              <a:rPr lang="en-GB" sz="2000" i="1" dirty="0" smtClean="0">
                <a:latin typeface="Century Gothic" panose="020B0502020202020204" pitchFamily="34" charset="0"/>
              </a:rPr>
              <a:t>Icarus</a:t>
            </a:r>
            <a:r>
              <a:rPr lang="en-GB" sz="2000" dirty="0" smtClean="0">
                <a:latin typeface="Century Gothic" panose="020B0502020202020204" pitchFamily="34" charset="0"/>
              </a:rPr>
              <a:t>. </a:t>
            </a:r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Can you guess why I like it?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705" y="1030741"/>
            <a:ext cx="3738154" cy="564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584069"/>
            <a:ext cx="6134100" cy="1325563"/>
          </a:xfrm>
        </p:spPr>
        <p:txBody>
          <a:bodyPr>
            <a:normAutofit fontScale="90000"/>
          </a:bodyPr>
          <a:lstStyle/>
          <a:p>
            <a:pPr lvl="1" algn="ctr"/>
            <a:r>
              <a:rPr lang="en-GB" sz="6000" dirty="0" smtClean="0">
                <a:latin typeface="Century Gothic" panose="020B0502020202020204" pitchFamily="34" charset="0"/>
              </a:rPr>
              <a:t/>
            </a:r>
            <a:br>
              <a:rPr lang="en-GB" sz="6000" dirty="0" smtClean="0">
                <a:latin typeface="Century Gothic" panose="020B0502020202020204" pitchFamily="34" charset="0"/>
              </a:rPr>
            </a:br>
            <a:r>
              <a:rPr lang="en-GB" sz="3600" dirty="0" smtClean="0">
                <a:latin typeface="Century Gothic" panose="020B0502020202020204" pitchFamily="34" charset="0"/>
              </a:rPr>
              <a:t/>
            </a:r>
            <a:br>
              <a:rPr lang="en-GB" sz="3600" dirty="0" smtClean="0"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Born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: December 31, 1869, </a:t>
            </a:r>
            <a:r>
              <a:rPr lang="en-GB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GB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36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3"/>
              </a:rPr>
              <a:t>Le </a:t>
            </a:r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hlinkClick r:id="rId3"/>
              </a:rPr>
              <a:t>Cateau-Cambrésis, 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hlinkClick r:id="rId3"/>
              </a:rPr>
              <a:t>France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Died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: November 3, 1954, 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Nice, France</a:t>
            </a:r>
            <a:r>
              <a:rPr lang="en-GB" sz="1600" dirty="0"/>
              <a:t/>
            </a:r>
            <a:br>
              <a:rPr lang="en-GB" sz="1600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365125"/>
            <a:ext cx="3857625" cy="611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897" y="3709851"/>
            <a:ext cx="6453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Matisse was an artist who was working in the 19</a:t>
            </a:r>
            <a:r>
              <a:rPr lang="en-GB" sz="2400" baseline="30000" dirty="0" smtClean="0">
                <a:latin typeface="Century Gothic" panose="020B0502020202020204" pitchFamily="34" charset="0"/>
              </a:rPr>
              <a:t>th</a:t>
            </a:r>
            <a:r>
              <a:rPr lang="en-GB" sz="2400" dirty="0" smtClean="0">
                <a:latin typeface="Century Gothic" panose="020B0502020202020204" pitchFamily="34" charset="0"/>
              </a:rPr>
              <a:t> &amp; 20</a:t>
            </a:r>
            <a:r>
              <a:rPr lang="en-GB" sz="2400" baseline="30000" dirty="0" smtClean="0">
                <a:latin typeface="Century Gothic" panose="020B0502020202020204" pitchFamily="34" charset="0"/>
              </a:rPr>
              <a:t>th</a:t>
            </a:r>
            <a:r>
              <a:rPr lang="en-GB" sz="2400" dirty="0" smtClean="0">
                <a:latin typeface="Century Gothic" panose="020B0502020202020204" pitchFamily="34" charset="0"/>
              </a:rPr>
              <a:t> Centuries.</a:t>
            </a:r>
          </a:p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He was 85 when he died and had worked as an artist for much of his life – so during this long period he did LOTS of different types of art…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85585" cy="1325563"/>
          </a:xfrm>
        </p:spPr>
        <p:txBody>
          <a:bodyPr/>
          <a:lstStyle/>
          <a:p>
            <a:r>
              <a:rPr lang="en-GB" dirty="0" smtClean="0"/>
              <a:t>Sculpture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81" y="493713"/>
            <a:ext cx="3707065" cy="5840180"/>
          </a:xfrm>
          <a:prstGeom prst="rect">
            <a:avLst/>
          </a:prstGeom>
        </p:spPr>
      </p:pic>
      <p:sp>
        <p:nvSpPr>
          <p:cNvPr id="5" name="AutoShape 4" descr="data:image/jpeg;base64,/9j/4AAQSkZJRgABAQAAAQABAAD/2wCEAAkGBhISEBQUEhQVFBUVFhQUGBUUFBIWEBYWFRUVFhgWFBcXHCYfFxkjGRIUHy8gIycpLCwsFR4xNTAqNSYrLCkBCQoKDQwOFQ8PFCkYFBgpKSkpKSkpKSkpKSkpKSkpKSkpKSkpKSkpKSkpKSkpKSkpKSkpKSkpKSkpKSkpKSkpKf/AABEIAQQAwgMBIgACEQEDEQH/xAAcAAEAAQUBAQAAAAAAAAAAAAAABgEDBAUHAgj/xABGEAABAwIDBQQFCAcHBQEAAAABAAIRAwQFITEGEkFRYQcicYETQpGhwRQyUmKx0eHwCCMzVHKi0hhDU4KSk/EkRGOywiX/xAAXAQEBAQEAAAAAAAAAAAAAAAAAAQID/8QAGxEBAQEAAwEBAAAAAAAAAAAAAAERAiExEkH/2gAMAwEAAhEDEQA/AO4oiICIiAiIgIiICIiAiIgIiICIiAiIgIiICIiAiIgIiICIiAiIgIiICIiAiKkoKoqSkoKoqSqoCIiAiIgIiICIiAiIgIiICIiAiIgIiICIqOKAXQub7ZdtVtayy2HyqqDBLXRbsPEOqAGTrkFpO0HbSpe1H2lpUdTt6RLa9ZmTqrhrSpu4NB1I1hczxdzKTQxjQB0+9ZvJqcWxxftbxWu79v6ESe7QaGjzcZcVi2W1d4SHfKrwka/9XWAJ6tmI6Qo2X5krKw+8aCd5ZrUmOiYT2j4iz/ud+TpXpMeI5SzdPmZU2wntYdn8qtoA/vLZzquXEupQHAdQXLj1DFKOWvsyW+sMVplrS1wMEjrPQHRT6q/Md7wfaG2u2b9vVZVaDB3XAlp+i8atOehWxC+e3Vf1or2dX0Ny2O83Jj44VWjJ4gkZ55rrWxO2YvKZZVaKVzTA9JT9WP8AEpn1qZ58Dkty651KkRFpBERAREQEREBERAREQEREBFQlYmIYxQoN3q1VlIc6j2tHtJQZZXO+2HbI2tsLai6Li6loLXd9lPRzxGYJEgHgfBTHD9qLOvlRuaNX+Cqxx9xXB9usVNxjFxWP7K1LaWfEUxvQ3qXu9gUtWLF075La0qLdQJceJc6SSeuY/JUNxO4JKycQxepUeXvMlxJj1Wg8AtdStnvJ3RMZmSFhtZK921UB2eiuGxIbOZGYkDu5aweOazMOw6lUyc/cfwGY8I/FVMYz686ZLYYdSBO86YAyjjPVY1zgz6ZE5jPIwDHOBqPDzhZFOsANckG9srtrR3chMqT4fiLt+nWouAr0jLCTDXA/Opv+o4COhDTBhc9ZdwDmOk6q9b7QvptBAnhpkg+o8HxZlxRZVYcnjQ/OaRk5p6g5FZ6+cNmu1m7tt70bKTmOIc5r2vmQIJaWv7pIjgdNF1HZntbt7gtbWaaDjlvE71GeRfq2eojrotSs4nyLy2oCJGYXpVBERAREQEREBERAVCqqzd3LadNz3mGsaXOPIASUEO7Se0VuHUgymBUuaoO4z1WD/EqfVB4cZXzxjtxWrVTUuajqtR2rnmeJ+aNGiIgBbu+xWpe3tW4cYNV5IJB7lJpIptaDpA16lanGs3gzInLmud5NyK4RZ0qkBw3XDR7cnDkZ1yXrGG1KBdRfBDofvZy7qSdSs3ALLMHTIe1SHH7IVaAJA7hnPXd8VNXHOXVSVtNmsPFesKZJDXHvAcWtEx5rBuqID3BuYnJe8NvDScHBxDmuBHLLIgqomOPsYwbjAGiIAA7ojLIcFDbV3o60Ozkx5nRSC2vBcZevHlrmsDaDDHNa14GmR+/3IqcYfZU61JrajQYmD6zTzaeBgqGY5gj6F2+k2D6zXcC0j8VMtj7kVaNFzeG9Psj4KI7Z3u/fVXA5B+409GANP80ojW1cOe0d4iJ5zP3KrK4+Tvbu5uPdPEQvdoxxcd49YOhXi2ogElxiJ8I6KjEsHgOgqRYeS188DkQdIPTiovWqbzpGXL4LMtcVrAiHAnk4Ag+KDtvZ1tI+lUFu9xdQfAp7xk0XfRBOfojwHqxygDqjdF84bM416QneaWxAOfEzpy0C79s/felt6bjrEHxGS1KzWyREVQREQEREBERAUJ7X8QNLCLiNau5R8RVcGO/l3lNlz3trP/51OdPlVCfa6PeApVjl+B4P6OhvujfcP9LToB7FE8XqfrYHA+/NTw1Yol4PAxyMcvaueYgSXydTJXKd10qW7PT6McyBP4LB2tx1zneiYS1g1PF0q/gFUiByhRnEqxNR8/SKuGsQvMz+ctFduKGYI0Inpn+KtMZJ5deCy947jSDzgRoOfiVqsvdp6Sm4VGiSM4B1jnzU8tRTuqJc2DIzy7wPEEcCJ965/SrOYMonXzW5wDFnB4cTp8+BkWHUkcXDmp+LG22WvhbW9yw6sdUYz+J4G6D7VCLh3eIMiMgDx6hTa8og1HvG+5tVjXsgf3jM8+fdKxLjBfSNlhEnPddof4T6qbEsqO22IEQCZ68lkXdMOG82ADqBPdPPwKxbzD3snukRqOI/BXcGuQHEE5Hggw6luWmD7RoeoVC1b69tGOb3OUj7SFpX08/BUbnZi5Idun1jr4DP4L6O2DfNkydQ4j2Bq+a9nZNRoH0gfb+QvpvY633bVp+kS8eBgD7FePqN6iItMiIiAiIgIiICiPalgRusLrsbm9gFZg4l1I7+75gEealy8vbIIOc5Qg+Z7fGmOt6VOYcaQ3jlG9EEEcDInzUWxP8AaDyW225wF1hiNejo0uL6Z0mnUJcwDwkt/wAs8QtNijpLXZ5tA9kz9q543rfYBVzz4fBaC5py5x6k+9ZOE3BY4cjkfz4q3cOEknIST5dEGMxmXiR7ACSpNQwndognV4Hv0CjtJwOoyMZDrqPep/jrwWkACAMvvUqxAbiiGuITD625VaeufKOq93tLPe/ErG9LAy6H2Zq1EzvMTFNtu45NpVWkcwwta1x95W5vqDRXLWxumXMI5HvAewqEbR3rahpBhmWBxH0TPxKkmz126rajePet4pz6xZuywxxgZeSmNa2DbZlSWPEzx1I6qAYxhxoV3NyiZa4cvNdCbUmHDoevmsLbzCBUtm3DBm0iecwfvUi1q8IdTe3cJ1z4ZGFrtoMJNIg6tPH8+CwMKud1wIOuR8CpzhDW1GOpGHNILRPCcwRyIPFaYans7wU17xlMDXXo3ifYV9NUaIa0NGjQAPJQDsi2J+SW5rPM1awEfUpjRs8XczzXQ1uM0REVQREQEREBERAVCqog5Z28bJivaMumD9ZbHOONJ5AM/wAJg+3muF3Amk0jgfcfwX15iti2tRqUn5tqMcw84cCJHXNfKmKYY+1r1aFUd6k4scNAY0c3oQQfNZrUam2uBBB098cl4qVCfD4KlelBkaLyCorJw/OrTbze0e8H4Kf4uRumNSHCOK53bPhwcOBB9ikNLFjUd3tT63wA4eKzZ2srAxEBuS1mpWxxnMh3ktY4rSLrI5T9vRb7BrljCXMc4GIc0nJw4GVoKIlZdsTvcPPrpCCZYNeh4J+sRHTKJ6qSttvS29Wj9JjiOUgKFYEYJLRlJk8yNVOsCqfrGkaH26KNRxq3YQ2OWR8RlCmuyssbvEyeI4QVodorH0d/c0hp6Yx/nh3/ANKRYOw7wHOMucIy7nsVWm2j6Lv/AGa132uW/Wj2OtNy1H1nE+Md0Hz3VvFuM0REVQREQEREBERAREQUIXJO2/ZCWC+pDvMAZWifmSQ2pH1S4gn6LjyC64rVxbh7XNcA5rgWkHQgyCCOSXsfH9RuRHA/BYVRuanHaHsW/D7pzczQqFzqLoyA/wAM8Jb7SAoZVyKw2s0snCdDks+gd10H29Fr6jVs6RFRm8M3NA3hxQX8QbLJ5D7Vplt6bt5rgfLyWpqaoL9s3JZFJveEHNYFKrErOw+472YGiCVYZT3chyn2qW7Mn9aPqmD7JUTwmoHSesewLf2998npVKp4NIHV7sgB5JWkJxC6FXELmpwNZ0Tx3e4D/KpfsvZuqV2NZ84mB0JBE+Qk+ShVhQgSRJJGQBJLnHgNSZOQ4ruvZjsY+3b8ouG7tV7QG0zmabcs3fXIDfAAdVZ2zU7tKAYxrRkGgNHgBCvKgVVpgREQEREBERAREQEREBERBqdpNm6F7QdRriWnMEZOY4Aw5p4ESvnHbns9usPed9vpKRPdrsE0+MNeNWP8cuR4L6kVuvQa9pa4BzTkQQCCDwIOR81B8XE/kqtCsWOkf8+K+idqewyyuZdQm0qf+NoNE+NMkR5ELn+Ldgl/Sn0L6NcAahxpOnluuke9RYhrHBzfSN0MgjkeSwHEZrNwy1cd5gcPWndIIy4y3IiWwCNZWHdWrh90KNPDGBX7YAFYYerlKoSYGpyCCQ4Vcls8oPtW9rUbi/LaNpRdV3Ic/dgMDjkN557ojWNei1uBWAc4b87uc9YGa+hNiGMbZU2sAG4XsMACSxxaCeZLQ0z1VhWn2I7MqNmG1asVbmPnnNtOcy2mD146+CmwaqotMaIiICIiAiIgIiICIiAqSkry5yD0V53lafWhY9S6QZm+FT0q1rrtWzfINt6VQvta2n+S4dUax0Vrn/p6UEh01MnERpDSTPMjot98u6+fAeP54LiW0e0ZxDEHVwZoWzTToTBa55Obxy3nAEdGhS1caizsW29H0fHVx6zI8h8FF8Qvy57gI3QYyEea3uNXxDHAccp8dVFCViNV7YRxhbXDWcYGuRjNa2gYExnwW4wf5vgSqN/h1Q68l2zs+rl1u8cnA/6mNnykFcTsdY/48F2Ds1d+rdnqxn8pd96sL4nCIEWmBERAREQEREBERAVCqqhKDy5yxq1ZXKr1qruugpcXiwat4rFesZWM6ogyXXS8G4/J08zwWDdXzKTC+o4Ma3MudoFyjabbitfO9DbBzaJ1zIdUE6vPqt6LNrUjd7b7b/KXfI7R8tJIq1GyN4CO4wnRvN3SFpKrWU2Cm2AG5mNC6IKx7Kybbs4F8d53Tk1a/E7/AHW8ydPBZ9a8a7FryX7o0GvitbK9E/8AKQqi/Tb3QOc/atnhHdB6mVralNZzaxAB4zp0QSOwdGfjPiukbA45To1A2q4Ma5pZvOIDN8uYWtJ4Eglctwm6c7QS08RwP3LNxc+kpGmchM5ic4gGOIVL2+lQ5egV867L9od7h3dcTc0B/dvcS5g4ljzLm8cjI8F1/ZPtIsr8AUqm5U40akNqg8gJh3iCVdZxLEXkOXpVBERAREQEREFCvLivRXkoMW4K016Vubhq096xBqars1gYliVO3pOq1XbrGCSeJ6DmTyWdVbmuYbZ3pu735OHEUqMExo6pnkfd7FKsafG8Yr4hU3jLKLSdxoyAA4nm5UoMZTaA0bo1J4u8Vn3QbSphjcgPf4rRYhfCM+PLVYbXq9wXHoOPBaC8rbzpJy0CXV85/wBUcBx81jbxOufJIihOeWiq05heWr3CoynL01kqxR5K5B8EGVZ1nU3AgkCRIGkKSW1QEEg655/BRMVSOqzqWMPAjdDvDIjxQSI0d7T8VYqWVFx77ASOOYd5EcfCFiUcZ3x3QARz/OavUsRLnBrmjkSOBOiRXRdie0OrQIo3TjVoCAyqZNemOAqcareEjvafOzK6zbXTXta5hDmuEhzTII5gr5zDxBAOWmRPn5qbbBY863q7jnu9E7IsMFrXa77eIyIBExxV1mx1xF5a6V6WmRERAREQFQqqoQgsVmrWXlFbhzVjV6MoIdilb0bHvOjGud7BK4PSxh4qvjP0j94yQJOuROQ813nbPD6hta4Y0ucabwANSYXzsW94AiCCJBycI4OB0WbFjOxTFwSAAfm57x48mx04rUVbguAJOWgAn3q/ibw50gaZLCU1pQuRV3UhNFJRVDCqJo9NCvCQfuVkNkaqpB4ZeCaMh5CrQeJzB8QftCsOc4nNVY6CmjLtTDwToCZUgZGo0yOQUfpEHPQLPs6paIBOc66Jo2thU+dHEyt3bXfeBHHX7MlF6VWADpzHCVsKN4ARJgaSmq+iNm74VbameIaGkcoC2qgHZZiBqsfAdugN70EMcTPzTxIjNT9bYoiIiCIiAiIgQvDmr2iDHdbArS4vsJZ3P7ajTeeZaN726qQQqoOZ33YVh753fS0yfo1HGPJ0jyWpq/o80fVuaw8RSPwC7Eqpi64hU/R3PC6d502fesZ36PVYaXQPjSPwcu8IpkNcC/s8XX71S86Tv6l4P6PN3+80v9t39S+gETIa+f8A+zzd/vFL/bd/Un9nu7/eKX+h/wB6+gEhXIa4Cz9Hu7/eKX+2/wC9Xqf6PlxxuqflRd/Uu8IpkNcQo9gFUfOugP4aX3uWfQ7Ax613U8mU/jK7AiZDXNrHsQs2nv1K1ToXho/khSOy7OrCmQfQh5boXlz48N4mFJkTIat0aDWgBoAA0AyAVxEVQREQEREBERAREQEREBERAREQEREBERAREQEREBERAREQEREBERAREQEREBERAREQEREBERAREQEREBERAREQEREBUKqiDyiIg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544763" y="3333750"/>
            <a:ext cx="24098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ISEBQUEhQVFBUVFhQUGBUUFBIWEBYWFRUVFhgWFBcXHCYfFxkjGRIUHy8gIycpLCwsFR4xNTAqNSYrLCkBCQoKDQwOFQ8PFCkYFBgpKSkpKSkpKSkpKSkpKSkpKSkpKSkpKSkpKSkpKSkpKSkpKSkpKSkpKSkpKSkpKSkpKf/AABEIAQQAwgMBIgACEQEDEQH/xAAcAAEAAQUBAQAAAAAAAAAAAAAABgEDBAUHAgj/xABGEAABAwIDBQQFCAcHBQEAAAABAAIRAwQFITEGEkFRYQcicYETQpGhwRQyUmKx0eHwCCMzVHKi0hhDU4KSk/EkRGOywiX/xAAXAQEBAQEAAAAAAAAAAAAAAAAAAQID/8QAGxEBAQEAAwEBAAAAAAAAAAAAAAERAiExEkH/2gAMAwEAAhEDEQA/AO4oiICIiAiIgIiICIiAiIgIiICIiAiIgIiICIiAiIgIiICIiAiIgIiICIiAiKkoKoqSkoKoqSqoCIiAiIgIiICIiAiIgIiICIiAiIgIiICIqOKAXQub7ZdtVtayy2HyqqDBLXRbsPEOqAGTrkFpO0HbSpe1H2lpUdTt6RLa9ZmTqrhrSpu4NB1I1hczxdzKTQxjQB0+9ZvJqcWxxftbxWu79v6ESe7QaGjzcZcVi2W1d4SHfKrwka/9XWAJ6tmI6Qo2X5krKw+8aCd5ZrUmOiYT2j4iz/ud+TpXpMeI5SzdPmZU2wntYdn8qtoA/vLZzquXEupQHAdQXLj1DFKOWvsyW+sMVplrS1wMEjrPQHRT6q/Md7wfaG2u2b9vVZVaDB3XAlp+i8atOehWxC+e3Vf1or2dX0Ny2O83Jj44VWjJ4gkZ55rrWxO2YvKZZVaKVzTA9JT9WP8AEpn1qZ58Dkty651KkRFpBERAREQEREBERAREQEREBFQlYmIYxQoN3q1VlIc6j2tHtJQZZXO+2HbI2tsLai6Li6loLXd9lPRzxGYJEgHgfBTHD9qLOvlRuaNX+Cqxx9xXB9usVNxjFxWP7K1LaWfEUxvQ3qXu9gUtWLF075La0qLdQJceJc6SSeuY/JUNxO4JKycQxepUeXvMlxJj1Wg8AtdStnvJ3RMZmSFhtZK921UB2eiuGxIbOZGYkDu5aweOazMOw6lUyc/cfwGY8I/FVMYz686ZLYYdSBO86YAyjjPVY1zgz6ZE5jPIwDHOBqPDzhZFOsANckG9srtrR3chMqT4fiLt+nWouAr0jLCTDXA/Opv+o4COhDTBhc9ZdwDmOk6q9b7QvptBAnhpkg+o8HxZlxRZVYcnjQ/OaRk5p6g5FZ6+cNmu1m7tt70bKTmOIc5r2vmQIJaWv7pIjgdNF1HZntbt7gtbWaaDjlvE71GeRfq2eojrotSs4nyLy2oCJGYXpVBERAREQEREBERAVCqqzd3LadNz3mGsaXOPIASUEO7Se0VuHUgymBUuaoO4z1WD/EqfVB4cZXzxjtxWrVTUuajqtR2rnmeJ+aNGiIgBbu+xWpe3tW4cYNV5IJB7lJpIptaDpA16lanGs3gzInLmud5NyK4RZ0qkBw3XDR7cnDkZ1yXrGG1KBdRfBDofvZy7qSdSs3ALLMHTIe1SHH7IVaAJA7hnPXd8VNXHOXVSVtNmsPFesKZJDXHvAcWtEx5rBuqID3BuYnJe8NvDScHBxDmuBHLLIgqomOPsYwbjAGiIAA7ojLIcFDbV3o60Ozkx5nRSC2vBcZevHlrmsDaDDHNa14GmR+/3IqcYfZU61JrajQYmD6zTzaeBgqGY5gj6F2+k2D6zXcC0j8VMtj7kVaNFzeG9Psj4KI7Z3u/fVXA5B+409GANP80ojW1cOe0d4iJ5zP3KrK4+Tvbu5uPdPEQvdoxxcd49YOhXi2ogElxiJ8I6KjEsHgOgqRYeS188DkQdIPTiovWqbzpGXL4LMtcVrAiHAnk4Ag+KDtvZ1tI+lUFu9xdQfAp7xk0XfRBOfojwHqxygDqjdF84bM416QneaWxAOfEzpy0C79s/felt6bjrEHxGS1KzWyREVQREQEREBERAUJ7X8QNLCLiNau5R8RVcGO/l3lNlz3trP/51OdPlVCfa6PeApVjl+B4P6OhvujfcP9LToB7FE8XqfrYHA+/NTw1Yol4PAxyMcvaueYgSXydTJXKd10qW7PT6McyBP4LB2tx1zneiYS1g1PF0q/gFUiByhRnEqxNR8/SKuGsQvMz+ctFduKGYI0Inpn+KtMZJ5deCy947jSDzgRoOfiVqsvdp6Sm4VGiSM4B1jnzU8tRTuqJc2DIzy7wPEEcCJ965/SrOYMonXzW5wDFnB4cTp8+BkWHUkcXDmp+LG22WvhbW9yw6sdUYz+J4G6D7VCLh3eIMiMgDx6hTa8og1HvG+5tVjXsgf3jM8+fdKxLjBfSNlhEnPddof4T6qbEsqO22IEQCZ68lkXdMOG82ADqBPdPPwKxbzD3snukRqOI/BXcGuQHEE5Hggw6luWmD7RoeoVC1b69tGOb3OUj7SFpX08/BUbnZi5Idun1jr4DP4L6O2DfNkydQ4j2Bq+a9nZNRoH0gfb+QvpvY633bVp+kS8eBgD7FePqN6iItMiIiAiIgIiICiPalgRusLrsbm9gFZg4l1I7+75gEealy8vbIIOc5Qg+Z7fGmOt6VOYcaQ3jlG9EEEcDInzUWxP8AaDyW225wF1hiNejo0uL6Z0mnUJcwDwkt/wAs8QtNijpLXZ5tA9kz9q543rfYBVzz4fBaC5py5x6k+9ZOE3BY4cjkfz4q3cOEknIST5dEGMxmXiR7ACSpNQwndognV4Hv0CjtJwOoyMZDrqPep/jrwWkACAMvvUqxAbiiGuITD625VaeufKOq93tLPe/ErG9LAy6H2Zq1EzvMTFNtu45NpVWkcwwta1x95W5vqDRXLWxumXMI5HvAewqEbR3rahpBhmWBxH0TPxKkmz126rajePet4pz6xZuywxxgZeSmNa2DbZlSWPEzx1I6qAYxhxoV3NyiZa4cvNdCbUmHDoevmsLbzCBUtm3DBm0iecwfvUi1q8IdTe3cJ1z4ZGFrtoMJNIg6tPH8+CwMKud1wIOuR8CpzhDW1GOpGHNILRPCcwRyIPFaYans7wU17xlMDXXo3ifYV9NUaIa0NGjQAPJQDsi2J+SW5rPM1awEfUpjRs8XczzXQ1uM0REVQREQEREBERAVCqog5Z28bJivaMumD9ZbHOONJ5AM/wAJg+3muF3Amk0jgfcfwX15iti2tRqUn5tqMcw84cCJHXNfKmKYY+1r1aFUd6k4scNAY0c3oQQfNZrUam2uBBB098cl4qVCfD4KlelBkaLyCorJw/OrTbze0e8H4Kf4uRumNSHCOK53bPhwcOBB9ikNLFjUd3tT63wA4eKzZ2srAxEBuS1mpWxxnMh3ktY4rSLrI5T9vRb7BrljCXMc4GIc0nJw4GVoKIlZdsTvcPPrpCCZYNeh4J+sRHTKJ6qSttvS29Wj9JjiOUgKFYEYJLRlJk8yNVOsCqfrGkaH26KNRxq3YQ2OWR8RlCmuyssbvEyeI4QVodorH0d/c0hp6Yx/nh3/ANKRYOw7wHOMucIy7nsVWm2j6Lv/AGa132uW/Wj2OtNy1H1nE+Md0Hz3VvFuM0REVQREQEREBERAREQUIXJO2/ZCWC+pDvMAZWifmSQ2pH1S4gn6LjyC64rVxbh7XNcA5rgWkHQgyCCOSXsfH9RuRHA/BYVRuanHaHsW/D7pzczQqFzqLoyA/wAM8Jb7SAoZVyKw2s0snCdDks+gd10H29Fr6jVs6RFRm8M3NA3hxQX8QbLJ5D7Vplt6bt5rgfLyWpqaoL9s3JZFJveEHNYFKrErOw+472YGiCVYZT3chyn2qW7Mn9aPqmD7JUTwmoHSesewLf2998npVKp4NIHV7sgB5JWkJxC6FXELmpwNZ0Tx3e4D/KpfsvZuqV2NZ84mB0JBE+Qk+ShVhQgSRJJGQBJLnHgNSZOQ4ruvZjsY+3b8ouG7tV7QG0zmabcs3fXIDfAAdVZ2zU7tKAYxrRkGgNHgBCvKgVVpgREQEREBERAREQEREBERBqdpNm6F7QdRriWnMEZOY4Aw5p4ESvnHbns9usPed9vpKRPdrsE0+MNeNWP8cuR4L6kVuvQa9pa4BzTkQQCCDwIOR81B8XE/kqtCsWOkf8+K+idqewyyuZdQm0qf+NoNE+NMkR5ELn+Ldgl/Sn0L6NcAahxpOnluuke9RYhrHBzfSN0MgjkeSwHEZrNwy1cd5gcPWndIIy4y3IiWwCNZWHdWrh90KNPDGBX7YAFYYerlKoSYGpyCCQ4Vcls8oPtW9rUbi/LaNpRdV3Ic/dgMDjkN557ojWNei1uBWAc4b87uc9YGa+hNiGMbZU2sAG4XsMACSxxaCeZLQ0z1VhWn2I7MqNmG1asVbmPnnNtOcy2mD146+CmwaqotMaIiICIiAiIgIiICIiAqSkry5yD0V53lafWhY9S6QZm+FT0q1rrtWzfINt6VQvta2n+S4dUax0Vrn/p6UEh01MnERpDSTPMjot98u6+fAeP54LiW0e0ZxDEHVwZoWzTToTBa55Obxy3nAEdGhS1caizsW29H0fHVx6zI8h8FF8Qvy57gI3QYyEea3uNXxDHAccp8dVFCViNV7YRxhbXDWcYGuRjNa2gYExnwW4wf5vgSqN/h1Q68l2zs+rl1u8cnA/6mNnykFcTsdY/48F2Ds1d+rdnqxn8pd96sL4nCIEWmBERAREQEREBERAVCqqhKDy5yxq1ZXKr1qruugpcXiwat4rFesZWM6ogyXXS8G4/J08zwWDdXzKTC+o4Ma3MudoFyjabbitfO9DbBzaJ1zIdUE6vPqt6LNrUjd7b7b/KXfI7R8tJIq1GyN4CO4wnRvN3SFpKrWU2Cm2AG5mNC6IKx7Kybbs4F8d53Tk1a/E7/AHW8ydPBZ9a8a7FryX7o0GvitbK9E/8AKQqi/Tb3QOc/atnhHdB6mVralNZzaxAB4zp0QSOwdGfjPiukbA45To1A2q4Ma5pZvOIDN8uYWtJ4Eglctwm6c7QS08RwP3LNxc+kpGmchM5ic4gGOIVL2+lQ5egV867L9od7h3dcTc0B/dvcS5g4ljzLm8cjI8F1/ZPtIsr8AUqm5U40akNqg8gJh3iCVdZxLEXkOXpVBERAREQEREFCvLivRXkoMW4K016Vubhq096xBqars1gYliVO3pOq1XbrGCSeJ6DmTyWdVbmuYbZ3pu735OHEUqMExo6pnkfd7FKsafG8Yr4hU3jLKLSdxoyAA4nm5UoMZTaA0bo1J4u8Vn3QbSphjcgPf4rRYhfCM+PLVYbXq9wXHoOPBaC8rbzpJy0CXV85/wBUcBx81jbxOufJIihOeWiq05heWr3CoynL01kqxR5K5B8EGVZ1nU3AgkCRIGkKSW1QEEg655/BRMVSOqzqWMPAjdDvDIjxQSI0d7T8VYqWVFx77ASOOYd5EcfCFiUcZ3x3QARz/OavUsRLnBrmjkSOBOiRXRdie0OrQIo3TjVoCAyqZNemOAqcareEjvafOzK6zbXTXta5hDmuEhzTII5gr5zDxBAOWmRPn5qbbBY863q7jnu9E7IsMFrXa77eIyIBExxV1mx1xF5a6V6WmRERAREQFQqqoQgsVmrWXlFbhzVjV6MoIdilb0bHvOjGud7BK4PSxh4qvjP0j94yQJOuROQ813nbPD6hta4Y0ucabwANSYXzsW94AiCCJBycI4OB0WbFjOxTFwSAAfm57x48mx04rUVbguAJOWgAn3q/ibw50gaZLCU1pQuRV3UhNFJRVDCqJo9NCvCQfuVkNkaqpB4ZeCaMh5CrQeJzB8QftCsOc4nNVY6CmjLtTDwToCZUgZGo0yOQUfpEHPQLPs6paIBOc66Jo2thU+dHEyt3bXfeBHHX7MlF6VWADpzHCVsKN4ARJgaSmq+iNm74VbameIaGkcoC2qgHZZiBqsfAdugN70EMcTPzTxIjNT9bYoiIiCIiAiIgQvDmr2iDHdbArS4vsJZ3P7ajTeeZaN726qQQqoOZ33YVh753fS0yfo1HGPJ0jyWpq/o80fVuaw8RSPwC7Eqpi64hU/R3PC6d502fesZ36PVYaXQPjSPwcu8IpkNcC/s8XX71S86Tv6l4P6PN3+80v9t39S+gETIa+f8A+zzd/vFL/bd/Un9nu7/eKX+h/wB6+gEhXIa4Cz9Hu7/eKX+2/wC9Xqf6PlxxuqflRd/Uu8IpkNcQo9gFUfOugP4aX3uWfQ7Ax613U8mU/jK7AiZDXNrHsQs2nv1K1ToXho/khSOy7OrCmQfQh5boXlz48N4mFJkTIat0aDWgBoAA0AyAVxEVQREQEREBERAREQEREBERAREQEREBERAREQEREBERAREQEREBERAREQEREBERAREQEREBERAREQEREBERAREQEREBUKqiDyiIg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56695" y="1535559"/>
            <a:ext cx="4102242" cy="17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latin typeface="Century Gothic" panose="020B0502020202020204" pitchFamily="34" charset="0"/>
              </a:rPr>
              <a:t>He was a sculptor – using metal and polished stone to make his sculptures.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What do you think he was trying to depict in these sculptures?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442" y="989459"/>
            <a:ext cx="2957411" cy="3963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3976339"/>
            <a:ext cx="5388695" cy="23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33078" cy="1325563"/>
          </a:xfrm>
        </p:spPr>
        <p:txBody>
          <a:bodyPr/>
          <a:lstStyle/>
          <a:p>
            <a:r>
              <a:rPr lang="en-GB" dirty="0" smtClean="0"/>
              <a:t>Portraits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93" y="723551"/>
            <a:ext cx="2314110" cy="308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62" y="365125"/>
            <a:ext cx="3611229" cy="429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39" y="1466387"/>
            <a:ext cx="2535980" cy="3368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59" y="4042990"/>
            <a:ext cx="1950774" cy="2509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4" y="3174116"/>
            <a:ext cx="2230259" cy="33211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425543" y="4958897"/>
            <a:ext cx="31626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2000" dirty="0" smtClean="0">
                <a:latin typeface="Century Gothic" panose="020B0502020202020204" pitchFamily="34" charset="0"/>
              </a:rPr>
              <a:t>He used different styles to paint lots of portraits. Which do you think are self-portraits?!</a:t>
            </a:r>
            <a:r>
              <a:rPr lang="en-GB" sz="2000" dirty="0" smtClean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143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5" y="690410"/>
            <a:ext cx="7447261" cy="5271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137519"/>
            <a:ext cx="3143662" cy="4043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74" y="285462"/>
            <a:ext cx="38012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entury Gothic" panose="020B0502020202020204" pitchFamily="34" charset="0"/>
              </a:rPr>
              <a:t>There was a particular person who inspired Matisse when he painted portraits. She was called Lydia Delectorskaya – she was his muse.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" y="250025"/>
            <a:ext cx="5016136" cy="6451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7999" y="330671"/>
            <a:ext cx="50291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Look at this portrait of Lydia – how many lines and marks can you see?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Notice that some of them are a continuous line (he didn’t take his pencil off the paper).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Look at the picture and try to copy the image with the same number of marks.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make a BIG picture and then try a really small one.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Which one is easier/better?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Do you prefer working on a large or small scale? Why?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I wonder why Matisse didn’t add any colour?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if you want to…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27" y="506303"/>
            <a:ext cx="814250" cy="10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2" y="239888"/>
            <a:ext cx="5627072" cy="64309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1051" y="283833"/>
            <a:ext cx="3629362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latin typeface="Century Gothic" panose="020B0502020202020204" pitchFamily="34" charset="0"/>
              </a:rPr>
              <a:t>Still life</a:t>
            </a:r>
            <a:endParaRPr lang="en-GB" sz="48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630" y="1548238"/>
            <a:ext cx="4910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entury Gothic" panose="020B0502020202020204" pitchFamily="34" charset="0"/>
              </a:rPr>
              <a:t>At the start of his career Matisse painted still lifes…  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630" y="3455358"/>
            <a:ext cx="52489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latin typeface="Century Gothic" panose="020B0502020202020204" pitchFamily="34" charset="0"/>
              </a:rPr>
              <a:t>A </a:t>
            </a:r>
            <a:r>
              <a:rPr lang="en-GB" sz="2400" b="1" i="1" dirty="0">
                <a:latin typeface="Century Gothic" panose="020B0502020202020204" pitchFamily="34" charset="0"/>
              </a:rPr>
              <a:t>still </a:t>
            </a:r>
            <a:r>
              <a:rPr lang="en-GB" sz="2400" b="1" i="1" dirty="0" smtClean="0">
                <a:latin typeface="Century Gothic" panose="020B0502020202020204" pitchFamily="34" charset="0"/>
              </a:rPr>
              <a:t>life</a:t>
            </a:r>
            <a:r>
              <a:rPr lang="en-GB" sz="2400" i="1" dirty="0" smtClean="0">
                <a:latin typeface="Century Gothic" panose="020B0502020202020204" pitchFamily="34" charset="0"/>
              </a:rPr>
              <a:t>) </a:t>
            </a:r>
            <a:r>
              <a:rPr lang="en-GB" sz="2400" i="1" dirty="0">
                <a:latin typeface="Century Gothic" panose="020B0502020202020204" pitchFamily="34" charset="0"/>
              </a:rPr>
              <a:t>is a </a:t>
            </a:r>
            <a:r>
              <a:rPr lang="en-GB" sz="2400" i="1" dirty="0">
                <a:latin typeface="Century Gothic" panose="020B0502020202020204" pitchFamily="34" charset="0"/>
                <a:hlinkClick r:id="rId3" tooltip="Work of art"/>
              </a:rPr>
              <a:t>work of art</a:t>
            </a:r>
            <a:r>
              <a:rPr lang="en-GB" sz="2400" i="1" dirty="0">
                <a:latin typeface="Century Gothic" panose="020B0502020202020204" pitchFamily="34" charset="0"/>
              </a:rPr>
              <a:t> depicting mostly </a:t>
            </a:r>
            <a:r>
              <a:rPr lang="en-GB" sz="2400" i="1" dirty="0" smtClean="0">
                <a:latin typeface="Century Gothic" panose="020B0502020202020204" pitchFamily="34" charset="0"/>
              </a:rPr>
              <a:t>still (unmoving) subjects, </a:t>
            </a:r>
            <a:r>
              <a:rPr lang="en-GB" sz="2400" i="1" dirty="0">
                <a:latin typeface="Century Gothic" panose="020B0502020202020204" pitchFamily="34" charset="0"/>
              </a:rPr>
              <a:t>typically </a:t>
            </a:r>
            <a:r>
              <a:rPr lang="en-GB" sz="2400" i="1" dirty="0" smtClean="0">
                <a:latin typeface="Century Gothic" panose="020B0502020202020204" pitchFamily="34" charset="0"/>
              </a:rPr>
              <a:t>common </a:t>
            </a:r>
            <a:r>
              <a:rPr lang="en-GB" sz="2400" i="1" dirty="0">
                <a:latin typeface="Century Gothic" panose="020B0502020202020204" pitchFamily="34" charset="0"/>
              </a:rPr>
              <a:t>objects which are either natural (food, flowers, dead animals, plants, rocks, shells, etc.) or </a:t>
            </a:r>
            <a:r>
              <a:rPr lang="en-GB" sz="2400" i="1" dirty="0">
                <a:latin typeface="Century Gothic" panose="020B0502020202020204" pitchFamily="34" charset="0"/>
                <a:hlinkClick r:id="rId4" tooltip="Artificiality"/>
              </a:rPr>
              <a:t>man-made</a:t>
            </a:r>
            <a:r>
              <a:rPr lang="en-GB" sz="2400" i="1" dirty="0">
                <a:latin typeface="Century Gothic" panose="020B0502020202020204" pitchFamily="34" charset="0"/>
              </a:rPr>
              <a:t> (drinking glasses, books, vases, </a:t>
            </a:r>
            <a:r>
              <a:rPr lang="en-GB" sz="2400" i="1" dirty="0" smtClean="0">
                <a:latin typeface="Century Gothic" panose="020B0502020202020204" pitchFamily="34" charset="0"/>
              </a:rPr>
              <a:t>jewellery, </a:t>
            </a:r>
            <a:r>
              <a:rPr lang="en-GB" sz="2400" i="1" dirty="0">
                <a:latin typeface="Century Gothic" panose="020B0502020202020204" pitchFamily="34" charset="0"/>
              </a:rPr>
              <a:t>coins, pipes, etc.)</a:t>
            </a:r>
          </a:p>
        </p:txBody>
      </p:sp>
    </p:spTree>
    <p:extLst>
      <p:ext uri="{BB962C8B-B14F-4D97-AF65-F5344CB8AC3E}">
        <p14:creationId xmlns:p14="http://schemas.microsoft.com/office/powerpoint/2010/main" val="37037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23" t="6509" r="4200" b="5490"/>
          <a:stretch/>
        </p:blipFill>
        <p:spPr>
          <a:xfrm rot="16200000">
            <a:off x="-268233" y="687219"/>
            <a:ext cx="5816007" cy="475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30" t="5434" r="5282" b="5996"/>
          <a:stretch/>
        </p:blipFill>
        <p:spPr>
          <a:xfrm>
            <a:off x="8169408" y="126892"/>
            <a:ext cx="3649648" cy="296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28" t="6064" r="3585" b="6517"/>
          <a:stretch/>
        </p:blipFill>
        <p:spPr>
          <a:xfrm>
            <a:off x="5213684" y="3326312"/>
            <a:ext cx="4106779" cy="3283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9933" y="453563"/>
            <a:ext cx="244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What can you see in the paintings?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0566" y="1538680"/>
            <a:ext cx="21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What are the 3 most common colours Matisse used?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074" y="5971599"/>
            <a:ext cx="316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Why do you think Matisse painted them?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8298" y="3575762"/>
            <a:ext cx="2165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How do the paintings make you feel?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53372" y="5094435"/>
            <a:ext cx="21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Which of these 3 paintings would you want in your room? Why?</a:t>
            </a: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3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6" y="3509500"/>
            <a:ext cx="4222502" cy="316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3" y="226917"/>
            <a:ext cx="3977268" cy="3033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0457" y="226917"/>
            <a:ext cx="656695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Choose 3 objects from around the house and arrange them like Matisse</a:t>
            </a:r>
            <a:r>
              <a:rPr lang="en-GB" sz="2400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They could be from your toy box or things which Matisse could not have used – like technology…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Take photos from all the wa</a:t>
            </a:r>
            <a:r>
              <a:rPr lang="en-GB" sz="2400" dirty="0" smtClean="0">
                <a:latin typeface="Century Gothic" panose="020B0502020202020204" pitchFamily="34" charset="0"/>
              </a:rPr>
              <a:t>y around your still life  </a:t>
            </a:r>
            <a:r>
              <a:rPr lang="en-GB" sz="2400" dirty="0" smtClean="0">
                <a:latin typeface="Century Gothic" panose="020B0502020202020204" pitchFamily="34" charset="0"/>
              </a:rPr>
              <a:t>–  do you notice different things from different angles?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OR</a:t>
            </a:r>
            <a:r>
              <a:rPr lang="en-GB" sz="2400" dirty="0" smtClean="0">
                <a:latin typeface="Century Gothic" panose="020B0502020202020204" pitchFamily="34" charset="0"/>
              </a:rPr>
              <a:t> you could sketch your still life – do it from at least 3 view points – you could add colour to 1 or all of them if you want to…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Look at this video to help you improve your drawings each time … </a:t>
            </a:r>
            <a:r>
              <a:rPr lang="en-GB" sz="2400" dirty="0">
                <a:latin typeface="Century Gothic" panose="020B0502020202020204" pitchFamily="34" charset="0"/>
                <a:hlinkClick r:id="rId4"/>
              </a:rPr>
              <a:t>https://www.youtube.com/watch?v=hqh1MRWZjms</a:t>
            </a:r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ask someone to give you feedback just like in the film…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949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  Born: December 31, 1869,  Le Cateau-Cambrésis, France  Died: November 3, 1954, Nice, France </vt:lpstr>
      <vt:lpstr>Sculpture </vt:lpstr>
      <vt:lpstr>Portraits </vt:lpstr>
      <vt:lpstr>PowerPoint Presentation</vt:lpstr>
      <vt:lpstr>PowerPoint Presentation</vt:lpstr>
      <vt:lpstr>Still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one of Matisse's’ most famous pictures. It uses the paper cut collage way of working.   Can you guess what it is?</vt:lpstr>
      <vt:lpstr>   The Snail  1953   The Tate Gallery  London  Did you guess? Look how BIG it is?</vt:lpstr>
      <vt:lpstr>PowerPoint Presentation</vt:lpstr>
      <vt:lpstr>PowerPoint Presentation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J</dc:creator>
  <cp:lastModifiedBy>Wood, J</cp:lastModifiedBy>
  <cp:revision>21</cp:revision>
  <dcterms:created xsi:type="dcterms:W3CDTF">2021-02-21T15:14:04Z</dcterms:created>
  <dcterms:modified xsi:type="dcterms:W3CDTF">2021-02-27T10:53:35Z</dcterms:modified>
</cp:coreProperties>
</file>