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7575"/>
    <a:srgbClr val="FAFA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28" autoAdjust="0"/>
  </p:normalViewPr>
  <p:slideViewPr>
    <p:cSldViewPr>
      <p:cViewPr>
        <p:scale>
          <a:sx n="80" d="100"/>
          <a:sy n="80" d="100"/>
        </p:scale>
        <p:origin x="-1074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8EF92-265E-43C3-A4EF-267BE4DFB486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083A5-8D57-489B-AB1D-863F30A8D0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73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083A5-8D57-489B-AB1D-863F30A8D08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374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083A5-8D57-489B-AB1D-863F30A8D08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374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083A5-8D57-489B-AB1D-863F30A8D08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386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083A5-8D57-489B-AB1D-863F30A8D08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296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1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10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315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072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858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216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00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485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94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28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29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E3DEE-366A-4075-8BB3-25B2BB7E270C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5560D-C8E5-4CBC-BAB6-E1FD00DD57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97" t="17090" r="71669" b="75357"/>
          <a:stretch/>
        </p:blipFill>
        <p:spPr bwMode="auto">
          <a:xfrm>
            <a:off x="392460" y="284263"/>
            <a:ext cx="2307332" cy="552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935" y="184746"/>
            <a:ext cx="626665" cy="62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04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539552" y="3036854"/>
            <a:ext cx="8316924" cy="2785250"/>
            <a:chOff x="827584" y="2875998"/>
            <a:chExt cx="8316924" cy="2785250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6624228" y="2875998"/>
              <a:ext cx="0" cy="278525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827584" y="3429000"/>
              <a:ext cx="813690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1835696" y="2905780"/>
              <a:ext cx="25922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Model</a:t>
              </a:r>
              <a:endParaRPr lang="en-GB" sz="28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552220" y="2905780"/>
              <a:ext cx="25922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Calculations</a:t>
              </a:r>
              <a:endParaRPr lang="en-GB" sz="2800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447765" y="6093296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_____ bags are needed for 35 apples</a:t>
            </a:r>
            <a:r>
              <a:rPr lang="en-GB" sz="2800" dirty="0" smtClean="0"/>
              <a:t>.</a:t>
            </a:r>
            <a:endParaRPr lang="en-GB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6406417" y="4489956"/>
                <a:ext cx="216381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5</a:t>
                </a:r>
                <a:r>
                  <a:rPr lang="en-GB" sz="2800" dirty="0" smtClean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GB" sz="2800" dirty="0" smtClean="0"/>
                  <a:t> </a:t>
                </a:r>
                <a:r>
                  <a:rPr lang="en-GB" sz="2800" dirty="0" smtClean="0"/>
                  <a:t>7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GB" sz="2800" dirty="0" smtClean="0"/>
                  <a:t>   </a:t>
                </a:r>
                <a:endParaRPr lang="en-GB" sz="2800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6417" y="4489956"/>
                <a:ext cx="2163813" cy="523220"/>
              </a:xfrm>
              <a:prstGeom prst="rect">
                <a:avLst/>
              </a:prstGeom>
              <a:blipFill rotWithShape="1">
                <a:blip r:embed="rId3"/>
                <a:stretch>
                  <a:fillRect t="-10588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7932013" y="4489956"/>
            <a:ext cx="780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35</a:t>
            </a:r>
            <a:endParaRPr lang="en-GB" sz="2800" dirty="0"/>
          </a:p>
        </p:txBody>
      </p:sp>
      <p:sp>
        <p:nvSpPr>
          <p:cNvPr id="62" name="Right Brace 61"/>
          <p:cNvSpPr/>
          <p:nvPr/>
        </p:nvSpPr>
        <p:spPr>
          <a:xfrm rot="16200000" flipV="1">
            <a:off x="3107581" y="1653650"/>
            <a:ext cx="336547" cy="5544616"/>
          </a:xfrm>
          <a:prstGeom prst="rightBrace">
            <a:avLst>
              <a:gd name="adj1" fmla="val 76539"/>
              <a:gd name="adj2" fmla="val 5075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6" name="TextBox 65"/>
          <p:cNvSpPr txBox="1"/>
          <p:nvPr/>
        </p:nvSpPr>
        <p:spPr>
          <a:xfrm>
            <a:off x="2555776" y="6048594"/>
            <a:ext cx="780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7</a:t>
            </a:r>
            <a:endParaRPr lang="en-GB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217" y="173599"/>
            <a:ext cx="5493183" cy="2268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03548" y="4609499"/>
            <a:ext cx="792088" cy="6917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1295636" y="4609499"/>
            <a:ext cx="792088" cy="6917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2087724" y="4609499"/>
            <a:ext cx="792088" cy="6917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2879812" y="4609499"/>
            <a:ext cx="792088" cy="6917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3671900" y="4609499"/>
            <a:ext cx="792088" cy="6917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4463988" y="4609499"/>
            <a:ext cx="792088" cy="6917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5256076" y="4609499"/>
            <a:ext cx="792088" cy="6917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589453" y="4690713"/>
            <a:ext cx="598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5</a:t>
            </a:r>
            <a:endParaRPr lang="en-GB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1417545" y="4690713"/>
            <a:ext cx="598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5</a:t>
            </a:r>
            <a:endParaRPr lang="en-GB" sz="2800" dirty="0"/>
          </a:p>
        </p:txBody>
      </p:sp>
      <p:sp>
        <p:nvSpPr>
          <p:cNvPr id="47" name="TextBox 46"/>
          <p:cNvSpPr txBox="1"/>
          <p:nvPr/>
        </p:nvSpPr>
        <p:spPr>
          <a:xfrm>
            <a:off x="2173629" y="4690713"/>
            <a:ext cx="598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5</a:t>
            </a:r>
            <a:endParaRPr lang="en-GB" sz="2800" dirty="0"/>
          </a:p>
        </p:txBody>
      </p:sp>
      <p:sp>
        <p:nvSpPr>
          <p:cNvPr id="48" name="TextBox 47"/>
          <p:cNvSpPr txBox="1"/>
          <p:nvPr/>
        </p:nvSpPr>
        <p:spPr>
          <a:xfrm>
            <a:off x="3001721" y="4690713"/>
            <a:ext cx="598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5</a:t>
            </a:r>
            <a:endParaRPr lang="en-GB" sz="2800" dirty="0"/>
          </a:p>
        </p:txBody>
      </p:sp>
      <p:sp>
        <p:nvSpPr>
          <p:cNvPr id="49" name="TextBox 48"/>
          <p:cNvSpPr txBox="1"/>
          <p:nvPr/>
        </p:nvSpPr>
        <p:spPr>
          <a:xfrm>
            <a:off x="3793809" y="4690713"/>
            <a:ext cx="598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5</a:t>
            </a:r>
            <a:endParaRPr lang="en-GB" sz="2800" dirty="0"/>
          </a:p>
        </p:txBody>
      </p:sp>
      <p:sp>
        <p:nvSpPr>
          <p:cNvPr id="50" name="TextBox 49"/>
          <p:cNvSpPr txBox="1"/>
          <p:nvPr/>
        </p:nvSpPr>
        <p:spPr>
          <a:xfrm>
            <a:off x="4549893" y="4690713"/>
            <a:ext cx="598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5</a:t>
            </a:r>
            <a:endParaRPr lang="en-GB" sz="2800" dirty="0"/>
          </a:p>
        </p:txBody>
      </p:sp>
      <p:sp>
        <p:nvSpPr>
          <p:cNvPr id="51" name="TextBox 50"/>
          <p:cNvSpPr txBox="1"/>
          <p:nvPr/>
        </p:nvSpPr>
        <p:spPr>
          <a:xfrm>
            <a:off x="5377985" y="4690713"/>
            <a:ext cx="598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5</a:t>
            </a:r>
            <a:endParaRPr lang="en-GB" sz="2800" dirty="0"/>
          </a:p>
        </p:txBody>
      </p:sp>
      <p:sp>
        <p:nvSpPr>
          <p:cNvPr id="67" name="TextBox 66"/>
          <p:cNvSpPr txBox="1"/>
          <p:nvPr/>
        </p:nvSpPr>
        <p:spPr>
          <a:xfrm>
            <a:off x="2867584" y="3769876"/>
            <a:ext cx="780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35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27451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62" grpId="0" animBg="1"/>
      <p:bldP spid="66" grpId="0"/>
      <p:bldP spid="3" grpId="0" animBg="1"/>
      <p:bldP spid="33" grpId="0" animBg="1"/>
      <p:bldP spid="37" grpId="0" animBg="1"/>
      <p:bldP spid="41" grpId="0" animBg="1"/>
      <p:bldP spid="42" grpId="0" animBg="1"/>
      <p:bldP spid="43" grpId="0" animBg="1"/>
      <p:bldP spid="44" grpId="0" animBg="1"/>
      <p:bldP spid="45" grpId="0"/>
      <p:bldP spid="46" grpId="0"/>
      <p:bldP spid="47" grpId="0"/>
      <p:bldP spid="48" grpId="0"/>
      <p:bldP spid="49" grpId="0"/>
      <p:bldP spid="50" grpId="0"/>
      <p:bldP spid="51" grpId="0"/>
      <p:bldP spid="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929" y="218004"/>
            <a:ext cx="4528294" cy="2611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3" name="Group 32"/>
          <p:cNvGrpSpPr/>
          <p:nvPr/>
        </p:nvGrpSpPr>
        <p:grpSpPr>
          <a:xfrm>
            <a:off x="755576" y="2551962"/>
            <a:ext cx="8136904" cy="2785250"/>
            <a:chOff x="827584" y="2875998"/>
            <a:chExt cx="8136904" cy="2785250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6192180" y="2875998"/>
              <a:ext cx="0" cy="278525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827584" y="3429000"/>
              <a:ext cx="813690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1835696" y="2905780"/>
              <a:ext cx="25922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Model</a:t>
              </a:r>
              <a:endParaRPr lang="en-GB" sz="28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28184" y="2905780"/>
              <a:ext cx="25922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Calculations</a:t>
              </a:r>
              <a:endParaRPr lang="en-GB" sz="2800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/>
              <p:cNvSpPr txBox="1"/>
              <p:nvPr/>
            </p:nvSpPr>
            <p:spPr>
              <a:xfrm>
                <a:off x="6275397" y="3681028"/>
                <a:ext cx="21918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36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GB" sz="2800" dirty="0" smtClean="0"/>
                  <a:t>  </a:t>
                </a:r>
                <a:endParaRPr lang="en-GB" sz="2800" dirty="0"/>
              </a:p>
            </p:txBody>
          </p:sp>
        </mc:Choice>
        <mc:Fallback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5397" y="3681028"/>
                <a:ext cx="2191827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TextBox 80"/>
          <p:cNvSpPr txBox="1"/>
          <p:nvPr/>
        </p:nvSpPr>
        <p:spPr>
          <a:xfrm>
            <a:off x="7760377" y="3681028"/>
            <a:ext cx="1168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12</a:t>
            </a:r>
            <a:endParaRPr lang="en-GB" sz="2800" dirty="0"/>
          </a:p>
        </p:txBody>
      </p:sp>
      <p:sp>
        <p:nvSpPr>
          <p:cNvPr id="2" name="Isosceles Triangle 1"/>
          <p:cNvSpPr/>
          <p:nvPr/>
        </p:nvSpPr>
        <p:spPr>
          <a:xfrm>
            <a:off x="4843444" y="5841268"/>
            <a:ext cx="772672" cy="608470"/>
          </a:xfrm>
          <a:prstGeom prst="triangle">
            <a:avLst/>
          </a:prstGeom>
          <a:solidFill>
            <a:srgbClr val="FFC000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6966266" y="5856309"/>
            <a:ext cx="624742" cy="593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526106" y="5877950"/>
                <a:ext cx="48605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6106" y="5877950"/>
                <a:ext cx="486054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7596336" y="5879499"/>
                <a:ext cx="48605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6336" y="5879499"/>
                <a:ext cx="486054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1871700" y="3857231"/>
            <a:ext cx="972108" cy="63654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2825806" y="3857231"/>
            <a:ext cx="972108" cy="63654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3797914" y="3857231"/>
            <a:ext cx="972108" cy="63654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ight Brace 35"/>
          <p:cNvSpPr/>
          <p:nvPr/>
        </p:nvSpPr>
        <p:spPr>
          <a:xfrm rot="16200000" flipV="1">
            <a:off x="3152424" y="2227576"/>
            <a:ext cx="336547" cy="2898648"/>
          </a:xfrm>
          <a:prstGeom prst="rightBrace">
            <a:avLst>
              <a:gd name="adj1" fmla="val 76539"/>
              <a:gd name="adj2" fmla="val 5075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2889108" y="3085800"/>
            <a:ext cx="845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36</a:t>
            </a:r>
            <a:endParaRPr lang="en-GB" sz="2800" dirty="0"/>
          </a:p>
        </p:txBody>
      </p:sp>
      <p:sp>
        <p:nvSpPr>
          <p:cNvPr id="40" name="TextBox 39"/>
          <p:cNvSpPr txBox="1"/>
          <p:nvPr/>
        </p:nvSpPr>
        <p:spPr>
          <a:xfrm>
            <a:off x="2061308" y="3913892"/>
            <a:ext cx="592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12</a:t>
            </a:r>
            <a:endParaRPr lang="en-GB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3015414" y="3913892"/>
            <a:ext cx="592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12</a:t>
            </a:r>
            <a:endParaRPr lang="en-GB" sz="2800" dirty="0"/>
          </a:p>
        </p:txBody>
      </p:sp>
      <p:sp>
        <p:nvSpPr>
          <p:cNvPr id="47" name="TextBox 46"/>
          <p:cNvSpPr txBox="1"/>
          <p:nvPr/>
        </p:nvSpPr>
        <p:spPr>
          <a:xfrm>
            <a:off x="4002733" y="3899503"/>
            <a:ext cx="592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12</a:t>
            </a:r>
            <a:endParaRPr lang="en-GB" sz="2800" dirty="0"/>
          </a:p>
        </p:txBody>
      </p:sp>
      <p:sp>
        <p:nvSpPr>
          <p:cNvPr id="48" name="Rectangle 47"/>
          <p:cNvSpPr/>
          <p:nvPr/>
        </p:nvSpPr>
        <p:spPr>
          <a:xfrm>
            <a:off x="1871700" y="4689140"/>
            <a:ext cx="972108" cy="63654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2825806" y="4689140"/>
            <a:ext cx="630070" cy="636541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3455876" y="4689140"/>
            <a:ext cx="630070" cy="636541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2057636" y="4745800"/>
            <a:ext cx="592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12</a:t>
            </a:r>
            <a:endParaRPr lang="en-GB" sz="2800" dirty="0"/>
          </a:p>
        </p:txBody>
      </p:sp>
      <p:sp>
        <p:nvSpPr>
          <p:cNvPr id="55" name="Right Brace 54"/>
          <p:cNvSpPr/>
          <p:nvPr/>
        </p:nvSpPr>
        <p:spPr>
          <a:xfrm rot="5400000" flipV="1">
            <a:off x="2798533" y="4389682"/>
            <a:ext cx="351414" cy="2223411"/>
          </a:xfrm>
          <a:prstGeom prst="rightBrace">
            <a:avLst>
              <a:gd name="adj1" fmla="val 76539"/>
              <a:gd name="adj2" fmla="val 5075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2551488" y="5629803"/>
            <a:ext cx="845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  <a:r>
              <a:rPr lang="en-GB" sz="2800" dirty="0" smtClean="0"/>
              <a:t>6</a:t>
            </a:r>
            <a:endParaRPr lang="en-GB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2929465" y="4741984"/>
            <a:ext cx="422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7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559535" y="4761148"/>
            <a:ext cx="422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7</a:t>
            </a:r>
            <a:endParaRPr lang="en-GB" sz="28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Box 60"/>
              <p:cNvSpPr txBox="1"/>
              <p:nvPr/>
            </p:nvSpPr>
            <p:spPr>
              <a:xfrm>
                <a:off x="6300192" y="4237928"/>
                <a:ext cx="21918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2</a:t>
                </a:r>
                <a:r>
                  <a:rPr lang="en-GB" sz="2800" dirty="0" smtClean="0"/>
                  <a:t>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GB" sz="2800" dirty="0" smtClean="0"/>
                  <a:t> 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GB" sz="2800" dirty="0" smtClean="0"/>
                  <a:t>  </a:t>
                </a:r>
                <a:endParaRPr lang="en-GB" sz="2800" dirty="0"/>
              </a:p>
            </p:txBody>
          </p:sp>
        </mc:Choice>
        <mc:Fallback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4237928"/>
                <a:ext cx="2191827" cy="523220"/>
              </a:xfrm>
              <a:prstGeom prst="rect">
                <a:avLst/>
              </a:prstGeom>
              <a:blipFill rotWithShape="1"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7796381" y="4237928"/>
            <a:ext cx="1168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14</a:t>
            </a:r>
            <a:endParaRPr lang="en-GB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/>
              <p:cNvSpPr txBox="1"/>
              <p:nvPr/>
            </p:nvSpPr>
            <p:spPr>
              <a:xfrm>
                <a:off x="6304609" y="4741984"/>
                <a:ext cx="21918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/>
                  <a:t>14</a:t>
                </a:r>
                <a:r>
                  <a:rPr lang="en-GB" sz="2800" dirty="0" smtClean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GB" sz="2800" dirty="0" smtClean="0"/>
                  <a:t> 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GB" sz="2800" dirty="0" smtClean="0"/>
                  <a:t>  </a:t>
                </a:r>
                <a:endParaRPr lang="en-GB" sz="2800" dirty="0"/>
              </a:p>
            </p:txBody>
          </p:sp>
        </mc:Choice>
        <mc:Fallback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609" y="4741984"/>
                <a:ext cx="2191827" cy="523220"/>
              </a:xfrm>
              <a:prstGeom prst="rect">
                <a:avLst/>
              </a:prstGeom>
              <a:blipFill rotWithShape="1">
                <a:blip r:embed="rId8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7704348" y="4741984"/>
            <a:ext cx="1168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7</a:t>
            </a:r>
            <a:endParaRPr lang="en-GB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5868144" y="5894112"/>
            <a:ext cx="756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12</a:t>
            </a:r>
            <a:endParaRPr lang="en-GB" sz="2800" dirty="0"/>
          </a:p>
        </p:txBody>
      </p:sp>
      <p:sp>
        <p:nvSpPr>
          <p:cNvPr id="66" name="TextBox 65"/>
          <p:cNvSpPr txBox="1"/>
          <p:nvPr/>
        </p:nvSpPr>
        <p:spPr>
          <a:xfrm>
            <a:off x="7812360" y="5894112"/>
            <a:ext cx="754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7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8497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81" grpId="0"/>
      <p:bldP spid="2" grpId="0" animBg="1"/>
      <p:bldP spid="3" grpId="0" animBg="1"/>
      <p:bldP spid="7" grpId="0"/>
      <p:bldP spid="31" grpId="0"/>
      <p:bldP spid="8" grpId="0" animBg="1"/>
      <p:bldP spid="34" grpId="0" animBg="1"/>
      <p:bldP spid="35" grpId="0" animBg="1"/>
      <p:bldP spid="36" grpId="0" animBg="1"/>
      <p:bldP spid="37" grpId="0"/>
      <p:bldP spid="40" grpId="0"/>
      <p:bldP spid="46" grpId="0"/>
      <p:bldP spid="47" grpId="0"/>
      <p:bldP spid="48" grpId="0" animBg="1"/>
      <p:bldP spid="52" grpId="0" animBg="1"/>
      <p:bldP spid="53" grpId="0" animBg="1"/>
      <p:bldP spid="54" grpId="0"/>
      <p:bldP spid="55" grpId="0" animBg="1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>
            <a:off x="719572" y="3036854"/>
            <a:ext cx="8280920" cy="2785250"/>
            <a:chOff x="827584" y="2875998"/>
            <a:chExt cx="8280920" cy="2785250"/>
          </a:xfrm>
        </p:grpSpPr>
        <p:cxnSp>
          <p:nvCxnSpPr>
            <p:cNvPr id="52" name="Straight Connector 51"/>
            <p:cNvCxnSpPr/>
            <p:nvPr/>
          </p:nvCxnSpPr>
          <p:spPr>
            <a:xfrm>
              <a:off x="6732240" y="2875998"/>
              <a:ext cx="0" cy="278525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827584" y="3429000"/>
              <a:ext cx="813690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1835696" y="2905780"/>
              <a:ext cx="25922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Model</a:t>
              </a:r>
              <a:endParaRPr lang="en-GB" sz="2800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516216" y="2905780"/>
              <a:ext cx="25922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Calculations</a:t>
              </a:r>
              <a:endParaRPr lang="en-GB" sz="2800" dirty="0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716524" y="6182144"/>
            <a:ext cx="4427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______ of the pizza is left</a:t>
            </a:r>
            <a:r>
              <a:rPr lang="en-GB" sz="2800" dirty="0" smtClean="0"/>
              <a:t>.</a:t>
            </a:r>
            <a:endParaRPr lang="en-GB" sz="28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60648"/>
            <a:ext cx="5462587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581803"/>
              </p:ext>
            </p:extLst>
          </p:nvPr>
        </p:nvGraphicFramePr>
        <p:xfrm>
          <a:off x="719572" y="4111329"/>
          <a:ext cx="5688630" cy="636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</a:tblGrid>
              <a:tr h="6363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340079"/>
              </p:ext>
            </p:extLst>
          </p:nvPr>
        </p:nvGraphicFramePr>
        <p:xfrm>
          <a:off x="719572" y="4111329"/>
          <a:ext cx="2844315" cy="636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8863"/>
                <a:gridCol w="568863"/>
                <a:gridCol w="568863"/>
                <a:gridCol w="568863"/>
                <a:gridCol w="568863"/>
              </a:tblGrid>
              <a:tr h="6363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1" name="Right Brace 60"/>
          <p:cNvSpPr/>
          <p:nvPr/>
        </p:nvSpPr>
        <p:spPr>
          <a:xfrm rot="5400000" flipV="1">
            <a:off x="1966024" y="3523321"/>
            <a:ext cx="351416" cy="2844317"/>
          </a:xfrm>
          <a:prstGeom prst="rightBrace">
            <a:avLst>
              <a:gd name="adj1" fmla="val 76539"/>
              <a:gd name="adj2" fmla="val 5075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2" name="Right Brace 61"/>
          <p:cNvSpPr/>
          <p:nvPr/>
        </p:nvSpPr>
        <p:spPr>
          <a:xfrm rot="5400000" flipV="1">
            <a:off x="3684474" y="4665707"/>
            <a:ext cx="351416" cy="559545"/>
          </a:xfrm>
          <a:prstGeom prst="rightBrace">
            <a:avLst>
              <a:gd name="adj1" fmla="val 76539"/>
              <a:gd name="adj2" fmla="val 5075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645691" y="5013176"/>
            <a:ext cx="1012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Sonja</a:t>
            </a:r>
            <a:endParaRPr lang="en-GB" sz="2800" dirty="0"/>
          </a:p>
        </p:txBody>
      </p:sp>
      <p:sp>
        <p:nvSpPr>
          <p:cNvPr id="63" name="TextBox 62"/>
          <p:cNvSpPr txBox="1"/>
          <p:nvPr/>
        </p:nvSpPr>
        <p:spPr>
          <a:xfrm>
            <a:off x="3354060" y="4994012"/>
            <a:ext cx="1012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Mum</a:t>
            </a:r>
            <a:endParaRPr lang="en-GB" sz="2800" dirty="0"/>
          </a:p>
        </p:txBody>
      </p:sp>
      <p:graphicFrame>
        <p:nvGraphicFramePr>
          <p:cNvPr id="64" name="Table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895897"/>
              </p:ext>
            </p:extLst>
          </p:nvPr>
        </p:nvGraphicFramePr>
        <p:xfrm>
          <a:off x="3563891" y="4111329"/>
          <a:ext cx="568863" cy="636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8863"/>
              </a:tblGrid>
              <a:tr h="6363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5" name="Right Brace 64"/>
          <p:cNvSpPr/>
          <p:nvPr/>
        </p:nvSpPr>
        <p:spPr>
          <a:xfrm rot="5400000" flipV="1">
            <a:off x="5098374" y="3811356"/>
            <a:ext cx="351416" cy="2268250"/>
          </a:xfrm>
          <a:prstGeom prst="rightBrace">
            <a:avLst>
              <a:gd name="adj1" fmla="val 76539"/>
              <a:gd name="adj2" fmla="val 5075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6" name="TextBox 65"/>
          <p:cNvSpPr txBox="1"/>
          <p:nvPr/>
        </p:nvSpPr>
        <p:spPr>
          <a:xfrm>
            <a:off x="4788024" y="5013176"/>
            <a:ext cx="1012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Left</a:t>
            </a:r>
            <a:endParaRPr lang="en-GB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7" name="TextBox 66"/>
              <p:cNvSpPr txBox="1"/>
              <p:nvPr/>
            </p:nvSpPr>
            <p:spPr>
              <a:xfrm>
                <a:off x="5145999" y="5789729"/>
                <a:ext cx="506121" cy="7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999" y="5789729"/>
                <a:ext cx="506121" cy="7848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613328"/>
              </p:ext>
            </p:extLst>
          </p:nvPr>
        </p:nvGraphicFramePr>
        <p:xfrm>
          <a:off x="719572" y="4111329"/>
          <a:ext cx="5688630" cy="636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7726"/>
                <a:gridCol w="1137726"/>
                <a:gridCol w="1137726"/>
                <a:gridCol w="1137726"/>
                <a:gridCol w="1137726"/>
              </a:tblGrid>
              <a:tr h="6363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9" name="TextBox 68"/>
              <p:cNvSpPr txBox="1"/>
              <p:nvPr/>
            </p:nvSpPr>
            <p:spPr>
              <a:xfrm>
                <a:off x="5145999" y="5788382"/>
                <a:ext cx="506121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999" y="5788382"/>
                <a:ext cx="506121" cy="786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38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61" grpId="0" animBg="1"/>
      <p:bldP spid="62" grpId="0" animBg="1"/>
      <p:bldP spid="4" grpId="0"/>
      <p:bldP spid="63" grpId="0"/>
      <p:bldP spid="65" grpId="0" animBg="1"/>
      <p:bldP spid="66" grpId="0"/>
      <p:bldP spid="67" grpId="0"/>
      <p:bldP spid="67" grpId="1"/>
      <p:bldP spid="6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27584" y="2767986"/>
            <a:ext cx="8136904" cy="3325310"/>
            <a:chOff x="827584" y="2875998"/>
            <a:chExt cx="8136904" cy="33253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5904148" y="2875998"/>
              <a:ext cx="0" cy="332531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27584" y="3429000"/>
              <a:ext cx="813690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2087724" y="2905780"/>
              <a:ext cx="25922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Model</a:t>
              </a:r>
              <a:endParaRPr lang="en-GB" sz="28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228184" y="2905780"/>
              <a:ext cx="25922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Calculations</a:t>
              </a:r>
              <a:endParaRPr lang="en-GB" sz="28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956915" y="6201308"/>
            <a:ext cx="3791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 scarf costs £______</a:t>
            </a:r>
            <a:r>
              <a:rPr lang="en-GB" sz="2800" dirty="0" smtClean="0"/>
              <a:t>.</a:t>
            </a:r>
            <a:endParaRPr lang="en-GB" sz="2800" dirty="0"/>
          </a:p>
        </p:txBody>
      </p:sp>
      <p:sp>
        <p:nvSpPr>
          <p:cNvPr id="94" name="Rectangle 93"/>
          <p:cNvSpPr/>
          <p:nvPr/>
        </p:nvSpPr>
        <p:spPr>
          <a:xfrm rot="163745">
            <a:off x="6402976" y="138541"/>
            <a:ext cx="865492" cy="181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9" y="368660"/>
            <a:ext cx="5249863" cy="218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39531" y="3743744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/>
              <a:t>Hat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663703" y="4679849"/>
            <a:ext cx="7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/>
              <a:t>Scarf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487875" y="5697252"/>
            <a:ext cx="963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/>
              <a:t>Gloves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451598" y="3743744"/>
            <a:ext cx="996165" cy="4773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1451599" y="4634553"/>
            <a:ext cx="612068" cy="4773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114961" y="4751857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</a:t>
            </a:r>
            <a:endParaRPr lang="en-GB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063667" y="4751857"/>
            <a:ext cx="384097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1451600" y="5625244"/>
            <a:ext cx="663362" cy="4773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>
            <a:off x="1775635" y="5625244"/>
            <a:ext cx="0" cy="4773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784556" y="3743744"/>
            <a:ext cx="0" cy="4773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114962" y="3743744"/>
            <a:ext cx="0" cy="4773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2435654" y="3743744"/>
            <a:ext cx="996165" cy="4773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0" name="Straight Connector 49"/>
          <p:cNvCxnSpPr/>
          <p:nvPr/>
        </p:nvCxnSpPr>
        <p:spPr>
          <a:xfrm>
            <a:off x="2768612" y="3743744"/>
            <a:ext cx="0" cy="4773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099018" y="3743744"/>
            <a:ext cx="0" cy="4773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2435654" y="4643845"/>
            <a:ext cx="612068" cy="4773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3099016" y="4761149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</a:t>
            </a:r>
            <a:endParaRPr lang="en-GB" dirty="0"/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3047722" y="4761149"/>
            <a:ext cx="384097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431819" y="4643845"/>
            <a:ext cx="612068" cy="4773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Box 55"/>
          <p:cNvSpPr txBox="1"/>
          <p:nvPr/>
        </p:nvSpPr>
        <p:spPr>
          <a:xfrm>
            <a:off x="4095181" y="4761149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</a:t>
            </a:r>
            <a:endParaRPr lang="en-GB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4043887" y="4761149"/>
            <a:ext cx="384097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ight Brace 57"/>
          <p:cNvSpPr/>
          <p:nvPr/>
        </p:nvSpPr>
        <p:spPr>
          <a:xfrm flipV="1">
            <a:off x="4680012" y="3904754"/>
            <a:ext cx="362590" cy="2224545"/>
          </a:xfrm>
          <a:prstGeom prst="rightBrace">
            <a:avLst>
              <a:gd name="adj1" fmla="val 76539"/>
              <a:gd name="adj2" fmla="val 5075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5042602" y="4650232"/>
            <a:ext cx="573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78</a:t>
            </a:r>
            <a:endParaRPr lang="en-GB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Box 60"/>
              <p:cNvSpPr txBox="1"/>
              <p:nvPr/>
            </p:nvSpPr>
            <p:spPr>
              <a:xfrm>
                <a:off x="5904148" y="3782047"/>
                <a:ext cx="262030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 smtClean="0"/>
                  <a:t>78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+</m:t>
                    </m:r>
                  </m:oMath>
                </a14:m>
                <a:r>
                  <a:rPr lang="en-GB" sz="2400" dirty="0" smtClean="0"/>
                  <a:t> 8</a:t>
                </a: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+</m:t>
                    </m:r>
                  </m:oMath>
                </a14:m>
                <a:r>
                  <a:rPr lang="en-GB" sz="2400" dirty="0"/>
                  <a:t> 8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+</m:t>
                    </m:r>
                  </m:oMath>
                </a14:m>
                <a:r>
                  <a:rPr lang="en-GB" sz="2400" dirty="0"/>
                  <a:t> 8</a:t>
                </a:r>
                <a:r>
                  <a:rPr lang="en-GB" sz="2400" dirty="0" smtClean="0"/>
                  <a:t>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GB" sz="2400" dirty="0" smtClean="0"/>
                  <a:t>  </a:t>
                </a:r>
                <a:endParaRPr lang="en-GB" sz="2400" dirty="0"/>
              </a:p>
            </p:txBody>
          </p:sp>
        </mc:Choice>
        <mc:Fallback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4148" y="3782047"/>
                <a:ext cx="2620302" cy="461665"/>
              </a:xfrm>
              <a:prstGeom prst="rect">
                <a:avLst/>
              </a:prstGeom>
              <a:blipFill rotWithShape="1">
                <a:blip r:embed="rId4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8029734" y="3782047"/>
            <a:ext cx="1168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102</a:t>
            </a:r>
            <a:endParaRPr lang="en-GB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4824028" y="4936523"/>
            <a:ext cx="941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102</a:t>
            </a:r>
            <a:endParaRPr lang="en-GB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/>
              <p:cNvSpPr txBox="1"/>
              <p:nvPr/>
            </p:nvSpPr>
            <p:spPr>
              <a:xfrm>
                <a:off x="6696236" y="4313421"/>
                <a:ext cx="1692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 smtClean="0"/>
                  <a:t> 102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GB" sz="2400" dirty="0" smtClean="0"/>
                  <a:t> 17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GB" sz="2400" dirty="0" smtClean="0"/>
                  <a:t>  </a:t>
                </a:r>
                <a:endParaRPr lang="en-GB" sz="2400" dirty="0"/>
              </a:p>
            </p:txBody>
          </p:sp>
        </mc:Choice>
        <mc:Fallback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6236" y="4313421"/>
                <a:ext cx="1692188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79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8208404" y="4293096"/>
            <a:ext cx="496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6</a:t>
            </a:r>
            <a:endParaRPr lang="en-GB" sz="2400" dirty="0"/>
          </a:p>
        </p:txBody>
      </p:sp>
      <p:sp>
        <p:nvSpPr>
          <p:cNvPr id="102" name="TextBox 101"/>
          <p:cNvSpPr txBox="1"/>
          <p:nvPr/>
        </p:nvSpPr>
        <p:spPr>
          <a:xfrm>
            <a:off x="1475656" y="3815752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103" name="TextBox 102"/>
          <p:cNvSpPr txBox="1"/>
          <p:nvPr/>
        </p:nvSpPr>
        <p:spPr>
          <a:xfrm>
            <a:off x="1810249" y="3815752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104" name="TextBox 103"/>
          <p:cNvSpPr txBox="1"/>
          <p:nvPr/>
        </p:nvSpPr>
        <p:spPr>
          <a:xfrm>
            <a:off x="2134285" y="3815752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106" name="TextBox 105"/>
          <p:cNvSpPr txBox="1"/>
          <p:nvPr/>
        </p:nvSpPr>
        <p:spPr>
          <a:xfrm>
            <a:off x="2468878" y="3815752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107" name="TextBox 106"/>
          <p:cNvSpPr txBox="1"/>
          <p:nvPr/>
        </p:nvSpPr>
        <p:spPr>
          <a:xfrm>
            <a:off x="2798741" y="3815752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108" name="TextBox 107"/>
          <p:cNvSpPr txBox="1"/>
          <p:nvPr/>
        </p:nvSpPr>
        <p:spPr>
          <a:xfrm>
            <a:off x="3133334" y="3815752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109" name="TextBox 108"/>
          <p:cNvSpPr txBox="1"/>
          <p:nvPr/>
        </p:nvSpPr>
        <p:spPr>
          <a:xfrm>
            <a:off x="1475656" y="5687960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111" name="TextBox 110"/>
          <p:cNvSpPr txBox="1"/>
          <p:nvPr/>
        </p:nvSpPr>
        <p:spPr>
          <a:xfrm>
            <a:off x="1810249" y="5687960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5042602" y="4714982"/>
            <a:ext cx="573514" cy="33419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6120172" y="4797152"/>
                <a:ext cx="25842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/>
                  <a:t>3 scarfs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GB" dirty="0" smtClean="0"/>
                  <a:t> 54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GB" dirty="0" smtClean="0"/>
                  <a:t> 8</a:t>
                </a:r>
                <a:r>
                  <a:rPr lang="en-GB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GB" dirty="0"/>
                  <a:t> 8</a:t>
                </a:r>
                <a:r>
                  <a:rPr lang="en-GB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GB" dirty="0"/>
                  <a:t> 8</a:t>
                </a:r>
                <a:endParaRPr lang="en-GB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172" y="4797152"/>
                <a:ext cx="2584298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2123" t="-8197" r="-943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2" name="TextBox 111"/>
              <p:cNvSpPr txBox="1"/>
              <p:nvPr/>
            </p:nvSpPr>
            <p:spPr>
              <a:xfrm>
                <a:off x="6120172" y="5183904"/>
                <a:ext cx="25842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/>
                  <a:t>3 scarfs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GB" dirty="0" smtClean="0"/>
                  <a:t> 30</a:t>
                </a:r>
                <a:endParaRPr lang="en-GB" dirty="0"/>
              </a:p>
            </p:txBody>
          </p:sp>
        </mc:Choice>
        <mc:Fallback>
          <p:sp>
            <p:nvSpPr>
              <p:cNvPr id="112" name="TextBox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172" y="5183904"/>
                <a:ext cx="2584298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2123"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TextBox 116"/>
              <p:cNvSpPr txBox="1"/>
              <p:nvPr/>
            </p:nvSpPr>
            <p:spPr>
              <a:xfrm>
                <a:off x="6912260" y="5611476"/>
                <a:ext cx="1692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 smtClean="0"/>
                  <a:t>30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GB" sz="2400" dirty="0" smtClean="0"/>
                  <a:t> 3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GB" sz="2400" dirty="0" smtClean="0"/>
                  <a:t>  </a:t>
                </a:r>
                <a:endParaRPr lang="en-GB" sz="2400" dirty="0"/>
              </a:p>
            </p:txBody>
          </p:sp>
        </mc:Choice>
        <mc:Fallback>
          <p:sp>
            <p:nvSpPr>
              <p:cNvPr id="117" name="TextBox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2260" y="5611476"/>
                <a:ext cx="1692188" cy="461665"/>
              </a:xfrm>
              <a:prstGeom prst="rect">
                <a:avLst/>
              </a:prstGeom>
              <a:blipFill rotWithShape="1">
                <a:blip r:embed="rId8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TextBox 117"/>
          <p:cNvSpPr txBox="1"/>
          <p:nvPr/>
        </p:nvSpPr>
        <p:spPr>
          <a:xfrm>
            <a:off x="8276417" y="5631631"/>
            <a:ext cx="496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10</a:t>
            </a:r>
            <a:endParaRPr lang="en-GB" sz="2400" dirty="0"/>
          </a:p>
        </p:txBody>
      </p:sp>
      <p:sp>
        <p:nvSpPr>
          <p:cNvPr id="119" name="TextBox 118"/>
          <p:cNvSpPr txBox="1"/>
          <p:nvPr/>
        </p:nvSpPr>
        <p:spPr>
          <a:xfrm>
            <a:off x="1478157" y="4664460"/>
            <a:ext cx="496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10</a:t>
            </a:r>
            <a:endParaRPr lang="en-GB" sz="2000" dirty="0"/>
          </a:p>
        </p:txBody>
      </p:sp>
      <p:sp>
        <p:nvSpPr>
          <p:cNvPr id="120" name="TextBox 119"/>
          <p:cNvSpPr txBox="1"/>
          <p:nvPr/>
        </p:nvSpPr>
        <p:spPr>
          <a:xfrm>
            <a:off x="2508633" y="4664460"/>
            <a:ext cx="496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10</a:t>
            </a:r>
            <a:endParaRPr lang="en-GB" sz="2000" dirty="0"/>
          </a:p>
        </p:txBody>
      </p:sp>
      <p:sp>
        <p:nvSpPr>
          <p:cNvPr id="121" name="TextBox 120"/>
          <p:cNvSpPr txBox="1"/>
          <p:nvPr/>
        </p:nvSpPr>
        <p:spPr>
          <a:xfrm>
            <a:off x="3489820" y="4678109"/>
            <a:ext cx="496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10</a:t>
            </a:r>
            <a:endParaRPr lang="en-GB" sz="2000" dirty="0"/>
          </a:p>
        </p:txBody>
      </p:sp>
      <p:sp>
        <p:nvSpPr>
          <p:cNvPr id="72" name="Rectangle 71"/>
          <p:cNvSpPr/>
          <p:nvPr/>
        </p:nvSpPr>
        <p:spPr>
          <a:xfrm>
            <a:off x="1466593" y="4625843"/>
            <a:ext cx="996165" cy="5046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3" name="Straight Connector 72"/>
          <p:cNvCxnSpPr/>
          <p:nvPr/>
        </p:nvCxnSpPr>
        <p:spPr>
          <a:xfrm>
            <a:off x="1799551" y="4625843"/>
            <a:ext cx="0" cy="4773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29957" y="4625843"/>
            <a:ext cx="0" cy="4773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2450649" y="4625843"/>
            <a:ext cx="996165" cy="5046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6" name="Straight Connector 75"/>
          <p:cNvCxnSpPr/>
          <p:nvPr/>
        </p:nvCxnSpPr>
        <p:spPr>
          <a:xfrm>
            <a:off x="2783607" y="4625843"/>
            <a:ext cx="0" cy="4773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114013" y="4625843"/>
            <a:ext cx="0" cy="4773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3446813" y="4625843"/>
            <a:ext cx="996165" cy="5046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9" name="Straight Connector 78"/>
          <p:cNvCxnSpPr/>
          <p:nvPr/>
        </p:nvCxnSpPr>
        <p:spPr>
          <a:xfrm>
            <a:off x="3779771" y="4625843"/>
            <a:ext cx="0" cy="4773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110177" y="4625843"/>
            <a:ext cx="0" cy="4773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1492040" y="4688559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826633" y="4688559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83" name="TextBox 82"/>
          <p:cNvSpPr txBox="1"/>
          <p:nvPr/>
        </p:nvSpPr>
        <p:spPr>
          <a:xfrm>
            <a:off x="2150669" y="4688559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86" name="TextBox 85"/>
          <p:cNvSpPr txBox="1"/>
          <p:nvPr/>
        </p:nvSpPr>
        <p:spPr>
          <a:xfrm>
            <a:off x="2485262" y="4688559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2815125" y="4688559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92" name="TextBox 91"/>
          <p:cNvSpPr txBox="1"/>
          <p:nvPr/>
        </p:nvSpPr>
        <p:spPr>
          <a:xfrm>
            <a:off x="3149718" y="4688559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95" name="TextBox 94"/>
          <p:cNvSpPr txBox="1"/>
          <p:nvPr/>
        </p:nvSpPr>
        <p:spPr>
          <a:xfrm>
            <a:off x="3473754" y="4688559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100" name="TextBox 99"/>
          <p:cNvSpPr txBox="1"/>
          <p:nvPr/>
        </p:nvSpPr>
        <p:spPr>
          <a:xfrm>
            <a:off x="3808347" y="4688559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101" name="TextBox 100"/>
          <p:cNvSpPr txBox="1"/>
          <p:nvPr/>
        </p:nvSpPr>
        <p:spPr>
          <a:xfrm>
            <a:off x="4130889" y="4688559"/>
            <a:ext cx="2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113" name="Right Brace 112"/>
          <p:cNvSpPr/>
          <p:nvPr/>
        </p:nvSpPr>
        <p:spPr>
          <a:xfrm rot="5400000" flipV="1">
            <a:off x="2832953" y="3742181"/>
            <a:ext cx="218706" cy="2971356"/>
          </a:xfrm>
          <a:prstGeom prst="rightBrace">
            <a:avLst>
              <a:gd name="adj1" fmla="val 76539"/>
              <a:gd name="adj2" fmla="val 5075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4" name="TextBox 113"/>
          <p:cNvSpPr txBox="1"/>
          <p:nvPr/>
        </p:nvSpPr>
        <p:spPr>
          <a:xfrm>
            <a:off x="2495819" y="5234716"/>
            <a:ext cx="9414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54</a:t>
            </a:r>
            <a:endParaRPr lang="en-GB" sz="20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294297" y="6201308"/>
            <a:ext cx="496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10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57751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" grpId="0"/>
      <p:bldP spid="37" grpId="0"/>
      <p:bldP spid="38" grpId="0"/>
      <p:bldP spid="4" grpId="0" animBg="1"/>
      <p:bldP spid="40" grpId="0" animBg="1"/>
      <p:bldP spid="6" grpId="0"/>
      <p:bldP spid="44" grpId="0" animBg="1"/>
      <p:bldP spid="49" grpId="0" animBg="1"/>
      <p:bldP spid="52" grpId="0" animBg="1"/>
      <p:bldP spid="53" grpId="0"/>
      <p:bldP spid="55" grpId="0" animBg="1"/>
      <p:bldP spid="56" grpId="0"/>
      <p:bldP spid="58" grpId="0" animBg="1"/>
      <p:bldP spid="59" grpId="0"/>
      <p:bldP spid="61" grpId="0"/>
      <p:bldP spid="64" grpId="0"/>
      <p:bldP spid="69" grpId="0"/>
      <p:bldP spid="70" grpId="0"/>
      <p:bldP spid="71" grpId="0"/>
      <p:bldP spid="102" grpId="0"/>
      <p:bldP spid="103" grpId="0"/>
      <p:bldP spid="104" grpId="0"/>
      <p:bldP spid="106" grpId="0"/>
      <p:bldP spid="107" grpId="0"/>
      <p:bldP spid="108" grpId="0"/>
      <p:bldP spid="109" grpId="0"/>
      <p:bldP spid="111" grpId="0"/>
      <p:bldP spid="17" grpId="0"/>
      <p:bldP spid="112" grpId="0"/>
      <p:bldP spid="117" grpId="0"/>
      <p:bldP spid="118" grpId="0"/>
      <p:bldP spid="119" grpId="0"/>
      <p:bldP spid="120" grpId="0"/>
      <p:bldP spid="121" grpId="0"/>
      <p:bldP spid="72" grpId="0" animBg="1"/>
      <p:bldP spid="72" grpId="1" animBg="1"/>
      <p:bldP spid="75" grpId="0" animBg="1"/>
      <p:bldP spid="75" grpId="1" animBg="1"/>
      <p:bldP spid="78" grpId="0" animBg="1"/>
      <p:bldP spid="78" grpId="1" animBg="1"/>
      <p:bldP spid="81" grpId="0"/>
      <p:bldP spid="81" grpId="1"/>
      <p:bldP spid="82" grpId="0"/>
      <p:bldP spid="82" grpId="1"/>
      <p:bldP spid="83" grpId="0"/>
      <p:bldP spid="83" grpId="1"/>
      <p:bldP spid="86" grpId="0"/>
      <p:bldP spid="86" grpId="1"/>
      <p:bldP spid="88" grpId="0"/>
      <p:bldP spid="88" grpId="1"/>
      <p:bldP spid="92" grpId="0"/>
      <p:bldP spid="92" grpId="1"/>
      <p:bldP spid="95" grpId="0"/>
      <p:bldP spid="95" grpId="1"/>
      <p:bldP spid="100" grpId="0"/>
      <p:bldP spid="100" grpId="1"/>
      <p:bldP spid="101" grpId="0"/>
      <p:bldP spid="101" grpId="1"/>
      <p:bldP spid="113" grpId="0" animBg="1"/>
      <p:bldP spid="114" grpId="0"/>
      <p:bldP spid="1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3725</TotalTime>
  <Words>149</Words>
  <Application>Microsoft Office PowerPoint</Application>
  <PresentationFormat>On-screen Show (4:3)</PresentationFormat>
  <Paragraphs>87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133</cp:revision>
  <dcterms:created xsi:type="dcterms:W3CDTF">2018-11-04T14:57:34Z</dcterms:created>
  <dcterms:modified xsi:type="dcterms:W3CDTF">2018-11-25T18:06:15Z</dcterms:modified>
</cp:coreProperties>
</file>