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85103" autoAdjust="0"/>
  </p:normalViewPr>
  <p:slideViewPr>
    <p:cSldViewPr snapToGrid="0" snapToObjects="1">
      <p:cViewPr>
        <p:scale>
          <a:sx n="50" d="100"/>
          <a:sy n="50" d="100"/>
        </p:scale>
        <p:origin x="1171" y="269"/>
      </p:cViewPr>
      <p:guideLst>
        <p:guide orient="horz" pos="162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B8CB-5DD5-CB48-AA66-33D70CF4E21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98635-1367-D346-ABE8-DBA7986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section looks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and trust. 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they trust  face to face– friend, parent, teacher?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8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the slide and ask </a:t>
            </a:r>
            <a:r>
              <a:rPr lang="en-GB" dirty="0" smtClean="0"/>
              <a:t>your</a:t>
            </a:r>
            <a:r>
              <a:rPr lang="en-GB" baseline="0" dirty="0" smtClean="0"/>
              <a:t> child</a:t>
            </a:r>
            <a:r>
              <a:rPr lang="en-GB" dirty="0" smtClean="0"/>
              <a:t> </a:t>
            </a:r>
            <a:r>
              <a:rPr lang="en-GB" dirty="0"/>
              <a:t>to choose between</a:t>
            </a:r>
            <a:r>
              <a:rPr lang="en-GB" baseline="0" dirty="0"/>
              <a:t> 6 and 10 of the above organisations/people and put them in order of who they trust the most, and who they trust the least. (There is no right or wrong answer for this). </a:t>
            </a:r>
            <a:r>
              <a:rPr lang="en-GB" baseline="0" dirty="0" smtClean="0"/>
              <a:t>Ask </a:t>
            </a:r>
            <a:r>
              <a:rPr lang="en-GB" baseline="0" dirty="0"/>
              <a:t>who they chose for top 2 trustworthy and bottom 2 least trustworthy.</a:t>
            </a:r>
          </a:p>
          <a:p>
            <a:endParaRPr lang="en-GB" baseline="0" dirty="0"/>
          </a:p>
          <a:p>
            <a:r>
              <a:rPr lang="en-GB" baseline="0" dirty="0"/>
              <a:t>Notes: Images are (from the top, left to right) :</a:t>
            </a:r>
          </a:p>
          <a:p>
            <a:r>
              <a:rPr lang="en-GB" baseline="0" dirty="0"/>
              <a:t>ITN, Newspapers, BBC News, Channel 4 News, Google,</a:t>
            </a:r>
          </a:p>
          <a:p>
            <a:r>
              <a:rPr lang="en-GB" baseline="0" dirty="0"/>
              <a:t>Huffington Post, Sky News, Al Jazeera news, Wikipedia, Facebook,</a:t>
            </a:r>
          </a:p>
          <a:p>
            <a:r>
              <a:rPr lang="en-GB" baseline="0" dirty="0"/>
              <a:t>A polling station, Snapchat, The Police, The Prime Minister, Political parties and their MPs.</a:t>
            </a:r>
          </a:p>
          <a:p>
            <a:r>
              <a:rPr lang="en-GB" baseline="0" dirty="0"/>
              <a:t>The White House, You 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86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</a:t>
            </a:r>
            <a:r>
              <a:rPr lang="en-GB" dirty="0" smtClean="0"/>
              <a:t>your</a:t>
            </a:r>
            <a:r>
              <a:rPr lang="en-GB" baseline="0" dirty="0" smtClean="0"/>
              <a:t> child</a:t>
            </a:r>
            <a:r>
              <a:rPr lang="en-GB" dirty="0" smtClean="0"/>
              <a:t> </a:t>
            </a:r>
            <a:r>
              <a:rPr lang="en-GB" dirty="0"/>
              <a:t>to quickly draw the</a:t>
            </a:r>
            <a:r>
              <a:rPr lang="en-GB" baseline="0" dirty="0"/>
              <a:t> table above. It doesn’t need to be neat, it just needs to be big enough to fit the names of some people and places in.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</a:t>
            </a:r>
            <a:r>
              <a:rPr lang="en-GB" baseline="0" dirty="0"/>
              <a:t> add 9 names from this list  into the table – one name per square. It doesn’t matter who they use – again there is no wrong or right names to use. </a:t>
            </a:r>
          </a:p>
          <a:p>
            <a:endParaRPr lang="en-GB" baseline="0" dirty="0"/>
          </a:p>
          <a:p>
            <a:r>
              <a:rPr lang="en-GB" baseline="0" dirty="0"/>
              <a:t>The next slide shows them how their table may look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7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example shows them how their</a:t>
            </a:r>
            <a:r>
              <a:rPr lang="en-GB" baseline="0" dirty="0"/>
              <a:t> finished table will look</a:t>
            </a:r>
          </a:p>
          <a:p>
            <a:endParaRPr lang="en-GB" baseline="0" dirty="0"/>
          </a:p>
          <a:p>
            <a:r>
              <a:rPr lang="en-GB" baseline="0" dirty="0"/>
              <a:t>Now from the download sheet Exercise 1 Trust Bingo, page 3 gives a list of scenarios when a source will need to be approached to find the answer.</a:t>
            </a:r>
          </a:p>
          <a:p>
            <a:endParaRPr lang="en-GB" baseline="0" dirty="0"/>
          </a:p>
          <a:p>
            <a:r>
              <a:rPr lang="en-GB" baseline="0" dirty="0"/>
              <a:t>Students mark a cross in the correct box when they have a source suitable for the relevant scenario. It’s fine if they have several X’s in one box – but they do need to have at least one X in each box in order to shout Bingo.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2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Exercise 2 Using More than 1 source – with computers</a:t>
            </a:r>
          </a:p>
          <a:p>
            <a:endParaRPr lang="en-GB" dirty="0"/>
          </a:p>
          <a:p>
            <a:r>
              <a:rPr lang="en-GB" dirty="0"/>
              <a:t>Exercise 3 A Different Angle A Different Tale – pen and paper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Sources and trusting them: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Anything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published, online, in print, audio or video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important to ask who is the source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story, the author/publisher. </a:t>
            </a:r>
          </a:p>
          <a:p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can I trust them. </a:t>
            </a:r>
          </a:p>
          <a:p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can also ask; who has shared this story?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can I trust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 up for</a:t>
            </a:r>
            <a:r>
              <a:rPr lang="en-GB" baseline="0" dirty="0"/>
              <a:t> Sources and Data</a:t>
            </a:r>
          </a:p>
          <a:p>
            <a:endParaRPr lang="en-GB" baseline="0" dirty="0"/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your sources and use more than one to help find the truth of the story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URL, time, date and your instinct to see if you think it is true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sources are better than others depending on the information you want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all sources are trustworthy.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your own beliefs that may make you pick one source over another?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8635-1367-D346-ABE8-DBA7986126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BGB01FS1006\UserData$\peacom05\Desktop\wordl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3" y="155857"/>
            <a:ext cx="7007759" cy="43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26" y="4375405"/>
            <a:ext cx="2976348" cy="6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72521"/>
            <a:ext cx="8229600" cy="1998458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Who is the original source - author/publisher?</a:t>
            </a:r>
          </a:p>
          <a:p>
            <a:r>
              <a:rPr lang="en-US" sz="2200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Can I trust them? </a:t>
            </a:r>
          </a:p>
          <a:p>
            <a:endParaRPr lang="en-US" sz="2200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US" sz="2200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Who has shared the story? </a:t>
            </a:r>
          </a:p>
          <a:p>
            <a:r>
              <a:rPr lang="en-US" sz="2200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Can I trust them?</a:t>
            </a:r>
          </a:p>
          <a:p>
            <a:pPr marL="0" indent="0">
              <a:buNone/>
            </a:pPr>
            <a:endParaRPr lang="en-US" sz="2200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Sources and trust</a:t>
            </a:r>
          </a:p>
        </p:txBody>
      </p:sp>
    </p:spTree>
    <p:extLst>
      <p:ext uri="{BB962C8B-B14F-4D97-AF65-F5344CB8AC3E}">
        <p14:creationId xmlns:p14="http://schemas.microsoft.com/office/powerpoint/2010/main" val="26355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505"/>
          <a:stretch>
            <a:fillRect/>
          </a:stretch>
        </p:blipFill>
        <p:spPr>
          <a:xfrm>
            <a:off x="2807677" y="149285"/>
            <a:ext cx="3528647" cy="219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78076" y="2375893"/>
            <a:ext cx="5787848" cy="41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CHECK! CHECK! CHECK!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860963" y="2951957"/>
            <a:ext cx="3664527" cy="1998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Check the source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Check other news outlets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Check the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Check your biases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Check your instinct</a:t>
            </a:r>
          </a:p>
        </p:txBody>
      </p:sp>
    </p:spTree>
    <p:extLst>
      <p:ext uri="{BB962C8B-B14F-4D97-AF65-F5344CB8AC3E}">
        <p14:creationId xmlns:p14="http://schemas.microsoft.com/office/powerpoint/2010/main" val="28122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BGB01FS1006\UserData$\peacom05\Desktop\wordl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3" y="155857"/>
            <a:ext cx="7007759" cy="43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26" y="4375405"/>
            <a:ext cx="2976348" cy="6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0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12" y="1774330"/>
            <a:ext cx="5342177" cy="2598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Sources and trust</a:t>
            </a:r>
          </a:p>
        </p:txBody>
      </p:sp>
    </p:spTree>
    <p:extLst>
      <p:ext uri="{BB962C8B-B14F-4D97-AF65-F5344CB8AC3E}">
        <p14:creationId xmlns:p14="http://schemas.microsoft.com/office/powerpoint/2010/main" val="15444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Who do you trust?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56164" y="1902766"/>
            <a:ext cx="4031672" cy="1337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Your best friend?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A parent?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A teacher at your school?</a:t>
            </a:r>
            <a:endParaRPr lang="en-GB" sz="2200" dirty="0">
              <a:solidFill>
                <a:srgbClr val="000000"/>
              </a:solidFill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92700" y="41782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8" b="27969"/>
          <a:stretch/>
        </p:blipFill>
        <p:spPr bwMode="auto">
          <a:xfrm>
            <a:off x="7267211" y="757427"/>
            <a:ext cx="1246140" cy="48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" y="1510872"/>
            <a:ext cx="1663298" cy="42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76" y="3120072"/>
            <a:ext cx="1662806" cy="11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0" y="2320954"/>
            <a:ext cx="1582882" cy="51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25" y="2840479"/>
            <a:ext cx="1035169" cy="1258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31" y="2582044"/>
            <a:ext cx="1333468" cy="74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1" b="27387"/>
          <a:stretch/>
        </p:blipFill>
        <p:spPr bwMode="auto">
          <a:xfrm>
            <a:off x="3946042" y="3654572"/>
            <a:ext cx="1066524" cy="487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18" y="2663681"/>
            <a:ext cx="947234" cy="947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Content Placeholder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t="5421" r="12827" b="5697"/>
          <a:stretch/>
        </p:blipFill>
        <p:spPr bwMode="auto">
          <a:xfrm>
            <a:off x="4382980" y="373424"/>
            <a:ext cx="1129145" cy="77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18" y="1984850"/>
            <a:ext cx="1373004" cy="28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39" y="525083"/>
            <a:ext cx="946914" cy="946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10" y="701370"/>
            <a:ext cx="1414897" cy="86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65" y="1704191"/>
            <a:ext cx="1447205" cy="46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52" y="1753585"/>
            <a:ext cx="1074852" cy="82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8" y="1517308"/>
            <a:ext cx="935083" cy="935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9001" r="10476" b="12709"/>
          <a:stretch/>
        </p:blipFill>
        <p:spPr>
          <a:xfrm>
            <a:off x="1118082" y="396993"/>
            <a:ext cx="1004454" cy="679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4" y="3209552"/>
            <a:ext cx="1247182" cy="80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8265" y="2062867"/>
            <a:ext cx="7667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ADD Image for Video here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04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GB" dirty="0"/>
          </a:p>
          <a:p>
            <a:pPr>
              <a:spcBef>
                <a:spcPts val="0"/>
              </a:spcBef>
              <a:defRPr/>
            </a:pPr>
            <a:endParaRPr lang="en-GB" dirty="0"/>
          </a:p>
          <a:p>
            <a:pPr>
              <a:spcBef>
                <a:spcPts val="0"/>
              </a:spcBef>
              <a:defRPr/>
            </a:pPr>
            <a:endParaRPr lang="en-GB" dirty="0"/>
          </a:p>
          <a:p>
            <a:pPr>
              <a:spcBef>
                <a:spcPts val="0"/>
              </a:spcBef>
              <a:defRPr/>
            </a:pPr>
            <a:endParaRPr lang="en-GB" dirty="0"/>
          </a:p>
          <a:p>
            <a:pPr>
              <a:spcBef>
                <a:spcPts val="0"/>
              </a:spcBef>
              <a:defRPr/>
            </a:pPr>
            <a:endParaRPr lang="en-GB" dirty="0"/>
          </a:p>
          <a:p>
            <a:pPr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</a:rPr>
              <a:t>‘Who Do You Trust?’</a:t>
            </a:r>
          </a:p>
        </p:txBody>
      </p:sp>
      <p:pic>
        <p:nvPicPr>
          <p:cNvPr id="7" name="Picture 6" descr="1280px-BBC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5" y="163815"/>
            <a:ext cx="1003766" cy="287798"/>
          </a:xfrm>
          <a:prstGeom prst="rect">
            <a:avLst/>
          </a:prstGeom>
        </p:spPr>
      </p:pic>
      <p:pic>
        <p:nvPicPr>
          <p:cNvPr id="2" name="Picture 1" descr="knowwhototru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4202" cy="5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4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2225" y="19969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85829"/>
              </p:ext>
            </p:extLst>
          </p:nvPr>
        </p:nvGraphicFramePr>
        <p:xfrm>
          <a:off x="2790990" y="1948279"/>
          <a:ext cx="3562021" cy="285002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8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Exercise 1: Trust bingo!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44670" y="1292003"/>
            <a:ext cx="6654661" cy="47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rgbClr val="000000"/>
                </a:solidFill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Draw a table of 9 squares, 3x3 table like this:</a:t>
            </a:r>
          </a:p>
        </p:txBody>
      </p:sp>
    </p:spTree>
    <p:extLst>
      <p:ext uri="{BB962C8B-B14F-4D97-AF65-F5344CB8AC3E}">
        <p14:creationId xmlns:p14="http://schemas.microsoft.com/office/powerpoint/2010/main" val="93679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4112" y="395473"/>
            <a:ext cx="223585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BBC News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Sky News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 err="1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Zoella</a:t>
            </a:r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YouTube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Head Teacher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Local MP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Doctor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Farmer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876" y="395473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President of United States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School Receptionist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Weatherman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Parent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Dentist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Wikipedia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Twitter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Jessica Ennis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6845" y="395473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Facebook</a:t>
            </a:r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Music journalist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Cristiano Ronaldo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 err="1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Moeen</a:t>
            </a:r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 Ali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Prime Minister</a:t>
            </a: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 err="1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Instagram</a:t>
            </a:r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Gary </a:t>
            </a:r>
            <a:r>
              <a:rPr lang="en-GB" dirty="0" err="1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Linekar</a:t>
            </a:r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endParaRPr lang="en-GB" dirty="0">
              <a:latin typeface="BBC Reith Sans" panose="020B0603020204020204" pitchFamily="34" charset="0"/>
              <a:ea typeface="BBC Reith Sans" panose="020B0603020204020204" pitchFamily="34" charset="0"/>
              <a:cs typeface="BBC Reith Sans" panose="020B0603020204020204" pitchFamily="34" charset="0"/>
            </a:endParaRPr>
          </a:p>
          <a:p>
            <a:r>
              <a:rPr lang="en-GB" dirty="0"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Logan Paul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6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538" y="330445"/>
            <a:ext cx="6744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ja-JP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BC Reith Sans" panose="020B0603020204020204" pitchFamily="34" charset="0"/>
                <a:ea typeface="BBC Reith Sans" panose="020B0603020204020204" pitchFamily="34" charset="0"/>
                <a:cs typeface="BBC Reith Sans" panose="020B0603020204020204" pitchFamily="34" charset="0"/>
              </a:rPr>
              <a:t>Now choose a different source for each square from the list so that your table ends up looking something like this: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55830"/>
              </p:ext>
            </p:extLst>
          </p:nvPr>
        </p:nvGraphicFramePr>
        <p:xfrm>
          <a:off x="2398581" y="1691964"/>
          <a:ext cx="3562021" cy="285002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8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President</a:t>
                      </a:r>
                      <a:r>
                        <a:rPr lang="en-GB" sz="1600" b="1" baseline="0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 of the United States</a:t>
                      </a:r>
                      <a:endParaRPr lang="en-GB" sz="1600" b="1" dirty="0">
                        <a:latin typeface="Bradley Hand ITC" panose="03070402050302030203" pitchFamily="66" charset="0"/>
                        <a:ea typeface="MS Mincho"/>
                        <a:cs typeface="Arial"/>
                      </a:endParaRPr>
                    </a:p>
                  </a:txBody>
                  <a:tcPr marL="50894" marR="50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Head teacher</a:t>
                      </a:r>
                    </a:p>
                  </a:txBody>
                  <a:tcPr marL="50894" marR="50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Zoella</a:t>
                      </a:r>
                      <a:endParaRPr lang="en-GB" sz="1600" b="1" dirty="0">
                        <a:latin typeface="Bradley Hand ITC" panose="03070402050302030203" pitchFamily="66" charset="0"/>
                        <a:ea typeface="MS Mincho"/>
                        <a:cs typeface="Arial"/>
                      </a:endParaRPr>
                    </a:p>
                  </a:txBody>
                  <a:tcPr marL="50894" marR="5089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51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Cristiano Ronaldo</a:t>
                      </a:r>
                    </a:p>
                  </a:txBody>
                  <a:tcPr marL="50894" marR="50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Prime Minister</a:t>
                      </a:r>
                    </a:p>
                  </a:txBody>
                  <a:tcPr marL="50894" marR="50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Instagram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50894" marR="5089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2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BBC News</a:t>
                      </a:r>
                    </a:p>
                  </a:txBody>
                  <a:tcPr marL="50894" marR="50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Twitter</a:t>
                      </a:r>
                    </a:p>
                  </a:txBody>
                  <a:tcPr marL="50894" marR="50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Bradley Hand ITC" panose="03070402050302030203" pitchFamily="66" charset="0"/>
                          <a:ea typeface="MS Mincho"/>
                          <a:cs typeface="Arial"/>
                        </a:rPr>
                        <a:t>Wikipedia</a:t>
                      </a:r>
                    </a:p>
                  </a:txBody>
                  <a:tcPr marL="50894" marR="5089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9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" y="4593057"/>
            <a:ext cx="1003767" cy="5101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857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 smtClean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Remember:</a:t>
            </a:r>
          </a:p>
          <a:p>
            <a:r>
              <a:rPr lang="en-GB" sz="3100" dirty="0" smtClean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Use </a:t>
            </a:r>
            <a:r>
              <a:rPr lang="en-GB" sz="3100" dirty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more than one source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06880" y="2355642"/>
            <a:ext cx="6065520" cy="1698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 smtClean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Look at a story, event, piece of information from </a:t>
            </a:r>
            <a:r>
              <a:rPr lang="en-GB" sz="3100" dirty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a</a:t>
            </a:r>
            <a:r>
              <a:rPr lang="en-GB" sz="3100" dirty="0" smtClean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 </a:t>
            </a:r>
            <a:r>
              <a:rPr lang="en-GB" sz="3100" dirty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different </a:t>
            </a:r>
            <a:r>
              <a:rPr lang="en-GB" sz="3100" dirty="0" smtClean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angle</a:t>
            </a:r>
            <a:r>
              <a:rPr lang="en-GB" sz="3100" dirty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 </a:t>
            </a:r>
            <a:r>
              <a:rPr lang="en-GB" sz="3100" dirty="0" smtClean="0">
                <a:latin typeface="BBC Reith Serif XBold" panose="02040903040305030204" pitchFamily="18" charset="0"/>
                <a:ea typeface="BBC Reith Serif XBold" panose="02040903040305030204" pitchFamily="18" charset="0"/>
                <a:cs typeface="BBC Reith Serif XBold" panose="02040903040305030204" pitchFamily="18" charset="0"/>
              </a:rPr>
              <a:t>or point of view.</a:t>
            </a:r>
            <a:endParaRPr lang="en-GB" sz="3100" dirty="0">
              <a:latin typeface="BBC Reith Serif XBold" panose="02040903040305030204" pitchFamily="18" charset="0"/>
              <a:ea typeface="BBC Reith Serif XBold" panose="02040903040305030204" pitchFamily="18" charset="0"/>
              <a:cs typeface="BBC Reith Serif XBold" panose="02040903040305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7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278</TotalTime>
  <Words>683</Words>
  <Application>Microsoft Office PowerPoint</Application>
  <PresentationFormat>On-screen Show (16:9)</PresentationFormat>
  <Paragraphs>129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BBC Reith Sans</vt:lpstr>
      <vt:lpstr>BBC Reith Serif XBold</vt:lpstr>
      <vt:lpstr>Bradley Hand ITC</vt:lpstr>
      <vt:lpstr>Calibri</vt:lpstr>
      <vt:lpstr>MS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Oliver, K</cp:lastModifiedBy>
  <cp:revision>62</cp:revision>
  <dcterms:created xsi:type="dcterms:W3CDTF">2010-04-12T23:12:02Z</dcterms:created>
  <dcterms:modified xsi:type="dcterms:W3CDTF">2021-01-26T21:07:15Z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