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4" r:id="rId3"/>
    <p:sldId id="262" r:id="rId4"/>
    <p:sldId id="263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Gardner" initials="WG" lastIdx="1" clrIdx="0">
    <p:extLst>
      <p:ext uri="{19B8F6BF-5375-455C-9EA6-DF929625EA0E}">
        <p15:presenceInfo xmlns:p15="http://schemas.microsoft.com/office/powerpoint/2012/main" userId="S::Will@childnet.com::ba48e4af-a46d-442f-a177-c128b6cf8a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2B3"/>
    <a:srgbClr val="3F3F3E"/>
    <a:srgbClr val="D77F00"/>
    <a:srgbClr val="D77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/>
    <p:restoredTop sz="94690"/>
  </p:normalViewPr>
  <p:slideViewPr>
    <p:cSldViewPr>
      <p:cViewPr varScale="1">
        <p:scale>
          <a:sx n="83" d="100"/>
          <a:sy n="83" d="100"/>
        </p:scale>
        <p:origin x="75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90D92-5142-EC40-B082-D5E6A16E1EB5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E2F0-D98A-E64E-9901-35BD79739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is a set of instructions for the students to follow in their ‘Internet Detectives’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E2F0-D98A-E64E-9901-35BD79739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</a:t>
            </a:r>
            <a:r>
              <a:rPr lang="en-GB" smtClean="0"/>
              <a:t>is your </a:t>
            </a:r>
            <a:r>
              <a:rPr lang="en-GB" dirty="0" smtClean="0"/>
              <a:t>record sheet</a:t>
            </a:r>
            <a:r>
              <a:rPr lang="en-GB" baseline="0" dirty="0" smtClean="0"/>
              <a:t> for </a:t>
            </a:r>
            <a:r>
              <a:rPr lang="en-GB" baseline="0" smtClean="0"/>
              <a:t>the ‘Internet Detective’ </a:t>
            </a:r>
            <a:r>
              <a:rPr lang="en-GB" baseline="0" dirty="0" smtClean="0"/>
              <a:t>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E2F0-D98A-E64E-9901-35BD79739A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4190" y="2809900"/>
            <a:ext cx="8249968" cy="99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F3F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8912" y="483539"/>
            <a:ext cx="4300524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F3F3E"/>
                </a:solidFill>
                <a:latin typeface="Netto OT"/>
                <a:cs typeface="Netto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0470" y="1822072"/>
            <a:ext cx="10377408" cy="428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F3F3E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44BE24-D6CE-4000-868F-14CCAAB49365}"/>
              </a:ext>
            </a:extLst>
          </p:cNvPr>
          <p:cNvGrpSpPr/>
          <p:nvPr/>
        </p:nvGrpSpPr>
        <p:grpSpPr>
          <a:xfrm>
            <a:off x="1143000" y="1748488"/>
            <a:ext cx="8300608" cy="3361024"/>
            <a:chOff x="228600" y="1820576"/>
            <a:chExt cx="9235540" cy="3739590"/>
          </a:xfrm>
        </p:grpSpPr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70052A8-ADD5-456B-ACAA-DBA1E3727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968" y="4773552"/>
              <a:ext cx="4489802" cy="786614"/>
            </a:xfrm>
            <a:prstGeom prst="rect">
              <a:avLst/>
            </a:prstGeom>
          </p:spPr>
        </p:pic>
        <p:pic>
          <p:nvPicPr>
            <p:cNvPr id="6" name="Picture 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C9890DF5-ED59-408B-8277-6C9EFFF5C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820576"/>
              <a:ext cx="9235540" cy="2952976"/>
            </a:xfrm>
            <a:prstGeom prst="rect">
              <a:avLst/>
            </a:prstGeom>
          </p:spPr>
        </p:pic>
      </p:grp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59090A3-ECC4-4D90-A4EE-F0DE52343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08" y="1857829"/>
            <a:ext cx="1600200" cy="186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/>
          <p:nvPr/>
        </p:nvSpPr>
        <p:spPr>
          <a:xfrm>
            <a:off x="692806" y="1949189"/>
            <a:ext cx="1710689" cy="5295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280"/>
              </a:spcBef>
            </a:pPr>
            <a:r>
              <a:rPr sz="1500" spc="-10" dirty="0">
                <a:solidFill>
                  <a:srgbClr val="3F3F3E"/>
                </a:solidFill>
                <a:latin typeface="Arial"/>
                <a:cs typeface="Arial"/>
              </a:rPr>
              <a:t>Works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best</a:t>
            </a:r>
            <a:r>
              <a:rPr sz="1500" spc="-7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3F3F3E"/>
                </a:solidFill>
                <a:latin typeface="Arial"/>
                <a:cs typeface="Arial"/>
              </a:rPr>
              <a:t>with: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500" b="1" spc="-5" dirty="0">
                <a:solidFill>
                  <a:srgbClr val="3F3F3E"/>
                </a:solidFill>
                <a:latin typeface="Arial"/>
                <a:cs typeface="Arial"/>
              </a:rPr>
              <a:t>Any </a:t>
            </a:r>
            <a:r>
              <a:rPr sz="1500" b="1" dirty="0">
                <a:solidFill>
                  <a:srgbClr val="3F3F3E"/>
                </a:solidFill>
                <a:latin typeface="Arial"/>
                <a:cs typeface="Arial"/>
              </a:rPr>
              <a:t>group</a:t>
            </a:r>
            <a:r>
              <a:rPr sz="1500" b="1" spc="-2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3F3F3E"/>
                </a:solidFill>
                <a:latin typeface="Arial"/>
                <a:cs typeface="Arial"/>
              </a:rPr>
              <a:t>size</a:t>
            </a:r>
            <a:endParaRPr sz="15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446899" y="1053572"/>
            <a:ext cx="36626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Internet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Detectives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46899" y="1822072"/>
            <a:ext cx="7703184" cy="408829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Print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one of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‘Detective’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sheets for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each learner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(Slide </a:t>
            </a:r>
            <a:r>
              <a:rPr lang="en-GB" sz="1600" spc="-5" dirty="0">
                <a:solidFill>
                  <a:srgbClr val="3F3F3E"/>
                </a:solidFill>
                <a:latin typeface="Arial"/>
                <a:cs typeface="Arial"/>
              </a:rPr>
              <a:t>4</a:t>
            </a:r>
            <a:r>
              <a:rPr sz="1600" spc="-5" dirty="0" smtClean="0">
                <a:solidFill>
                  <a:srgbClr val="3F3F3E"/>
                </a:solidFill>
                <a:latin typeface="Arial"/>
                <a:cs typeface="Arial"/>
              </a:rPr>
              <a:t>). </a:t>
            </a:r>
            <a:endParaRPr lang="en-GB" sz="1600" spc="-5" dirty="0" smtClean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GB" sz="1600" spc="-5" dirty="0" smtClean="0">
                <a:solidFill>
                  <a:srgbClr val="3F3F3E"/>
                </a:solidFill>
                <a:latin typeface="Arial"/>
                <a:cs typeface="Arial"/>
              </a:rPr>
              <a:t>                 </a:t>
            </a: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GB" sz="1600" spc="-5" dirty="0" smtClean="0">
                <a:solidFill>
                  <a:srgbClr val="3F3F3E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earners 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c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an carry out this activity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their 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classroom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 or their home 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setting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.</a:t>
            </a:r>
            <a:r>
              <a:rPr lang="en-GB" sz="1600" spc="-20" dirty="0" smtClean="0">
                <a:solidFill>
                  <a:srgbClr val="3F3F3E"/>
                </a:solidFill>
                <a:latin typeface="Arial"/>
                <a:cs typeface="Arial"/>
              </a:rPr>
              <a:t>  </a:t>
            </a: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GB" sz="1600" spc="-20" dirty="0" smtClean="0">
                <a:solidFill>
                  <a:srgbClr val="3F3F3E"/>
                </a:solidFill>
                <a:latin typeface="Arial"/>
                <a:cs typeface="Arial"/>
              </a:rPr>
              <a:t>                                                                                                 </a:t>
            </a: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Each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learner  becomes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detective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to see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how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many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activities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they can complete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on 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their 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‘Detective 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sheet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. 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                                                                                                            </a:t>
            </a: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lang="en-GB" sz="1600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When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each learner experiences or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carries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out an online action on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the sheet, </a:t>
            </a:r>
            <a:r>
              <a:rPr sz="1600" dirty="0" smtClean="0">
                <a:solidFill>
                  <a:srgbClr val="3F3F3E"/>
                </a:solidFill>
                <a:latin typeface="Arial"/>
                <a:cs typeface="Arial"/>
              </a:rPr>
              <a:t>they </a:t>
            </a:r>
            <a:r>
              <a:rPr sz="1600" dirty="0">
                <a:solidFill>
                  <a:srgbClr val="3F3F3E"/>
                </a:solidFill>
                <a:latin typeface="Arial"/>
                <a:cs typeface="Arial"/>
              </a:rPr>
              <a:t>can </a:t>
            </a:r>
            <a:r>
              <a:rPr lang="en-GB" sz="1600" dirty="0" smtClean="0">
                <a:solidFill>
                  <a:srgbClr val="3F3F3E"/>
                </a:solidFill>
                <a:latin typeface="Arial"/>
                <a:cs typeface="Arial"/>
              </a:rPr>
              <a:t>tick it and </a:t>
            </a:r>
            <a:r>
              <a:rPr sz="1600" spc="-5" dirty="0" smtClean="0">
                <a:solidFill>
                  <a:srgbClr val="3F3F3E"/>
                </a:solidFill>
                <a:latin typeface="Arial"/>
                <a:cs typeface="Arial"/>
              </a:rPr>
              <a:t>colour </a:t>
            </a:r>
            <a:r>
              <a:rPr sz="1600" spc="-5" dirty="0">
                <a:solidFill>
                  <a:srgbClr val="3F3F3E"/>
                </a:solidFill>
                <a:latin typeface="Arial"/>
                <a:cs typeface="Arial"/>
              </a:rPr>
              <a:t>it in</a:t>
            </a:r>
            <a:r>
              <a:rPr sz="1600" spc="-5" dirty="0" smtClean="0">
                <a:solidFill>
                  <a:srgbClr val="3F3F3E"/>
                </a:solidFill>
                <a:latin typeface="Arial"/>
                <a:cs typeface="Arial"/>
              </a:rPr>
              <a:t>.</a:t>
            </a:r>
            <a:r>
              <a:rPr lang="en-GB" sz="1600" spc="-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endParaRPr lang="en-GB" sz="1600" spc="-5" dirty="0" smtClean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GB" sz="1600" spc="-5" dirty="0" smtClean="0">
                <a:solidFill>
                  <a:srgbClr val="3F3F3E"/>
                </a:solidFill>
                <a:latin typeface="Arial"/>
                <a:cs typeface="Arial"/>
              </a:rPr>
              <a:t>They can make a note of this action, (for example; what did you laugh at online?) It will help them remember and be able to share with others at a later date.  </a:t>
            </a: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endParaRPr lang="en-GB" sz="1600" spc="-5" dirty="0">
              <a:solidFill>
                <a:srgbClr val="3F3F3E"/>
              </a:solidFill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lang="en-GB" sz="1600" spc="-5" dirty="0" smtClean="0">
                <a:solidFill>
                  <a:srgbClr val="3F3F3E"/>
                </a:solidFill>
                <a:latin typeface="Arial"/>
                <a:cs typeface="Arial"/>
              </a:rPr>
              <a:t>Internet Detectives, I wonder how many actions from your sheet you will be able to carry out?</a:t>
            </a:r>
            <a:endParaRPr sz="1600" dirty="0">
              <a:latin typeface="Arial"/>
              <a:cs typeface="Arial"/>
            </a:endParaRPr>
          </a:p>
          <a:p>
            <a:pPr marL="12700" marR="659765">
              <a:lnSpc>
                <a:spcPts val="1900"/>
              </a:lnSpc>
              <a:spcBef>
                <a:spcPts val="1415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93999" y="925400"/>
            <a:ext cx="7761605" cy="0"/>
          </a:xfrm>
          <a:custGeom>
            <a:avLst/>
            <a:gdLst/>
            <a:ahLst/>
            <a:cxnLst/>
            <a:rect l="l" t="t" r="r" b="b"/>
            <a:pathLst>
              <a:path w="7761605">
                <a:moveTo>
                  <a:pt x="0" y="0"/>
                </a:moveTo>
                <a:lnTo>
                  <a:pt x="7761198" y="0"/>
                </a:lnTo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0906" y="1753604"/>
            <a:ext cx="2052320" cy="0"/>
          </a:xfrm>
          <a:custGeom>
            <a:avLst/>
            <a:gdLst/>
            <a:ahLst/>
            <a:cxnLst/>
            <a:rect l="l" t="t" r="r" b="b"/>
            <a:pathLst>
              <a:path w="2052320">
                <a:moveTo>
                  <a:pt x="0" y="0"/>
                </a:moveTo>
                <a:lnTo>
                  <a:pt x="2051697" y="0"/>
                </a:lnTo>
              </a:path>
            </a:pathLst>
          </a:custGeom>
          <a:ln w="5080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92807" y="2708373"/>
            <a:ext cx="2015489" cy="7454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280"/>
              </a:spcBef>
            </a:pPr>
            <a:r>
              <a:rPr sz="1500" spc="-15" dirty="0">
                <a:solidFill>
                  <a:srgbClr val="3F3F3E"/>
                </a:solidFill>
                <a:latin typeface="Arial"/>
                <a:cs typeface="Arial"/>
              </a:rPr>
              <a:t>Timing: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25"/>
              </a:spcBef>
            </a:pPr>
            <a:r>
              <a:rPr sz="1500" b="1" dirty="0">
                <a:solidFill>
                  <a:srgbClr val="3F3F3E"/>
                </a:solidFill>
                <a:latin typeface="Arial"/>
                <a:cs typeface="Arial"/>
              </a:rPr>
              <a:t>Ongoing – </a:t>
            </a:r>
            <a:r>
              <a:rPr sz="1500" b="1" spc="-5" dirty="0">
                <a:solidFill>
                  <a:srgbClr val="3F3F3E"/>
                </a:solidFill>
                <a:latin typeface="Arial"/>
                <a:cs typeface="Arial"/>
              </a:rPr>
              <a:t>10</a:t>
            </a:r>
            <a:r>
              <a:rPr sz="1500" b="1" spc="-10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3F3F3E"/>
                </a:solidFill>
                <a:latin typeface="Arial"/>
                <a:cs typeface="Arial"/>
              </a:rPr>
              <a:t>minutes  </a:t>
            </a:r>
            <a:r>
              <a:rPr sz="1500" b="1" dirty="0">
                <a:solidFill>
                  <a:srgbClr val="3F3F3E"/>
                </a:solidFill>
                <a:latin typeface="Arial"/>
                <a:cs typeface="Arial"/>
              </a:rPr>
              <a:t>for</a:t>
            </a:r>
            <a:r>
              <a:rPr sz="1500" b="1" spc="-1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3F3F3E"/>
                </a:solidFill>
                <a:latin typeface="Arial"/>
                <a:cs typeface="Arial"/>
              </a:rPr>
              <a:t>explanation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05505" y="2768994"/>
            <a:ext cx="204482" cy="204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5505" y="1990158"/>
            <a:ext cx="204482" cy="204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561522" y="434968"/>
            <a:ext cx="9100820" cy="5988685"/>
          </a:xfrm>
          <a:custGeom>
            <a:avLst/>
            <a:gdLst/>
            <a:ahLst/>
            <a:cxnLst/>
            <a:rect l="l" t="t" r="r" b="b"/>
            <a:pathLst>
              <a:path w="9100820" h="5988685">
                <a:moveTo>
                  <a:pt x="212788" y="0"/>
                </a:moveTo>
                <a:lnTo>
                  <a:pt x="163996" y="5619"/>
                </a:lnTo>
                <a:lnTo>
                  <a:pt x="119206" y="21627"/>
                </a:lnTo>
                <a:lnTo>
                  <a:pt x="79697" y="46745"/>
                </a:lnTo>
                <a:lnTo>
                  <a:pt x="46745" y="79697"/>
                </a:lnTo>
                <a:lnTo>
                  <a:pt x="21627" y="119206"/>
                </a:lnTo>
                <a:lnTo>
                  <a:pt x="5619" y="163996"/>
                </a:lnTo>
                <a:lnTo>
                  <a:pt x="0" y="212788"/>
                </a:lnTo>
                <a:lnTo>
                  <a:pt x="0" y="5775274"/>
                </a:lnTo>
                <a:lnTo>
                  <a:pt x="5619" y="5824066"/>
                </a:lnTo>
                <a:lnTo>
                  <a:pt x="21627" y="5868855"/>
                </a:lnTo>
                <a:lnTo>
                  <a:pt x="46745" y="5908365"/>
                </a:lnTo>
                <a:lnTo>
                  <a:pt x="79697" y="5941317"/>
                </a:lnTo>
                <a:lnTo>
                  <a:pt x="119206" y="5966435"/>
                </a:lnTo>
                <a:lnTo>
                  <a:pt x="163996" y="5982443"/>
                </a:lnTo>
                <a:lnTo>
                  <a:pt x="212788" y="5988062"/>
                </a:lnTo>
                <a:lnTo>
                  <a:pt x="8887764" y="5988062"/>
                </a:lnTo>
                <a:lnTo>
                  <a:pt x="8936557" y="5982443"/>
                </a:lnTo>
                <a:lnTo>
                  <a:pt x="8981346" y="5966435"/>
                </a:lnTo>
                <a:lnTo>
                  <a:pt x="9020855" y="5941317"/>
                </a:lnTo>
                <a:lnTo>
                  <a:pt x="9053807" y="5908365"/>
                </a:lnTo>
                <a:lnTo>
                  <a:pt x="9078926" y="5868855"/>
                </a:lnTo>
                <a:lnTo>
                  <a:pt x="9094933" y="5824066"/>
                </a:lnTo>
                <a:lnTo>
                  <a:pt x="9100553" y="5775274"/>
                </a:lnTo>
                <a:lnTo>
                  <a:pt x="9100553" y="212788"/>
                </a:lnTo>
                <a:lnTo>
                  <a:pt x="9094933" y="163996"/>
                </a:lnTo>
                <a:lnTo>
                  <a:pt x="9078926" y="119206"/>
                </a:lnTo>
                <a:lnTo>
                  <a:pt x="9053807" y="79697"/>
                </a:lnTo>
                <a:lnTo>
                  <a:pt x="9020855" y="46745"/>
                </a:lnTo>
                <a:lnTo>
                  <a:pt x="8981346" y="21627"/>
                </a:lnTo>
                <a:lnTo>
                  <a:pt x="8936557" y="5619"/>
                </a:lnTo>
                <a:lnTo>
                  <a:pt x="8887764" y="0"/>
                </a:lnTo>
                <a:lnTo>
                  <a:pt x="212788" y="0"/>
                </a:lnTo>
                <a:close/>
              </a:path>
            </a:pathLst>
          </a:custGeom>
          <a:ln w="93840">
            <a:solidFill>
              <a:srgbClr val="3F3F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2979297" y="1930035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0670" marR="29781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Find a fact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you 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didn’t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know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before  (Remember to</a:t>
            </a:r>
            <a:r>
              <a:rPr sz="1600" b="1" spc="-1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make  sure </a:t>
            </a:r>
            <a:r>
              <a:rPr sz="1600" b="1" spc="-15" dirty="0">
                <a:solidFill>
                  <a:srgbClr val="3F3F3E"/>
                </a:solidFill>
                <a:latin typeface="Arial"/>
                <a:cs typeface="Arial"/>
              </a:rPr>
              <a:t>it’s</a:t>
            </a:r>
            <a:r>
              <a:rPr sz="1600" b="1" spc="-5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reliable!)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42675" y="1930035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50495" marR="15684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Think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about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how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being  online is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making you 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feel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and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tell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someone  you</a:t>
            </a:r>
            <a:r>
              <a:rPr sz="1600" b="1" spc="-1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trust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91480" y="2050685"/>
            <a:ext cx="252920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5280" marR="322580" algn="ctr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Check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3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sources</a:t>
            </a:r>
            <a:r>
              <a:rPr sz="1600" b="1" spc="-1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to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see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if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something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is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reliable/true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79297" y="3414321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37185" marR="353695" indent="-63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Find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 article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or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video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online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where  a person is giving  their</a:t>
            </a:r>
            <a:r>
              <a:rPr sz="1600" b="1" spc="-2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opinion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42675" y="3534971"/>
            <a:ext cx="252920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32434" marR="44005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Share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something 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useful online to  friends/family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91480" y="3534971"/>
            <a:ext cx="2529205" cy="7518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07340" marR="294640" algn="ctr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Use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search  engine and spot</a:t>
            </a:r>
            <a:r>
              <a:rPr sz="1600" b="1" spc="-9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the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sponsored</a:t>
            </a:r>
            <a:r>
              <a:rPr sz="1600" b="1" spc="-4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results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979297" y="5148907"/>
            <a:ext cx="252920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10845" marR="415925" indent="-11430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Laugh out loud</a:t>
            </a:r>
            <a:r>
              <a:rPr sz="1600" b="1" spc="-10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at  something</a:t>
            </a:r>
            <a:r>
              <a:rPr sz="1600" b="1" spc="-80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online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842675" y="5148907"/>
            <a:ext cx="252920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488950" marR="263525" indent="-231775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Find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image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which  has been</a:t>
            </a:r>
            <a:r>
              <a:rPr sz="1600" b="1" spc="-3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edited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691480" y="4907607"/>
            <a:ext cx="2529205" cy="9931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8425" marR="83820" indent="-1270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Spend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some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time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researching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a topic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you’re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interested in</a:t>
            </a:r>
            <a:r>
              <a:rPr sz="1600" b="1" spc="-9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with  </a:t>
            </a:r>
            <a:r>
              <a:rPr sz="1600" b="1" spc="-5" dirty="0">
                <a:solidFill>
                  <a:srgbClr val="3F3F3E"/>
                </a:solidFill>
                <a:latin typeface="Arial"/>
                <a:cs typeface="Arial"/>
              </a:rPr>
              <a:t>an adult you</a:t>
            </a:r>
            <a:r>
              <a:rPr sz="1600" b="1" spc="-35" dirty="0">
                <a:solidFill>
                  <a:srgbClr val="3F3F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F3F3E"/>
                </a:solidFill>
                <a:latin typeface="Arial"/>
                <a:cs typeface="Arial"/>
              </a:rPr>
              <a:t>trust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277</Words>
  <Application>Microsoft Office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Netto OT</vt:lpstr>
      <vt:lpstr>Office Theme</vt:lpstr>
      <vt:lpstr>PowerPoint Presentation</vt:lpstr>
      <vt:lpstr>PowerPoint Presentation</vt:lpstr>
      <vt:lpstr>Internet Detectives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</dc:title>
  <dc:creator>Oliver, K</dc:creator>
  <cp:lastModifiedBy>Oliver, K</cp:lastModifiedBy>
  <cp:revision>24</cp:revision>
  <dcterms:created xsi:type="dcterms:W3CDTF">2020-10-10T00:29:50Z</dcterms:created>
  <dcterms:modified xsi:type="dcterms:W3CDTF">2021-02-07T17:26:36Z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2020-10-10T00:00:00Z</vt:filetime>
  </property>
</Properties>
</file>