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DA0CC-81A5-4C04-9EF6-092639300212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B41FEA-8495-4D79-8BE9-2AD05EE47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2474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231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954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778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023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047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4002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664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840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149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440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261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4F53-68C5-4892-9214-4AC0C2B079BF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88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9075252"/>
              </p:ext>
            </p:extLst>
          </p:nvPr>
        </p:nvGraphicFramePr>
        <p:xfrm>
          <a:off x="372597" y="1108205"/>
          <a:ext cx="11247648" cy="4215243"/>
        </p:xfrm>
        <a:graphic>
          <a:graphicData uri="http://schemas.openxmlformats.org/drawingml/2006/table">
            <a:tbl>
              <a:tblPr/>
              <a:tblGrid>
                <a:gridCol w="1590674">
                  <a:extLst>
                    <a:ext uri="{9D8B030D-6E8A-4147-A177-3AD203B41FA5}">
                      <a16:colId xmlns:a16="http://schemas.microsoft.com/office/drawing/2014/main" val="1851461765"/>
                    </a:ext>
                  </a:extLst>
                </a:gridCol>
                <a:gridCol w="4149995">
                  <a:extLst>
                    <a:ext uri="{9D8B030D-6E8A-4147-A177-3AD203B41FA5}">
                      <a16:colId xmlns:a16="http://schemas.microsoft.com/office/drawing/2014/main" val="2858541325"/>
                    </a:ext>
                  </a:extLst>
                </a:gridCol>
                <a:gridCol w="3048144">
                  <a:extLst>
                    <a:ext uri="{9D8B030D-6E8A-4147-A177-3AD203B41FA5}">
                      <a16:colId xmlns:a16="http://schemas.microsoft.com/office/drawing/2014/main" val="2324958835"/>
                    </a:ext>
                  </a:extLst>
                </a:gridCol>
                <a:gridCol w="2458835">
                  <a:extLst>
                    <a:ext uri="{9D8B030D-6E8A-4147-A177-3AD203B41FA5}">
                      <a16:colId xmlns:a16="http://schemas.microsoft.com/office/drawing/2014/main" val="4055121629"/>
                    </a:ext>
                  </a:extLst>
                </a:gridCol>
              </a:tblGrid>
              <a:tr h="264829"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en-GB" sz="1100" b="1" i="0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Subject Specific Vocabulary​</a:t>
                      </a:r>
                      <a:endParaRPr lang="en-GB" sz="1100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endParaRPr lang="en-GB" sz="1100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en-GB" sz="1100" b="1" i="0" dirty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Sticky </a:t>
                      </a:r>
                      <a:r>
                        <a:rPr lang="en-GB" sz="1100" b="1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Knowledge </a:t>
                      </a:r>
                      <a:endParaRPr lang="en-GB" sz="1100" b="1" i="0" dirty="0">
                        <a:solidFill>
                          <a:srgbClr val="00B050"/>
                        </a:solidFill>
                        <a:effectLst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817975962"/>
                  </a:ext>
                </a:extLst>
              </a:tr>
              <a:tr h="107199"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Family </a:t>
                      </a: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 group of people</a:t>
                      </a:r>
                      <a:r>
                        <a:rPr lang="en-GB" sz="16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around you and help you</a:t>
                      </a:r>
                      <a:endParaRPr lang="en-GB" sz="1600" b="0" i="0" dirty="0" smtClean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auto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For the following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half term, our PSHCE topic will be around 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families and committed relationships. We 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will explore the people 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in our family and find out about how they are all special. </a:t>
                      </a:r>
                      <a:endParaRPr lang="en-GB" sz="6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5997804"/>
                  </a:ext>
                </a:extLst>
              </a:tr>
              <a:tr h="55398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base">
                        <a:buFont typeface="Arial" panose="020B0604020202020204" pitchFamily="34" charset="0"/>
                        <a:buNone/>
                      </a:pPr>
                      <a:r>
                        <a:rPr lang="en-GB" sz="11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Our</a:t>
                      </a:r>
                      <a:r>
                        <a:rPr lang="en-GB" sz="11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family is made up of different people. 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78097301"/>
                  </a:ext>
                </a:extLst>
              </a:tr>
              <a:tr h="13611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Special</a:t>
                      </a:r>
                      <a:r>
                        <a:rPr lang="en-GB" sz="1600" b="0" i="0" baseline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endParaRPr lang="en-GB" sz="1600" b="0" i="0" dirty="0" smtClean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l" fontAlgn="base"/>
                      <a:endParaRPr lang="en-GB" sz="1600" b="0" i="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 positiv</a:t>
                      </a:r>
                      <a:r>
                        <a:rPr lang="en-GB" sz="16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 quality about people. </a:t>
                      </a:r>
                      <a:endParaRPr lang="en-GB" sz="1600" b="0" i="0" dirty="0" smtClean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l" fontAlgn="base"/>
                      <a:endParaRPr lang="en-GB" sz="16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90391"/>
                  </a:ext>
                </a:extLst>
              </a:tr>
              <a:tr h="32266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1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Families are in all different shapes and sizes but each one is very special 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836606183"/>
                  </a:ext>
                </a:extLst>
              </a:tr>
              <a:tr h="373431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Similarities</a:t>
                      </a:r>
                      <a:endParaRPr lang="en-GB" sz="1600" b="0" i="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Something</a:t>
                      </a:r>
                      <a:r>
                        <a:rPr lang="en-GB" sz="16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that is the same</a:t>
                      </a:r>
                      <a:endParaRPr lang="en-GB" sz="16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6465199"/>
                  </a:ext>
                </a:extLst>
              </a:tr>
              <a:tr h="422488"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Differences</a:t>
                      </a:r>
                      <a:endParaRPr lang="en-GB" sz="1600" b="0" i="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600" dirty="0" smtClean="0">
                          <a:latin typeface="Century Gothic" panose="020B0502020202020204" pitchFamily="34" charset="0"/>
                        </a:rPr>
                        <a:t>Something</a:t>
                      </a:r>
                      <a:r>
                        <a:rPr lang="en-GB" sz="1600" baseline="0" dirty="0" smtClean="0">
                          <a:latin typeface="Century Gothic" panose="020B0502020202020204" pitchFamily="34" charset="0"/>
                        </a:rPr>
                        <a:t> that is not the same</a:t>
                      </a:r>
                      <a:endParaRPr lang="en-GB" sz="1600" dirty="0"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Families can enjoy</a:t>
                      </a:r>
                      <a:r>
                        <a:rPr lang="en-GB" sz="1100" baseline="0" dirty="0" smtClean="0">
                          <a:latin typeface="Century Gothic" panose="020B0502020202020204" pitchFamily="34" charset="0"/>
                        </a:rPr>
                        <a:t> doing different things together. 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578611978"/>
                  </a:ext>
                </a:extLst>
              </a:tr>
              <a:tr h="282806">
                <a:tc vMerge="1">
                  <a:txBody>
                    <a:bodyPr/>
                    <a:lstStyle/>
                    <a:p>
                      <a:pPr algn="l" fontAlgn="base"/>
                      <a:endParaRPr lang="en-GB" sz="1600" b="0" i="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 vMerge="1">
                  <a:txBody>
                    <a:bodyPr/>
                    <a:lstStyle/>
                    <a:p>
                      <a:pPr algn="l" fontAlgn="base"/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auto"/>
                      <a:r>
                        <a:rPr lang="en-GB" sz="1100" b="0" i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r>
                        <a:rPr lang="en-GB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903369"/>
                  </a:ext>
                </a:extLst>
              </a:tr>
              <a:tr h="776966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Diversity</a:t>
                      </a:r>
                      <a:endParaRPr lang="en-GB" sz="1600" b="0" i="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People</a:t>
                      </a:r>
                      <a:r>
                        <a:rPr lang="en-GB" sz="16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may be different in many ways.</a:t>
                      </a:r>
                      <a:endParaRPr lang="en-GB" sz="16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base">
                        <a:buFont typeface="Arial" panose="020B0604020202020204" pitchFamily="34" charset="0"/>
                        <a:buNone/>
                      </a:pPr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Our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Golden Rules are:</a:t>
                      </a:r>
                    </a:p>
                    <a:p>
                      <a:pPr marL="171450" indent="-171450"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We are gentle.</a:t>
                      </a:r>
                    </a:p>
                    <a:p>
                      <a:pPr marL="171450" indent="-171450"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We are kind and helpful.</a:t>
                      </a:r>
                    </a:p>
                    <a:p>
                      <a:pPr marL="171450" indent="-171450"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We listen.</a:t>
                      </a:r>
                    </a:p>
                    <a:p>
                      <a:pPr marL="171450" indent="-171450"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We are honest.</a:t>
                      </a:r>
                    </a:p>
                    <a:p>
                      <a:pPr marL="171450" indent="-171450"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We work hard.</a:t>
                      </a:r>
                    </a:p>
                    <a:p>
                      <a:pPr marL="171450" indent="-171450"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We look after property.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919109792"/>
                  </a:ext>
                </a:extLst>
              </a:tr>
              <a:tr h="888982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Together</a:t>
                      </a:r>
                      <a:endParaRPr lang="en-GB" sz="1600" b="0" i="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entury Gothic" panose="020B0502020202020204" pitchFamily="34" charset="0"/>
                        </a:rPr>
                        <a:t>With another</a:t>
                      </a:r>
                      <a:r>
                        <a:rPr lang="en-GB" sz="1600" baseline="0" dirty="0" smtClean="0">
                          <a:latin typeface="Century Gothic" panose="020B0502020202020204" pitchFamily="34" charset="0"/>
                        </a:rPr>
                        <a:t> person or people </a:t>
                      </a:r>
                      <a:endParaRPr lang="en-GB" sz="1600" dirty="0"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2774344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 flipV="1">
            <a:off x="423863" y="189550"/>
            <a:ext cx="838844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Control 2"/>
          <p:cNvSpPr>
            <a:spLocks noChangeArrowheads="1" noChangeShapeType="1"/>
          </p:cNvSpPr>
          <p:nvPr/>
        </p:nvSpPr>
        <p:spPr bwMode="auto">
          <a:xfrm>
            <a:off x="829480" y="774266"/>
            <a:ext cx="11248373" cy="6731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017599"/>
              </p:ext>
            </p:extLst>
          </p:nvPr>
        </p:nvGraphicFramePr>
        <p:xfrm>
          <a:off x="372597" y="233880"/>
          <a:ext cx="11247648" cy="726694"/>
        </p:xfrm>
        <a:graphic>
          <a:graphicData uri="http://schemas.openxmlformats.org/drawingml/2006/table">
            <a:tbl>
              <a:tblPr/>
              <a:tblGrid>
                <a:gridCol w="2126763">
                  <a:extLst>
                    <a:ext uri="{9D8B030D-6E8A-4147-A177-3AD203B41FA5}">
                      <a16:colId xmlns:a16="http://schemas.microsoft.com/office/drawing/2014/main" val="716076005"/>
                    </a:ext>
                  </a:extLst>
                </a:gridCol>
                <a:gridCol w="9120885">
                  <a:extLst>
                    <a:ext uri="{9D8B030D-6E8A-4147-A177-3AD203B41FA5}">
                      <a16:colId xmlns:a16="http://schemas.microsoft.com/office/drawing/2014/main" val="608035354"/>
                    </a:ext>
                  </a:extLst>
                </a:gridCol>
              </a:tblGrid>
              <a:tr h="336550">
                <a:tc grid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600" b="1" kern="14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Yarm Primary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5330602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EY2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6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Enquiry Question</a:t>
                      </a:r>
                      <a:r>
                        <a:rPr lang="en-GB" sz="1600" b="1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: </a:t>
                      </a:r>
                      <a:r>
                        <a:rPr lang="en-GB" sz="1600" b="1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Are all families the same?</a:t>
                      </a:r>
                      <a:r>
                        <a:rPr lang="en-GB" sz="1600" b="1" kern="140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endParaRPr lang="en-GB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3599061"/>
                  </a:ext>
                </a:extLst>
              </a:tr>
            </a:tbl>
          </a:graphicData>
        </a:graphic>
      </p:graphicFrame>
      <p:pic>
        <p:nvPicPr>
          <p:cNvPr id="10" name="Picture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6606" y="3604532"/>
            <a:ext cx="24257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8736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1174224-D19C-CE48-88B6-D99B6744024A}"/>
              </a:ext>
            </a:extLst>
          </p:cNvPr>
          <p:cNvSpPr txBox="1"/>
          <p:nvPr/>
        </p:nvSpPr>
        <p:spPr>
          <a:xfrm>
            <a:off x="406475" y="708623"/>
            <a:ext cx="969348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/>
            <a:r>
              <a:rPr lang="en-GB" sz="20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My Family – Who is in your family? Can you draw and label a picture of the different people in your families. </a:t>
            </a:r>
            <a:endParaRPr lang="en-GB" sz="2000" dirty="0" smtClean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171450" indent="-171450"/>
            <a:endParaRPr lang="en-GB" sz="2000" dirty="0" smtClean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171450" indent="-171450"/>
            <a:r>
              <a:rPr lang="en-GB" sz="20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Our Families – What do you like to do with your family? </a:t>
            </a:r>
            <a:r>
              <a:rPr lang="en-GB" sz="20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Can you make a poster to show the different things that you do? </a:t>
            </a:r>
            <a:r>
              <a:rPr lang="en-GB" sz="20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endParaRPr lang="en-GB" sz="2000" dirty="0" smtClean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171450" indent="-171450"/>
            <a:endParaRPr lang="en-GB" sz="20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171450" indent="-171450"/>
            <a:r>
              <a:rPr lang="en-GB" sz="20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Family Superheroes</a:t>
            </a:r>
            <a:r>
              <a:rPr lang="en-GB" sz="20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GB" sz="20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– </a:t>
            </a:r>
            <a:r>
              <a:rPr lang="en-GB" sz="20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Who is important in your family? Why are they special? </a:t>
            </a:r>
            <a:endParaRPr lang="en-GB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171450" indent="-171450"/>
            <a:endParaRPr lang="en-GB" dirty="0" smtClean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171450" indent="-171450"/>
            <a:r>
              <a:rPr lang="en-GB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endParaRPr lang="en-GB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3521" y="4087857"/>
            <a:ext cx="2966400" cy="1594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149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93dbba-febe-48b0-b3cd-a2ba24223b74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F84BA851173D44A737AF63A25877E0" ma:contentTypeVersion="11" ma:contentTypeDescription="Create a new document." ma:contentTypeScope="" ma:versionID="01a5317c7172021bf60bf737d5f51bbd">
  <xsd:schema xmlns:xsd="http://www.w3.org/2001/XMLSchema" xmlns:xs="http://www.w3.org/2001/XMLSchema" xmlns:p="http://schemas.microsoft.com/office/2006/metadata/properties" xmlns:ns2="ff93dbba-febe-48b0-b3cd-a2ba24223b74" targetNamespace="http://schemas.microsoft.com/office/2006/metadata/properties" ma:root="true" ma:fieldsID="ac6a18db7dbf2928668da7c69f65ee15" ns2:_="">
    <xsd:import namespace="ff93dbba-febe-48b0-b3cd-a2ba24223b74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93dbba-febe-48b0-b3cd-a2ba24223b74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54C8410-F7BF-43A6-B564-A6CE1FE78FCB}">
  <ds:schemaRefs>
    <ds:schemaRef ds:uri="http://purl.org/dc/elements/1.1/"/>
    <ds:schemaRef ds:uri="http://schemas.microsoft.com/office/2006/metadata/properties"/>
    <ds:schemaRef ds:uri="5ded66cc-194f-4eb5-9a90-fee91d73535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461e2da7-4e58-49b5-a0bb-400a75bba1a6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866753A-2E90-42C6-BB96-7500D38A3CF5}"/>
</file>

<file path=customXml/itemProps3.xml><?xml version="1.0" encoding="utf-8"?>
<ds:datastoreItem xmlns:ds="http://schemas.openxmlformats.org/officeDocument/2006/customXml" ds:itemID="{F020616D-01CD-4573-AD01-5E4079611D5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1879</TotalTime>
  <Words>231</Words>
  <Application>Microsoft Office PowerPoint</Application>
  <PresentationFormat>Widescreen</PresentationFormat>
  <Paragraphs>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Times New Roman</vt:lpstr>
      <vt:lpstr>Office Theme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 banana’s make us run faster?</dc:title>
  <dc:creator>Fuller, Dawn</dc:creator>
  <cp:lastModifiedBy>Barber, J</cp:lastModifiedBy>
  <cp:revision>66</cp:revision>
  <dcterms:created xsi:type="dcterms:W3CDTF">2020-01-14T13:39:29Z</dcterms:created>
  <dcterms:modified xsi:type="dcterms:W3CDTF">2022-02-16T17:07:59Z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0x010100BEF84BA851173D44A737AF63A25877E0</vt:lpwstr>
  </property>
  <property fmtid="{D5CDD505-2E9C-101B-9397-08002B2CF9AE}" pid="3" name="Order">
    <vt:r8>17215400</vt:r8>
  </property>
</Properties>
</file>