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4" r:id="rId4"/>
    <p:sldId id="277" r:id="rId5"/>
    <p:sldId id="276" r:id="rId6"/>
    <p:sldId id="27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B48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5818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51605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3334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0265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1797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25190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02956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65504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79340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30522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20140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3C6AF-0ADC-4354-BDF9-DC82D375D067}" type="datetimeFigureOut">
              <a:rPr lang="en-GB" smtClean="0"/>
              <a:t>03/02/2021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79C8-6E6A-4439-93A5-1DA6069D46AB}" type="slidenum">
              <a:rPr lang="en-GB" smtClean="0"/>
              <a:t>‹#›</a:t>
            </a:fld>
            <a:endParaRPr lang="en-GB" dirty="0"/>
          </a:p>
        </p:txBody>
      </p:sp>
    </p:spTree>
    <p:extLst>
      <p:ext uri="{BB962C8B-B14F-4D97-AF65-F5344CB8AC3E}">
        <p14:creationId xmlns:p14="http://schemas.microsoft.com/office/powerpoint/2010/main" val="1839659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climateheroes.org/from-waste-to-robes%e2%80%8b/"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86814857"/>
              </p:ext>
            </p:extLst>
          </p:nvPr>
        </p:nvGraphicFramePr>
        <p:xfrm>
          <a:off x="0" y="0"/>
          <a:ext cx="10515600" cy="640080"/>
        </p:xfrm>
        <a:graphic>
          <a:graphicData uri="http://schemas.openxmlformats.org/drawingml/2006/table">
            <a:tbl>
              <a:tblPr/>
              <a:tblGrid>
                <a:gridCol w="10515600">
                  <a:extLst>
                    <a:ext uri="{9D8B030D-6E8A-4147-A177-3AD203B41FA5}">
                      <a16:colId xmlns:a16="http://schemas.microsoft.com/office/drawing/2014/main" val="3009555163"/>
                    </a:ext>
                  </a:extLst>
                </a:gridCol>
              </a:tblGrid>
              <a:tr h="0">
                <a:tc>
                  <a:txBody>
                    <a:bodyPr/>
                    <a:lstStyle/>
                    <a:p>
                      <a:r>
                        <a:rPr lang="en-GB" sz="3600" u="sng" baseline="0" dirty="0" smtClean="0">
                          <a:solidFill>
                            <a:srgbClr val="000000"/>
                          </a:solidFill>
                          <a:effectLst/>
                          <a:latin typeface="Century Gothic" panose="020B0502020202020204" pitchFamily="34" charset="0"/>
                        </a:rPr>
                        <a:t>Friday 5</a:t>
                      </a:r>
                      <a:r>
                        <a:rPr lang="en-GB" sz="3600" u="sng" baseline="30000" dirty="0" smtClean="0">
                          <a:solidFill>
                            <a:srgbClr val="000000"/>
                          </a:solidFill>
                          <a:effectLst/>
                          <a:latin typeface="Century Gothic" panose="020B0502020202020204" pitchFamily="34" charset="0"/>
                        </a:rPr>
                        <a:t>th</a:t>
                      </a:r>
                      <a:r>
                        <a:rPr lang="en-GB" sz="3600" u="sng" baseline="0" dirty="0" smtClean="0">
                          <a:solidFill>
                            <a:srgbClr val="000000"/>
                          </a:solidFill>
                          <a:effectLst/>
                          <a:latin typeface="Century Gothic" panose="020B0502020202020204" pitchFamily="34" charset="0"/>
                        </a:rPr>
                        <a:t> February</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94204074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95848621"/>
              </p:ext>
            </p:extLst>
          </p:nvPr>
        </p:nvGraphicFramePr>
        <p:xfrm>
          <a:off x="3907971" y="640080"/>
          <a:ext cx="4713515" cy="640080"/>
        </p:xfrm>
        <a:graphic>
          <a:graphicData uri="http://schemas.openxmlformats.org/drawingml/2006/table">
            <a:tbl>
              <a:tblPr/>
              <a:tblGrid>
                <a:gridCol w="4713515">
                  <a:extLst>
                    <a:ext uri="{9D8B030D-6E8A-4147-A177-3AD203B41FA5}">
                      <a16:colId xmlns:a16="http://schemas.microsoft.com/office/drawing/2014/main" val="1953017780"/>
                    </a:ext>
                  </a:extLst>
                </a:gridCol>
              </a:tblGrid>
              <a:tr h="0">
                <a:tc>
                  <a:txBody>
                    <a:bodyPr/>
                    <a:lstStyle/>
                    <a:p>
                      <a:r>
                        <a:rPr lang="en-GB" sz="3600" u="sng" dirty="0" smtClean="0">
                          <a:solidFill>
                            <a:srgbClr val="000000"/>
                          </a:solidFill>
                          <a:effectLst/>
                          <a:latin typeface="Century Gothic" panose="020B0502020202020204" pitchFamily="34" charset="0"/>
                        </a:rPr>
                        <a:t>The Resolution</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265394789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1932551"/>
              </p:ext>
            </p:extLst>
          </p:nvPr>
        </p:nvGraphicFramePr>
        <p:xfrm>
          <a:off x="0" y="1486694"/>
          <a:ext cx="12043954" cy="1066800"/>
        </p:xfrm>
        <a:graphic>
          <a:graphicData uri="http://schemas.openxmlformats.org/drawingml/2006/table">
            <a:tbl>
              <a:tblPr/>
              <a:tblGrid>
                <a:gridCol w="12043954">
                  <a:extLst>
                    <a:ext uri="{9D8B030D-6E8A-4147-A177-3AD203B41FA5}">
                      <a16:colId xmlns:a16="http://schemas.microsoft.com/office/drawing/2014/main" val="547176855"/>
                    </a:ext>
                  </a:extLst>
                </a:gridCol>
              </a:tblGrid>
              <a:tr h="0">
                <a:tc>
                  <a:txBody>
                    <a:bodyPr/>
                    <a:lstStyle/>
                    <a:p>
                      <a:r>
                        <a:rPr lang="en-GB" sz="3200" dirty="0">
                          <a:solidFill>
                            <a:srgbClr val="0000FF"/>
                          </a:solidFill>
                          <a:effectLst/>
                          <a:latin typeface="Century Gothic" panose="020B0502020202020204" pitchFamily="34" charset="0"/>
                        </a:rPr>
                        <a:t>Learning objective:</a:t>
                      </a:r>
                      <a:endParaRPr lang="en-GB" sz="1600" dirty="0">
                        <a:effectLst/>
                      </a:endParaRPr>
                    </a:p>
                    <a:p>
                      <a:r>
                        <a:rPr lang="en-GB" sz="3200" dirty="0">
                          <a:solidFill>
                            <a:srgbClr val="000000"/>
                          </a:solidFill>
                          <a:effectLst/>
                          <a:latin typeface="Century Gothic" panose="020B0502020202020204" pitchFamily="34" charset="0"/>
                        </a:rPr>
                        <a:t>Today I am </a:t>
                      </a:r>
                      <a:r>
                        <a:rPr lang="en-GB" sz="3200" dirty="0" smtClean="0">
                          <a:solidFill>
                            <a:srgbClr val="000000"/>
                          </a:solidFill>
                          <a:effectLst/>
                          <a:latin typeface="Century Gothic" panose="020B0502020202020204" pitchFamily="34" charset="0"/>
                        </a:rPr>
                        <a:t>using my</a:t>
                      </a:r>
                      <a:r>
                        <a:rPr lang="en-GB" sz="3200" baseline="0" dirty="0" smtClean="0">
                          <a:solidFill>
                            <a:srgbClr val="000000"/>
                          </a:solidFill>
                          <a:effectLst/>
                          <a:latin typeface="Century Gothic" panose="020B0502020202020204" pitchFamily="34" charset="0"/>
                        </a:rPr>
                        <a:t> story mountain to write the Resolution</a:t>
                      </a:r>
                      <a:r>
                        <a:rPr lang="en-GB" sz="3200" dirty="0" smtClean="0">
                          <a:solidFill>
                            <a:srgbClr val="000000"/>
                          </a:solidFill>
                          <a:effectLst/>
                          <a:latin typeface="Century Gothic" panose="020B0502020202020204" pitchFamily="34" charset="0"/>
                        </a:rPr>
                        <a:t>.</a:t>
                      </a:r>
                      <a:endParaRPr lang="en-GB" sz="1600" dirty="0">
                        <a:effectLst/>
                      </a:endParaRPr>
                    </a:p>
                  </a:txBody>
                  <a:tcPr anchor="ctr">
                    <a:lnL>
                      <a:noFill/>
                    </a:lnL>
                    <a:lnR>
                      <a:noFill/>
                    </a:lnR>
                    <a:lnT>
                      <a:noFill/>
                    </a:lnT>
                    <a:lnB>
                      <a:noFill/>
                    </a:lnB>
                  </a:tcPr>
                </a:tc>
                <a:extLst>
                  <a:ext uri="{0D108BD9-81ED-4DB2-BD59-A6C34878D82A}">
                    <a16:rowId xmlns:a16="http://schemas.microsoft.com/office/drawing/2014/main" val="381005464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87923417"/>
              </p:ext>
            </p:extLst>
          </p:nvPr>
        </p:nvGraphicFramePr>
        <p:xfrm>
          <a:off x="0" y="2881948"/>
          <a:ext cx="10515600" cy="2529840"/>
        </p:xfrm>
        <a:graphic>
          <a:graphicData uri="http://schemas.openxmlformats.org/drawingml/2006/table">
            <a:tbl>
              <a:tblPr/>
              <a:tblGrid>
                <a:gridCol w="10515600">
                  <a:extLst>
                    <a:ext uri="{9D8B030D-6E8A-4147-A177-3AD203B41FA5}">
                      <a16:colId xmlns:a16="http://schemas.microsoft.com/office/drawing/2014/main" val="1560678404"/>
                    </a:ext>
                  </a:extLst>
                </a:gridCol>
              </a:tblGrid>
              <a:tr h="0">
                <a:tc>
                  <a:txBody>
                    <a:bodyPr/>
                    <a:lstStyle/>
                    <a:p>
                      <a:r>
                        <a:rPr lang="en-GB" sz="3200" dirty="0" smtClean="0">
                          <a:solidFill>
                            <a:srgbClr val="0000FF"/>
                          </a:solidFill>
                          <a:effectLst/>
                          <a:latin typeface="Century Gothic" panose="020B0502020202020204" pitchFamily="34" charset="0"/>
                        </a:rPr>
                        <a:t>Success </a:t>
                      </a:r>
                      <a:r>
                        <a:rPr lang="en-GB" sz="3200" dirty="0">
                          <a:solidFill>
                            <a:srgbClr val="0000FF"/>
                          </a:solidFill>
                          <a:effectLst/>
                          <a:latin typeface="Century Gothic" panose="020B0502020202020204" pitchFamily="34" charset="0"/>
                        </a:rPr>
                        <a:t>Criteria:</a:t>
                      </a:r>
                      <a:endParaRPr lang="en-GB" sz="1600" dirty="0">
                        <a:effectLst/>
                      </a:endParaRPr>
                    </a:p>
                    <a:p>
                      <a:r>
                        <a:rPr lang="en-GB" sz="3200" dirty="0">
                          <a:solidFill>
                            <a:srgbClr val="000000"/>
                          </a:solidFill>
                          <a:effectLst/>
                          <a:latin typeface="Century Gothic" panose="020B0502020202020204" pitchFamily="34" charset="0"/>
                        </a:rPr>
                        <a:t>I know I will be </a:t>
                      </a:r>
                      <a:r>
                        <a:rPr lang="en-GB" sz="3200" dirty="0" smtClean="0">
                          <a:solidFill>
                            <a:srgbClr val="000000"/>
                          </a:solidFill>
                          <a:effectLst/>
                          <a:latin typeface="Century Gothic" panose="020B0502020202020204" pitchFamily="34" charset="0"/>
                        </a:rPr>
                        <a:t>successful </a:t>
                      </a:r>
                      <a:r>
                        <a:rPr lang="en-GB" sz="3200" dirty="0">
                          <a:solidFill>
                            <a:srgbClr val="000000"/>
                          </a:solidFill>
                          <a:effectLst/>
                          <a:latin typeface="Century Gothic" panose="020B0502020202020204" pitchFamily="34" charset="0"/>
                        </a:rPr>
                        <a:t>if </a:t>
                      </a:r>
                      <a:r>
                        <a:rPr lang="en-GB" sz="3200" dirty="0" smtClean="0">
                          <a:solidFill>
                            <a:srgbClr val="000000"/>
                          </a:solidFill>
                          <a:effectLst/>
                          <a:latin typeface="Century Gothic" panose="020B0502020202020204" pitchFamily="34" charset="0"/>
                        </a:rPr>
                        <a:t>–</a:t>
                      </a:r>
                    </a:p>
                    <a:p>
                      <a:r>
                        <a:rPr lang="en-GB" sz="3200" dirty="0" smtClean="0">
                          <a:solidFill>
                            <a:srgbClr val="000000"/>
                          </a:solidFill>
                          <a:effectLst/>
                          <a:latin typeface="Century Gothic" panose="020B0502020202020204" pitchFamily="34" charset="0"/>
                        </a:rPr>
                        <a:t>I can continue the Resolution paragraph of my story.</a:t>
                      </a:r>
                    </a:p>
                    <a:p>
                      <a:r>
                        <a:rPr lang="en-GB" sz="3200" baseline="0" dirty="0" smtClean="0">
                          <a:solidFill>
                            <a:srgbClr val="000000"/>
                          </a:solidFill>
                          <a:effectLst/>
                          <a:latin typeface="Century Gothic" panose="020B0502020202020204" pitchFamily="34" charset="0"/>
                        </a:rPr>
                        <a:t>I can include a 3 </a:t>
                      </a:r>
                      <a:r>
                        <a:rPr lang="en-GB" sz="3200" baseline="0" dirty="0" err="1" smtClean="0">
                          <a:solidFill>
                            <a:srgbClr val="000000"/>
                          </a:solidFill>
                          <a:effectLst/>
                          <a:latin typeface="Century Gothic" panose="020B0502020202020204" pitchFamily="34" charset="0"/>
                        </a:rPr>
                        <a:t>ed</a:t>
                      </a:r>
                      <a:r>
                        <a:rPr lang="en-GB" sz="3200" baseline="0" dirty="0" smtClean="0">
                          <a:solidFill>
                            <a:srgbClr val="000000"/>
                          </a:solidFill>
                          <a:effectLst/>
                          <a:latin typeface="Century Gothic" panose="020B0502020202020204" pitchFamily="34" charset="0"/>
                        </a:rPr>
                        <a:t> Sentence in my paragraph</a:t>
                      </a:r>
                    </a:p>
                  </a:txBody>
                  <a:tcPr anchor="ctr">
                    <a:lnL>
                      <a:noFill/>
                    </a:lnL>
                    <a:lnR>
                      <a:noFill/>
                    </a:lnR>
                    <a:lnT>
                      <a:noFill/>
                    </a:lnT>
                    <a:lnB>
                      <a:noFill/>
                    </a:lnB>
                  </a:tcPr>
                </a:tc>
                <a:extLst>
                  <a:ext uri="{0D108BD9-81ED-4DB2-BD59-A6C34878D82A}">
                    <a16:rowId xmlns:a16="http://schemas.microsoft.com/office/drawing/2014/main" val="1882307590"/>
                  </a:ext>
                </a:extLst>
              </a:tr>
            </a:tbl>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0034" y="5932715"/>
            <a:ext cx="609600" cy="609600"/>
          </a:xfrm>
          <a:prstGeom prst="rect">
            <a:avLst/>
          </a:prstGeom>
        </p:spPr>
      </p:pic>
    </p:spTree>
    <p:extLst>
      <p:ext uri="{BB962C8B-B14F-4D97-AF65-F5344CB8AC3E}">
        <p14:creationId xmlns:p14="http://schemas.microsoft.com/office/powerpoint/2010/main" val="2604195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10" y="378823"/>
            <a:ext cx="11560628" cy="1200329"/>
          </a:xfrm>
          <a:prstGeom prst="rect">
            <a:avLst/>
          </a:prstGeom>
          <a:noFill/>
        </p:spPr>
        <p:txBody>
          <a:bodyPr wrap="square" rtlCol="0">
            <a:spAutoFit/>
          </a:bodyPr>
          <a:lstStyle/>
          <a:p>
            <a:pPr algn="ctr"/>
            <a:r>
              <a:rPr lang="en-GB" sz="2400" u="sng" dirty="0" smtClean="0">
                <a:latin typeface="Century Gothic" panose="020B0502020202020204" pitchFamily="34" charset="0"/>
              </a:rPr>
              <a:t>From Waste to Robes</a:t>
            </a:r>
          </a:p>
          <a:p>
            <a:pPr algn="ctr"/>
            <a:r>
              <a:rPr lang="en-GB" sz="2400" dirty="0" smtClean="0">
                <a:latin typeface="Century Gothic" panose="020B0502020202020204" pitchFamily="34" charset="0"/>
              </a:rPr>
              <a:t>Yesterday we wrote the Problem paragraph to our story.</a:t>
            </a:r>
          </a:p>
          <a:p>
            <a:pPr algn="ctr"/>
            <a:r>
              <a:rPr lang="en-GB" sz="2400" dirty="0" smtClean="0">
                <a:latin typeface="Century Gothic" panose="020B0502020202020204" pitchFamily="34" charset="0"/>
              </a:rPr>
              <a:t>Today we are going to write the Resolution. </a:t>
            </a:r>
            <a:endParaRPr lang="en-GB" sz="2400" dirty="0">
              <a:latin typeface="Century Gothic" panose="020B0502020202020204" pitchFamily="34" charset="0"/>
            </a:endParaRPr>
          </a:p>
        </p:txBody>
      </p:sp>
      <p:sp>
        <p:nvSpPr>
          <p:cNvPr id="3" name="Rectangle 2"/>
          <p:cNvSpPr/>
          <p:nvPr/>
        </p:nvSpPr>
        <p:spPr>
          <a:xfrm>
            <a:off x="1561172" y="6025829"/>
            <a:ext cx="9065302" cy="461665"/>
          </a:xfrm>
          <a:prstGeom prst="rect">
            <a:avLst/>
          </a:prstGeom>
        </p:spPr>
        <p:txBody>
          <a:bodyPr wrap="none">
            <a:spAutoFit/>
          </a:bodyPr>
          <a:lstStyle/>
          <a:p>
            <a:r>
              <a:rPr lang="en-GB" sz="2400" dirty="0">
                <a:latin typeface="Century Gothic" panose="020B0502020202020204" pitchFamily="34" charset="0"/>
                <a:hlinkClick r:id="rId4"/>
              </a:rPr>
              <a:t>https://climateheroes.org/from-waste-to-robes%e2%80%8b</a:t>
            </a:r>
            <a:r>
              <a:rPr lang="en-GB" sz="2400" dirty="0" smtClean="0">
                <a:latin typeface="Century Gothic" panose="020B0502020202020204" pitchFamily="34" charset="0"/>
                <a:hlinkClick r:id="rId4"/>
              </a:rPr>
              <a:t>/</a:t>
            </a:r>
            <a:r>
              <a:rPr lang="en-GB" sz="2400" dirty="0" smtClean="0">
                <a:latin typeface="Century Gothic" panose="020B0502020202020204" pitchFamily="34" charset="0"/>
              </a:rPr>
              <a:t> </a:t>
            </a:r>
            <a:endParaRPr lang="en-GB" sz="2400" dirty="0">
              <a:latin typeface="Century Gothic" panose="020B0502020202020204" pitchFamily="34" charset="0"/>
            </a:endParaRPr>
          </a:p>
        </p:txBody>
      </p:sp>
      <p:pic>
        <p:nvPicPr>
          <p:cNvPr id="4" name="Picture 3"/>
          <p:cNvPicPr>
            <a:picLocks noChangeAspect="1"/>
          </p:cNvPicPr>
          <p:nvPr/>
        </p:nvPicPr>
        <p:blipFill>
          <a:blip r:embed="rId5"/>
          <a:stretch>
            <a:fillRect/>
          </a:stretch>
        </p:blipFill>
        <p:spPr>
          <a:xfrm>
            <a:off x="2390954" y="2124657"/>
            <a:ext cx="7405737" cy="3724997"/>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3909" y="5951861"/>
            <a:ext cx="609600" cy="609600"/>
          </a:xfrm>
          <a:prstGeom prst="rect">
            <a:avLst/>
          </a:prstGeom>
        </p:spPr>
      </p:pic>
    </p:spTree>
    <p:extLst>
      <p:ext uri="{BB962C8B-B14F-4D97-AF65-F5344CB8AC3E}">
        <p14:creationId xmlns:p14="http://schemas.microsoft.com/office/powerpoint/2010/main" val="41572523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1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0444"/>
            <a:ext cx="12070229" cy="6001643"/>
          </a:xfrm>
          <a:prstGeom prst="rect">
            <a:avLst/>
          </a:prstGeom>
          <a:noFill/>
        </p:spPr>
        <p:txBody>
          <a:bodyPr wrap="square" rtlCol="0">
            <a:spAutoFit/>
          </a:bodyPr>
          <a:lstStyle/>
          <a:p>
            <a:pPr algn="ctr"/>
            <a:r>
              <a:rPr lang="en-GB" sz="2400" dirty="0" smtClean="0">
                <a:latin typeface="Century Gothic" panose="020B0502020202020204" pitchFamily="34" charset="0"/>
              </a:rPr>
              <a:t>Today we will introduce the </a:t>
            </a:r>
            <a:r>
              <a:rPr lang="en-GB" sz="2400" b="1" dirty="0" smtClean="0">
                <a:latin typeface="Century Gothic" panose="020B0502020202020204" pitchFamily="34" charset="0"/>
              </a:rPr>
              <a:t>Resolution</a:t>
            </a:r>
            <a:r>
              <a:rPr lang="en-GB" sz="2400" dirty="0" smtClean="0">
                <a:latin typeface="Century Gothic" panose="020B0502020202020204" pitchFamily="34" charset="0"/>
              </a:rPr>
              <a:t> to our readers.</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The </a:t>
            </a:r>
            <a:r>
              <a:rPr lang="en-GB" sz="2400" b="1" dirty="0" smtClean="0">
                <a:latin typeface="Century Gothic" panose="020B0502020202020204" pitchFamily="34" charset="0"/>
              </a:rPr>
              <a:t>resolution</a:t>
            </a:r>
            <a:r>
              <a:rPr lang="en-GB" sz="2400" dirty="0" smtClean="0">
                <a:latin typeface="Century Gothic" panose="020B0502020202020204" pitchFamily="34" charset="0"/>
              </a:rPr>
              <a:t> is the part of the story where the problem is solved.</a:t>
            </a:r>
          </a:p>
          <a:p>
            <a:pPr algn="ctr"/>
            <a:endParaRPr lang="en-GB" sz="2400" dirty="0">
              <a:latin typeface="Century Gothic" panose="020B0502020202020204" pitchFamily="34" charset="0"/>
            </a:endParaRPr>
          </a:p>
          <a:p>
            <a:pPr algn="ctr"/>
            <a:r>
              <a:rPr lang="en-GB" sz="2400" dirty="0" smtClean="0">
                <a:latin typeface="Century Gothic" panose="020B0502020202020204" pitchFamily="34" charset="0"/>
              </a:rPr>
              <a:t>In our story this could be when Phra Mahapranom Dhammalangaro learned that PET plastics could be recycled into fabrics.</a:t>
            </a:r>
          </a:p>
          <a:p>
            <a:pPr algn="ctr"/>
            <a:r>
              <a:rPr lang="en-GB" sz="2400" dirty="0" smtClean="0">
                <a:latin typeface="Century Gothic" panose="020B0502020202020204" pitchFamily="34" charset="0"/>
              </a:rPr>
              <a:t>Nobody believed him at first so he had to convince them. Then the monks announced that anyone who wanted to throw plastic bottles away could instead donate them to the temple. </a:t>
            </a:r>
          </a:p>
          <a:p>
            <a:pPr algn="ctr"/>
            <a:r>
              <a:rPr lang="en-GB" sz="2400" dirty="0" smtClean="0">
                <a:latin typeface="Century Gothic" panose="020B0502020202020204" pitchFamily="34" charset="0"/>
              </a:rPr>
              <a:t>The temple workers would compress the bottles into bales, ship them off to a factory to be crushed and then made into fibres.</a:t>
            </a:r>
          </a:p>
          <a:p>
            <a:pPr algn="ctr"/>
            <a:r>
              <a:rPr lang="en-GB" sz="2400" dirty="0" smtClean="0">
                <a:latin typeface="Century Gothic" panose="020B0502020202020204" pitchFamily="34" charset="0"/>
              </a:rPr>
              <a:t>The fibres were then sent off to be made into fabrics which were transformed into robes by the monks and workers back at the temple using sewing machines.</a:t>
            </a:r>
            <a:endParaRPr lang="en-GB" sz="2400" dirty="0">
              <a:latin typeface="Century Gothic" panose="020B0502020202020204" pitchFamily="34" charset="0"/>
            </a:endParaRPr>
          </a:p>
          <a:p>
            <a:pPr algn="ctr"/>
            <a:endParaRPr lang="en-GB" sz="2400" dirty="0" smtClean="0">
              <a:latin typeface="Century Gothic" panose="020B0502020202020204" pitchFamily="34" charset="0"/>
            </a:endParaRPr>
          </a:p>
          <a:p>
            <a:pPr algn="ctr"/>
            <a:endParaRPr lang="en-GB" sz="2400" dirty="0">
              <a:latin typeface="Century Gothic" panose="020B0502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6160" y="5997287"/>
            <a:ext cx="609600" cy="609600"/>
          </a:xfrm>
          <a:prstGeom prst="rect">
            <a:avLst/>
          </a:prstGeom>
        </p:spPr>
      </p:pic>
    </p:spTree>
    <p:extLst>
      <p:ext uri="{BB962C8B-B14F-4D97-AF65-F5344CB8AC3E}">
        <p14:creationId xmlns:p14="http://schemas.microsoft.com/office/powerpoint/2010/main" val="1381144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7" y="192652"/>
            <a:ext cx="11830594" cy="1477328"/>
          </a:xfrm>
          <a:prstGeom prst="rect">
            <a:avLst/>
          </a:prstGeom>
        </p:spPr>
        <p:txBody>
          <a:bodyPr wrap="square">
            <a:spAutoFit/>
          </a:bodyPr>
          <a:lstStyle/>
          <a:p>
            <a:pPr algn="ctr"/>
            <a:r>
              <a:rPr lang="en-GB" dirty="0">
                <a:latin typeface="Century Gothic" panose="020B0502020202020204" pitchFamily="34" charset="0"/>
              </a:rPr>
              <a:t>We need to continue to make our paragraph interesting for the reader, so today I would like you to include a 3 </a:t>
            </a:r>
            <a:r>
              <a:rPr lang="en-GB" dirty="0" err="1">
                <a:latin typeface="Century Gothic" panose="020B0502020202020204" pitchFamily="34" charset="0"/>
              </a:rPr>
              <a:t>ed</a:t>
            </a:r>
            <a:r>
              <a:rPr lang="en-GB" dirty="0">
                <a:latin typeface="Century Gothic" panose="020B0502020202020204" pitchFamily="34" charset="0"/>
              </a:rPr>
              <a:t> Sentence in your writing.</a:t>
            </a:r>
          </a:p>
          <a:p>
            <a:pPr algn="ctr"/>
            <a:endParaRPr lang="en-GB" dirty="0">
              <a:latin typeface="Century Gothic" panose="020B0502020202020204" pitchFamily="34" charset="0"/>
            </a:endParaRPr>
          </a:p>
          <a:p>
            <a:pPr algn="ctr"/>
            <a:r>
              <a:rPr lang="en-GB" dirty="0">
                <a:latin typeface="Century Gothic" panose="020B0502020202020204" pitchFamily="34" charset="0"/>
              </a:rPr>
              <a:t>What is a 3 </a:t>
            </a:r>
            <a:r>
              <a:rPr lang="en-GB" dirty="0" err="1">
                <a:latin typeface="Century Gothic" panose="020B0502020202020204" pitchFamily="34" charset="0"/>
              </a:rPr>
              <a:t>ed</a:t>
            </a:r>
            <a:r>
              <a:rPr lang="en-GB" dirty="0">
                <a:latin typeface="Century Gothic" panose="020B0502020202020204" pitchFamily="34" charset="0"/>
              </a:rPr>
              <a:t>’ Sentence?</a:t>
            </a:r>
          </a:p>
          <a:p>
            <a:pPr algn="ctr"/>
            <a:r>
              <a:rPr lang="en-GB" dirty="0">
                <a:latin typeface="Century Gothic" panose="020B0502020202020204" pitchFamily="34" charset="0"/>
              </a:rPr>
              <a:t>That’s correct, a 3 </a:t>
            </a:r>
            <a:r>
              <a:rPr lang="en-GB" dirty="0" err="1">
                <a:latin typeface="Century Gothic" panose="020B0502020202020204" pitchFamily="34" charset="0"/>
              </a:rPr>
              <a:t>ed</a:t>
            </a:r>
            <a:r>
              <a:rPr lang="en-GB" dirty="0">
                <a:latin typeface="Century Gothic" panose="020B0502020202020204" pitchFamily="34" charset="0"/>
              </a:rPr>
              <a:t> Sentence is </a:t>
            </a:r>
            <a:r>
              <a:rPr lang="en-GB" smtClean="0">
                <a:latin typeface="Century Gothic" panose="020B0502020202020204" pitchFamily="34" charset="0"/>
              </a:rPr>
              <a:t>another form of </a:t>
            </a:r>
            <a:r>
              <a:rPr lang="en-GB" dirty="0">
                <a:latin typeface="Century Gothic" panose="020B0502020202020204" pitchFamily="34" charset="0"/>
              </a:rPr>
              <a:t>descriptive sentence. </a:t>
            </a:r>
          </a:p>
        </p:txBody>
      </p:sp>
      <p:pic>
        <p:nvPicPr>
          <p:cNvPr id="3" name="Picture 2"/>
          <p:cNvPicPr>
            <a:picLocks noChangeAspect="1"/>
          </p:cNvPicPr>
          <p:nvPr/>
        </p:nvPicPr>
        <p:blipFill>
          <a:blip r:embed="rId4"/>
          <a:stretch>
            <a:fillRect/>
          </a:stretch>
        </p:blipFill>
        <p:spPr>
          <a:xfrm rot="5400000">
            <a:off x="3711015" y="687290"/>
            <a:ext cx="4809158" cy="702877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11840" y="5893526"/>
            <a:ext cx="609600" cy="609600"/>
          </a:xfrm>
          <a:prstGeom prst="rect">
            <a:avLst/>
          </a:prstGeom>
        </p:spPr>
      </p:pic>
    </p:spTree>
    <p:extLst>
      <p:ext uri="{BB962C8B-B14F-4D97-AF65-F5344CB8AC3E}">
        <p14:creationId xmlns:p14="http://schemas.microsoft.com/office/powerpoint/2010/main" val="4088593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263" y="391886"/>
            <a:ext cx="11560628" cy="5509200"/>
          </a:xfrm>
          <a:prstGeom prst="rect">
            <a:avLst/>
          </a:prstGeom>
          <a:noFill/>
        </p:spPr>
        <p:txBody>
          <a:bodyPr wrap="square" rtlCol="0">
            <a:spAutoFit/>
          </a:bodyPr>
          <a:lstStyle/>
          <a:p>
            <a:r>
              <a:rPr lang="en-GB" sz="3200" u="sng" dirty="0" smtClean="0">
                <a:latin typeface="Century Gothic" panose="020B0502020202020204" pitchFamily="34" charset="0"/>
              </a:rPr>
              <a:t>Starter</a:t>
            </a:r>
          </a:p>
          <a:p>
            <a:endParaRPr lang="en-GB" sz="3200" u="sng" dirty="0">
              <a:latin typeface="Century Gothic" panose="020B0502020202020204" pitchFamily="34" charset="0"/>
            </a:endParaRPr>
          </a:p>
          <a:p>
            <a:r>
              <a:rPr lang="en-GB" sz="2400" dirty="0" smtClean="0">
                <a:latin typeface="Century Gothic" panose="020B0502020202020204" pitchFamily="34" charset="0"/>
              </a:rPr>
              <a:t>Can you rewrite the following sentences as 3 </a:t>
            </a:r>
            <a:r>
              <a:rPr lang="en-GB" sz="2400" dirty="0" err="1" smtClean="0">
                <a:latin typeface="Century Gothic" panose="020B0502020202020204" pitchFamily="34" charset="0"/>
              </a:rPr>
              <a:t>ed</a:t>
            </a:r>
            <a:r>
              <a:rPr lang="en-GB" sz="2400" dirty="0" smtClean="0">
                <a:latin typeface="Century Gothic" panose="020B0502020202020204" pitchFamily="34" charset="0"/>
              </a:rPr>
              <a:t> Sentences?</a:t>
            </a:r>
          </a:p>
          <a:p>
            <a:endParaRPr lang="en-GB" sz="2400" dirty="0" smtClean="0">
              <a:latin typeface="Century Gothic" panose="020B0502020202020204" pitchFamily="34" charset="0"/>
            </a:endParaRPr>
          </a:p>
          <a:p>
            <a:pPr marL="457200" indent="-457200">
              <a:buAutoNum type="arabicPeriod"/>
            </a:pPr>
            <a:r>
              <a:rPr lang="en-GB" sz="2400" dirty="0">
                <a:latin typeface="Century Gothic" panose="020B0502020202020204" pitchFamily="34" charset="0"/>
              </a:rPr>
              <a:t>Phra Mahapranom Dhammalangaro </a:t>
            </a:r>
            <a:r>
              <a:rPr lang="en-GB" sz="2400" dirty="0" smtClean="0">
                <a:latin typeface="Century Gothic" panose="020B0502020202020204" pitchFamily="34" charset="0"/>
              </a:rPr>
              <a:t>came up with a plan.</a:t>
            </a:r>
          </a:p>
          <a:p>
            <a:pPr marL="457200" indent="-457200">
              <a:buAutoNum type="arabicPeriod"/>
            </a:pPr>
            <a:r>
              <a:rPr lang="en-GB" sz="2400" dirty="0" smtClean="0">
                <a:latin typeface="Century Gothic" panose="020B0502020202020204" pitchFamily="34" charset="0"/>
              </a:rPr>
              <a:t>The villagers and the monks worked to transform the fabric into robes.</a:t>
            </a:r>
          </a:p>
          <a:p>
            <a:pPr marL="457200" indent="-457200">
              <a:buAutoNum type="arabicPeriod"/>
            </a:pPr>
            <a:endParaRPr lang="en-GB" sz="2400" dirty="0">
              <a:latin typeface="Century Gothic" panose="020B0502020202020204" pitchFamily="34" charset="0"/>
            </a:endParaRPr>
          </a:p>
          <a:p>
            <a:r>
              <a:rPr lang="en-GB" sz="2400" dirty="0" smtClean="0">
                <a:latin typeface="Century Gothic" panose="020B0502020202020204" pitchFamily="34" charset="0"/>
              </a:rPr>
              <a:t>Think about ‘how’ </a:t>
            </a:r>
            <a:r>
              <a:rPr lang="en-GB" sz="2400" dirty="0">
                <a:latin typeface="Century Gothic" panose="020B0502020202020204" pitchFamily="34" charset="0"/>
              </a:rPr>
              <a:t>Phra Mahapranom </a:t>
            </a:r>
            <a:r>
              <a:rPr lang="en-GB" sz="2400" dirty="0" smtClean="0">
                <a:latin typeface="Century Gothic" panose="020B0502020202020204" pitchFamily="34" charset="0"/>
              </a:rPr>
              <a:t>Dhammalangaro came up with his plan and ‘how’ the villagers and monks might have been working at their sewing machines. </a:t>
            </a:r>
          </a:p>
          <a:p>
            <a:endParaRPr lang="en-GB" sz="2400" dirty="0">
              <a:latin typeface="Century Gothic" panose="020B0502020202020204" pitchFamily="34" charset="0"/>
            </a:endParaRPr>
          </a:p>
          <a:p>
            <a:r>
              <a:rPr lang="en-GB" sz="2400" dirty="0" smtClean="0">
                <a:latin typeface="Century Gothic" panose="020B0502020202020204" pitchFamily="34" charset="0"/>
              </a:rPr>
              <a:t>You can use the ‘Adjectives’ page of the Year 3 English pack we have sent you to help you or you can come you with some of your own ‘</a:t>
            </a:r>
            <a:r>
              <a:rPr lang="en-GB" sz="2400" dirty="0" err="1" smtClean="0">
                <a:latin typeface="Century Gothic" panose="020B0502020202020204" pitchFamily="34" charset="0"/>
              </a:rPr>
              <a:t>ed</a:t>
            </a:r>
            <a:r>
              <a:rPr lang="en-GB" sz="2400" dirty="0" smtClean="0">
                <a:latin typeface="Century Gothic" panose="020B0502020202020204" pitchFamily="34" charset="0"/>
              </a:rPr>
              <a:t>’ adjectives.</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11840" y="5972932"/>
            <a:ext cx="609600" cy="609600"/>
          </a:xfrm>
          <a:prstGeom prst="rect">
            <a:avLst/>
          </a:prstGeom>
        </p:spPr>
      </p:pic>
    </p:spTree>
    <p:extLst>
      <p:ext uri="{BB962C8B-B14F-4D97-AF65-F5344CB8AC3E}">
        <p14:creationId xmlns:p14="http://schemas.microsoft.com/office/powerpoint/2010/main" val="3130606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88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37" y="378823"/>
            <a:ext cx="1362874" cy="707886"/>
          </a:xfrm>
          <a:prstGeom prst="rect">
            <a:avLst/>
          </a:prstGeom>
          <a:noFill/>
        </p:spPr>
        <p:txBody>
          <a:bodyPr wrap="none" rtlCol="0">
            <a:spAutoFit/>
          </a:bodyPr>
          <a:lstStyle/>
          <a:p>
            <a:r>
              <a:rPr lang="en-GB" sz="4000" b="1" u="sng" dirty="0" smtClean="0">
                <a:latin typeface="Century Gothic" panose="020B0502020202020204" pitchFamily="34" charset="0"/>
              </a:rPr>
              <a:t>TASK</a:t>
            </a:r>
            <a:endParaRPr lang="en-GB" sz="4000" b="1" u="sng" dirty="0">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9679578" y="105247"/>
            <a:ext cx="2299063" cy="1630846"/>
          </a:xfrm>
          <a:prstGeom prst="rect">
            <a:avLst/>
          </a:prstGeom>
        </p:spPr>
      </p:pic>
      <p:sp>
        <p:nvSpPr>
          <p:cNvPr id="4" name="TextBox 3"/>
          <p:cNvSpPr txBox="1"/>
          <p:nvPr/>
        </p:nvSpPr>
        <p:spPr>
          <a:xfrm>
            <a:off x="885612" y="2637430"/>
            <a:ext cx="10857459" cy="3046988"/>
          </a:xfrm>
          <a:prstGeom prst="rect">
            <a:avLst/>
          </a:prstGeom>
          <a:noFill/>
        </p:spPr>
        <p:txBody>
          <a:bodyPr wrap="none" rtlCol="0">
            <a:spAutoFit/>
          </a:bodyPr>
          <a:lstStyle/>
          <a:p>
            <a:r>
              <a:rPr lang="en-GB" sz="2400" dirty="0" smtClean="0">
                <a:latin typeface="Century Gothic" panose="020B0502020202020204" pitchFamily="34" charset="0"/>
              </a:rPr>
              <a:t>Today your task is to write the next section of our story – the Resolution.</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Use your planning on your story mountain to help you.</a:t>
            </a:r>
          </a:p>
          <a:p>
            <a:endParaRPr lang="en-GB" sz="2400" dirty="0">
              <a:latin typeface="Century Gothic" panose="020B0502020202020204" pitchFamily="34" charset="0"/>
            </a:endParaRPr>
          </a:p>
          <a:p>
            <a:r>
              <a:rPr lang="en-GB" sz="2400" dirty="0" smtClean="0">
                <a:latin typeface="Century Gothic" panose="020B0502020202020204" pitchFamily="34" charset="0"/>
              </a:rPr>
              <a:t>You must include a 3 </a:t>
            </a:r>
            <a:r>
              <a:rPr lang="en-GB" sz="2400" dirty="0" err="1" smtClean="0">
                <a:latin typeface="Century Gothic" panose="020B0502020202020204" pitchFamily="34" charset="0"/>
              </a:rPr>
              <a:t>ed</a:t>
            </a:r>
            <a:r>
              <a:rPr lang="en-GB" sz="2400" dirty="0" smtClean="0">
                <a:latin typeface="Century Gothic" panose="020B0502020202020204" pitchFamily="34" charset="0"/>
              </a:rPr>
              <a:t> Sentence at least once in your Resolution.</a:t>
            </a:r>
          </a:p>
          <a:p>
            <a:endParaRPr lang="en-GB" sz="2400" dirty="0">
              <a:latin typeface="Century Gothic" panose="020B0502020202020204" pitchFamily="34" charset="0"/>
            </a:endParaRPr>
          </a:p>
          <a:p>
            <a:r>
              <a:rPr lang="en-GB" sz="2400" dirty="0" smtClean="0">
                <a:latin typeface="Century Gothic" panose="020B0502020202020204" pitchFamily="34" charset="0"/>
              </a:rPr>
              <a:t>As always, remember to include </a:t>
            </a:r>
            <a:r>
              <a:rPr lang="en-GB" sz="2400" b="1" dirty="0" smtClean="0">
                <a:latin typeface="Century Gothic" panose="020B0502020202020204" pitchFamily="34" charset="0"/>
              </a:rPr>
              <a:t>correct CL and P </a:t>
            </a:r>
            <a:r>
              <a:rPr lang="en-GB" sz="2400" dirty="0" smtClean="0">
                <a:latin typeface="Century Gothic" panose="020B0502020202020204" pitchFamily="34" charset="0"/>
              </a:rPr>
              <a:t>where appropriate.</a:t>
            </a:r>
          </a:p>
          <a:p>
            <a:endParaRPr lang="en-GB" sz="2400" dirty="0" smtClean="0">
              <a:latin typeface="Century Gothic" panose="020B0502020202020204" pitchFamily="34" charset="0"/>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3471" y="5976155"/>
            <a:ext cx="609600" cy="609600"/>
          </a:xfrm>
          <a:prstGeom prst="rect">
            <a:avLst/>
          </a:prstGeom>
        </p:spPr>
      </p:pic>
    </p:spTree>
    <p:extLst>
      <p:ext uri="{BB962C8B-B14F-4D97-AF65-F5344CB8AC3E}">
        <p14:creationId xmlns:p14="http://schemas.microsoft.com/office/powerpoint/2010/main" val="283964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9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415</Words>
  <Application>Microsoft Office PowerPoint</Application>
  <PresentationFormat>Widescreen</PresentationFormat>
  <Paragraphs>42</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Brunskill, Nichola</dc:creator>
  <cp:lastModifiedBy>Smurthwaite, Andrew</cp:lastModifiedBy>
  <cp:revision>105</cp:revision>
  <dcterms:created xsi:type="dcterms:W3CDTF">2021-01-08T09:49:20Z</dcterms:created>
  <dcterms:modified xsi:type="dcterms:W3CDTF">2021-02-03T10:01:15Z</dcterms:modified>
</cp:coreProperties>
</file>