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4" r:id="rId4"/>
    <p:sldId id="277" r:id="rId5"/>
    <p:sldId id="276"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48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5818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51605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333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0265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1797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25190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02956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65504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7934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30522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05/02/2021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2014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6AF-0ADC-4354-BDF9-DC82D375D067}" type="datetimeFigureOut">
              <a:rPr lang="en-GB" smtClean="0"/>
              <a:t>05/02/2021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79C8-6E6A-4439-93A5-1DA6069D46AB}" type="slidenum">
              <a:rPr lang="en-GB" smtClean="0"/>
              <a:t>‹#›</a:t>
            </a:fld>
            <a:endParaRPr lang="en-GB" dirty="0"/>
          </a:p>
        </p:txBody>
      </p:sp>
    </p:spTree>
    <p:extLst>
      <p:ext uri="{BB962C8B-B14F-4D97-AF65-F5344CB8AC3E}">
        <p14:creationId xmlns:p14="http://schemas.microsoft.com/office/powerpoint/2010/main" val="183965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mateheroes.org/from-waste-to-robes%e2%80%8b/"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31419658"/>
              </p:ext>
            </p:extLst>
          </p:nvPr>
        </p:nvGraphicFramePr>
        <p:xfrm>
          <a:off x="0" y="0"/>
          <a:ext cx="10515600" cy="640080"/>
        </p:xfrm>
        <a:graphic>
          <a:graphicData uri="http://schemas.openxmlformats.org/drawingml/2006/table">
            <a:tbl>
              <a:tblPr/>
              <a:tblGrid>
                <a:gridCol w="10515600">
                  <a:extLst>
                    <a:ext uri="{9D8B030D-6E8A-4147-A177-3AD203B41FA5}">
                      <a16:colId xmlns:a16="http://schemas.microsoft.com/office/drawing/2014/main" val="3009555163"/>
                    </a:ext>
                  </a:extLst>
                </a:gridCol>
              </a:tblGrid>
              <a:tr h="0">
                <a:tc>
                  <a:txBody>
                    <a:bodyPr/>
                    <a:lstStyle/>
                    <a:p>
                      <a:r>
                        <a:rPr lang="en-GB" sz="3600" u="sng" baseline="0" dirty="0" smtClean="0">
                          <a:solidFill>
                            <a:srgbClr val="000000"/>
                          </a:solidFill>
                          <a:effectLst/>
                          <a:latin typeface="Century Gothic" panose="020B0502020202020204" pitchFamily="34" charset="0"/>
                        </a:rPr>
                        <a:t>Monday </a:t>
                      </a:r>
                      <a:r>
                        <a:rPr lang="en-GB" sz="3600" u="sng" baseline="0" dirty="0" smtClean="0">
                          <a:solidFill>
                            <a:srgbClr val="000000"/>
                          </a:solidFill>
                          <a:effectLst/>
                          <a:latin typeface="Century Gothic" panose="020B0502020202020204" pitchFamily="34" charset="0"/>
                        </a:rPr>
                        <a:t>8</a:t>
                      </a:r>
                      <a:r>
                        <a:rPr lang="en-GB" sz="3600" u="sng" baseline="30000" dirty="0" smtClean="0">
                          <a:solidFill>
                            <a:srgbClr val="000000"/>
                          </a:solidFill>
                          <a:effectLst/>
                          <a:latin typeface="Century Gothic" panose="020B0502020202020204" pitchFamily="34" charset="0"/>
                        </a:rPr>
                        <a:t>th</a:t>
                      </a:r>
                      <a:r>
                        <a:rPr lang="en-GB" sz="3600" u="sng" baseline="0" dirty="0" smtClean="0">
                          <a:solidFill>
                            <a:srgbClr val="000000"/>
                          </a:solidFill>
                          <a:effectLst/>
                          <a:latin typeface="Century Gothic" panose="020B0502020202020204" pitchFamily="34" charset="0"/>
                        </a:rPr>
                        <a:t> February</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94204074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66598454"/>
              </p:ext>
            </p:extLst>
          </p:nvPr>
        </p:nvGraphicFramePr>
        <p:xfrm>
          <a:off x="3907971" y="640080"/>
          <a:ext cx="6607629" cy="640080"/>
        </p:xfrm>
        <a:graphic>
          <a:graphicData uri="http://schemas.openxmlformats.org/drawingml/2006/table">
            <a:tbl>
              <a:tblPr/>
              <a:tblGrid>
                <a:gridCol w="6607629">
                  <a:extLst>
                    <a:ext uri="{9D8B030D-6E8A-4147-A177-3AD203B41FA5}">
                      <a16:colId xmlns:a16="http://schemas.microsoft.com/office/drawing/2014/main" val="1953017780"/>
                    </a:ext>
                  </a:extLst>
                </a:gridCol>
              </a:tblGrid>
              <a:tr h="0">
                <a:tc>
                  <a:txBody>
                    <a:bodyPr/>
                    <a:lstStyle/>
                    <a:p>
                      <a:r>
                        <a:rPr lang="en-GB" sz="3600" u="sng" dirty="0" smtClean="0">
                          <a:solidFill>
                            <a:srgbClr val="000000"/>
                          </a:solidFill>
                          <a:effectLst/>
                          <a:latin typeface="Century Gothic" panose="020B0502020202020204" pitchFamily="34" charset="0"/>
                        </a:rPr>
                        <a:t>The </a:t>
                      </a:r>
                      <a:r>
                        <a:rPr lang="en-GB" sz="3600" u="sng" dirty="0" smtClean="0">
                          <a:solidFill>
                            <a:srgbClr val="000000"/>
                          </a:solidFill>
                          <a:effectLst/>
                          <a:latin typeface="Century Gothic" panose="020B0502020202020204" pitchFamily="34" charset="0"/>
                        </a:rPr>
                        <a:t>Ending.</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265394789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93023293"/>
              </p:ext>
            </p:extLst>
          </p:nvPr>
        </p:nvGraphicFramePr>
        <p:xfrm>
          <a:off x="0" y="1486694"/>
          <a:ext cx="12043954" cy="1066800"/>
        </p:xfrm>
        <a:graphic>
          <a:graphicData uri="http://schemas.openxmlformats.org/drawingml/2006/table">
            <a:tbl>
              <a:tblPr/>
              <a:tblGrid>
                <a:gridCol w="12043954">
                  <a:extLst>
                    <a:ext uri="{9D8B030D-6E8A-4147-A177-3AD203B41FA5}">
                      <a16:colId xmlns:a16="http://schemas.microsoft.com/office/drawing/2014/main" val="547176855"/>
                    </a:ext>
                  </a:extLst>
                </a:gridCol>
              </a:tblGrid>
              <a:tr h="0">
                <a:tc>
                  <a:txBody>
                    <a:bodyPr/>
                    <a:lstStyle/>
                    <a:p>
                      <a:r>
                        <a:rPr lang="en-GB" sz="3200" dirty="0">
                          <a:solidFill>
                            <a:srgbClr val="0000FF"/>
                          </a:solidFill>
                          <a:effectLst/>
                          <a:latin typeface="Century Gothic" panose="020B0502020202020204" pitchFamily="34" charset="0"/>
                        </a:rPr>
                        <a:t>Learning objective:</a:t>
                      </a:r>
                      <a:endParaRPr lang="en-GB" sz="1600" dirty="0">
                        <a:effectLst/>
                      </a:endParaRPr>
                    </a:p>
                    <a:p>
                      <a:r>
                        <a:rPr lang="en-GB" sz="3200" dirty="0">
                          <a:solidFill>
                            <a:srgbClr val="000000"/>
                          </a:solidFill>
                          <a:effectLst/>
                          <a:latin typeface="Century Gothic" panose="020B0502020202020204" pitchFamily="34" charset="0"/>
                        </a:rPr>
                        <a:t>Today I am </a:t>
                      </a:r>
                      <a:r>
                        <a:rPr lang="en-GB" sz="3200" dirty="0" smtClean="0">
                          <a:solidFill>
                            <a:srgbClr val="000000"/>
                          </a:solidFill>
                          <a:effectLst/>
                          <a:latin typeface="Century Gothic" panose="020B0502020202020204" pitchFamily="34" charset="0"/>
                        </a:rPr>
                        <a:t>using my</a:t>
                      </a:r>
                      <a:r>
                        <a:rPr lang="en-GB" sz="3200" baseline="0" dirty="0" smtClean="0">
                          <a:solidFill>
                            <a:srgbClr val="000000"/>
                          </a:solidFill>
                          <a:effectLst/>
                          <a:latin typeface="Century Gothic" panose="020B0502020202020204" pitchFamily="34" charset="0"/>
                        </a:rPr>
                        <a:t> planning to compete my ending</a:t>
                      </a:r>
                      <a:r>
                        <a:rPr lang="en-GB" sz="3200" dirty="0" smtClean="0">
                          <a:solidFill>
                            <a:srgbClr val="000000"/>
                          </a:solidFill>
                          <a:effectLst/>
                          <a:latin typeface="Century Gothic" panose="020B0502020202020204" pitchFamily="34" charset="0"/>
                        </a:rPr>
                        <a:t>.</a:t>
                      </a:r>
                      <a:endParaRPr lang="en-GB" sz="1600" dirty="0">
                        <a:effectLst/>
                      </a:endParaRPr>
                    </a:p>
                  </a:txBody>
                  <a:tcPr anchor="ctr">
                    <a:lnL>
                      <a:noFill/>
                    </a:lnL>
                    <a:lnR>
                      <a:noFill/>
                    </a:lnR>
                    <a:lnT>
                      <a:noFill/>
                    </a:lnT>
                    <a:lnB>
                      <a:noFill/>
                    </a:lnB>
                  </a:tcPr>
                </a:tc>
                <a:extLst>
                  <a:ext uri="{0D108BD9-81ED-4DB2-BD59-A6C34878D82A}">
                    <a16:rowId xmlns:a16="http://schemas.microsoft.com/office/drawing/2014/main" val="38100546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89802772"/>
              </p:ext>
            </p:extLst>
          </p:nvPr>
        </p:nvGraphicFramePr>
        <p:xfrm>
          <a:off x="0" y="2881948"/>
          <a:ext cx="10515600" cy="2042160"/>
        </p:xfrm>
        <a:graphic>
          <a:graphicData uri="http://schemas.openxmlformats.org/drawingml/2006/table">
            <a:tbl>
              <a:tblPr/>
              <a:tblGrid>
                <a:gridCol w="10515600">
                  <a:extLst>
                    <a:ext uri="{9D8B030D-6E8A-4147-A177-3AD203B41FA5}">
                      <a16:colId xmlns:a16="http://schemas.microsoft.com/office/drawing/2014/main" val="1560678404"/>
                    </a:ext>
                  </a:extLst>
                </a:gridCol>
              </a:tblGrid>
              <a:tr h="0">
                <a:tc>
                  <a:txBody>
                    <a:bodyPr/>
                    <a:lstStyle/>
                    <a:p>
                      <a:r>
                        <a:rPr lang="en-GB" sz="3200" dirty="0" smtClean="0">
                          <a:solidFill>
                            <a:srgbClr val="0000FF"/>
                          </a:solidFill>
                          <a:effectLst/>
                          <a:latin typeface="Century Gothic" panose="020B0502020202020204" pitchFamily="34" charset="0"/>
                        </a:rPr>
                        <a:t>Success </a:t>
                      </a:r>
                      <a:r>
                        <a:rPr lang="en-GB" sz="3200" dirty="0">
                          <a:solidFill>
                            <a:srgbClr val="0000FF"/>
                          </a:solidFill>
                          <a:effectLst/>
                          <a:latin typeface="Century Gothic" panose="020B0502020202020204" pitchFamily="34" charset="0"/>
                        </a:rPr>
                        <a:t>Criteria:</a:t>
                      </a:r>
                      <a:endParaRPr lang="en-GB" sz="1600" dirty="0">
                        <a:effectLst/>
                      </a:endParaRPr>
                    </a:p>
                    <a:p>
                      <a:r>
                        <a:rPr lang="en-GB" sz="3200" dirty="0">
                          <a:solidFill>
                            <a:srgbClr val="000000"/>
                          </a:solidFill>
                          <a:effectLst/>
                          <a:latin typeface="Century Gothic" panose="020B0502020202020204" pitchFamily="34" charset="0"/>
                        </a:rPr>
                        <a:t>I know I will be </a:t>
                      </a:r>
                      <a:r>
                        <a:rPr lang="en-GB" sz="3200" dirty="0" smtClean="0">
                          <a:solidFill>
                            <a:srgbClr val="000000"/>
                          </a:solidFill>
                          <a:effectLst/>
                          <a:latin typeface="Century Gothic" panose="020B0502020202020204" pitchFamily="34" charset="0"/>
                        </a:rPr>
                        <a:t>successful </a:t>
                      </a:r>
                      <a:r>
                        <a:rPr lang="en-GB" sz="3200" dirty="0">
                          <a:solidFill>
                            <a:srgbClr val="000000"/>
                          </a:solidFill>
                          <a:effectLst/>
                          <a:latin typeface="Century Gothic" panose="020B0502020202020204" pitchFamily="34" charset="0"/>
                        </a:rPr>
                        <a:t>if </a:t>
                      </a:r>
                      <a:r>
                        <a:rPr lang="en-GB" sz="3200" dirty="0" smtClean="0">
                          <a:solidFill>
                            <a:srgbClr val="000000"/>
                          </a:solidFill>
                          <a:effectLst/>
                          <a:latin typeface="Century Gothic" panose="020B0502020202020204" pitchFamily="34" charset="0"/>
                        </a:rPr>
                        <a:t>–</a:t>
                      </a:r>
                    </a:p>
                    <a:p>
                      <a:r>
                        <a:rPr lang="en-GB" sz="3200" dirty="0" smtClean="0">
                          <a:solidFill>
                            <a:srgbClr val="000000"/>
                          </a:solidFill>
                          <a:effectLst/>
                          <a:latin typeface="Century Gothic" panose="020B0502020202020204" pitchFamily="34" charset="0"/>
                        </a:rPr>
                        <a:t>I can finish the ending of my story.</a:t>
                      </a:r>
                    </a:p>
                    <a:p>
                      <a:r>
                        <a:rPr lang="en-GB" sz="3200" baseline="0" dirty="0" smtClean="0">
                          <a:solidFill>
                            <a:srgbClr val="000000"/>
                          </a:solidFill>
                          <a:effectLst/>
                          <a:latin typeface="Century Gothic" panose="020B0502020202020204" pitchFamily="34" charset="0"/>
                        </a:rPr>
                        <a:t>I can include a Simile Sentence in my paragraph.</a:t>
                      </a:r>
                    </a:p>
                  </a:txBody>
                  <a:tcPr anchor="ctr">
                    <a:lnL>
                      <a:noFill/>
                    </a:lnL>
                    <a:lnR>
                      <a:noFill/>
                    </a:lnR>
                    <a:lnT>
                      <a:noFill/>
                    </a:lnT>
                    <a:lnB>
                      <a:noFill/>
                    </a:lnB>
                  </a:tcPr>
                </a:tc>
                <a:extLst>
                  <a:ext uri="{0D108BD9-81ED-4DB2-BD59-A6C34878D82A}">
                    <a16:rowId xmlns:a16="http://schemas.microsoft.com/office/drawing/2014/main" val="1882307590"/>
                  </a:ext>
                </a:extLst>
              </a:tr>
            </a:tbl>
          </a:graphicData>
        </a:graphic>
      </p:graphicFrame>
    </p:spTree>
    <p:extLst>
      <p:ext uri="{BB962C8B-B14F-4D97-AF65-F5344CB8AC3E}">
        <p14:creationId xmlns:p14="http://schemas.microsoft.com/office/powerpoint/2010/main" val="260419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10" y="378823"/>
            <a:ext cx="11560628" cy="1200329"/>
          </a:xfrm>
          <a:prstGeom prst="rect">
            <a:avLst/>
          </a:prstGeom>
          <a:noFill/>
        </p:spPr>
        <p:txBody>
          <a:bodyPr wrap="square" rtlCol="0">
            <a:spAutoFit/>
          </a:bodyPr>
          <a:lstStyle/>
          <a:p>
            <a:pPr algn="ctr"/>
            <a:r>
              <a:rPr lang="en-GB" sz="2400" u="sng" dirty="0" smtClean="0">
                <a:latin typeface="Century Gothic" panose="020B0502020202020204" pitchFamily="34" charset="0"/>
              </a:rPr>
              <a:t>From Waste to Robes</a:t>
            </a:r>
          </a:p>
          <a:p>
            <a:pPr algn="ctr"/>
            <a:r>
              <a:rPr lang="en-GB" sz="2400" dirty="0" smtClean="0">
                <a:latin typeface="Century Gothic" panose="020B0502020202020204" pitchFamily="34" charset="0"/>
              </a:rPr>
              <a:t>Yesterday we wrote the Resolution paragraph to our story.</a:t>
            </a:r>
          </a:p>
          <a:p>
            <a:pPr algn="ctr"/>
            <a:r>
              <a:rPr lang="en-GB" sz="2400" dirty="0" smtClean="0">
                <a:latin typeface="Century Gothic" panose="020B0502020202020204" pitchFamily="34" charset="0"/>
              </a:rPr>
              <a:t>Today we are going to write the Ending. </a:t>
            </a:r>
            <a:endParaRPr lang="en-GB" sz="2400" dirty="0">
              <a:latin typeface="Century Gothic" panose="020B0502020202020204" pitchFamily="34" charset="0"/>
            </a:endParaRPr>
          </a:p>
        </p:txBody>
      </p:sp>
      <p:sp>
        <p:nvSpPr>
          <p:cNvPr id="3" name="Rectangle 2"/>
          <p:cNvSpPr/>
          <p:nvPr/>
        </p:nvSpPr>
        <p:spPr>
          <a:xfrm>
            <a:off x="1561172" y="6025829"/>
            <a:ext cx="9065302" cy="461665"/>
          </a:xfrm>
          <a:prstGeom prst="rect">
            <a:avLst/>
          </a:prstGeom>
        </p:spPr>
        <p:txBody>
          <a:bodyPr wrap="none">
            <a:spAutoFit/>
          </a:bodyPr>
          <a:lstStyle/>
          <a:p>
            <a:r>
              <a:rPr lang="en-GB" sz="2400" dirty="0">
                <a:latin typeface="Century Gothic" panose="020B0502020202020204" pitchFamily="34" charset="0"/>
                <a:hlinkClick r:id="rId2"/>
              </a:rPr>
              <a:t>https://climateheroes.org/from-waste-to-robes%e2%80%8b</a:t>
            </a:r>
            <a:r>
              <a:rPr lang="en-GB" sz="2400" dirty="0" smtClean="0">
                <a:latin typeface="Century Gothic" panose="020B0502020202020204" pitchFamily="34" charset="0"/>
                <a:hlinkClick r:id="rId2"/>
              </a:rPr>
              <a:t>/</a:t>
            </a:r>
            <a:r>
              <a:rPr lang="en-GB" sz="2400" dirty="0" smtClean="0">
                <a:latin typeface="Century Gothic" panose="020B0502020202020204" pitchFamily="34" charset="0"/>
              </a:rPr>
              <a:t> </a:t>
            </a:r>
            <a:endParaRPr lang="en-GB" sz="24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2390954" y="2124657"/>
            <a:ext cx="7405737" cy="3724997"/>
          </a:xfrm>
          <a:prstGeom prst="rect">
            <a:avLst/>
          </a:prstGeom>
        </p:spPr>
      </p:pic>
    </p:spTree>
    <p:extLst>
      <p:ext uri="{BB962C8B-B14F-4D97-AF65-F5344CB8AC3E}">
        <p14:creationId xmlns:p14="http://schemas.microsoft.com/office/powerpoint/2010/main" val="415725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771" y="287381"/>
            <a:ext cx="12070229" cy="6001643"/>
          </a:xfrm>
          <a:prstGeom prst="rect">
            <a:avLst/>
          </a:prstGeom>
          <a:noFill/>
        </p:spPr>
        <p:txBody>
          <a:bodyPr wrap="square" rtlCol="0">
            <a:spAutoFit/>
          </a:bodyPr>
          <a:lstStyle/>
          <a:p>
            <a:pPr algn="ctr"/>
            <a:r>
              <a:rPr lang="en-GB" sz="2400" dirty="0" smtClean="0">
                <a:latin typeface="Century Gothic" panose="020B0502020202020204" pitchFamily="34" charset="0"/>
              </a:rPr>
              <a:t>Today we will introduce the </a:t>
            </a:r>
            <a:r>
              <a:rPr lang="en-GB" sz="2400" b="1" dirty="0" smtClean="0">
                <a:latin typeface="Century Gothic" panose="020B0502020202020204" pitchFamily="34" charset="0"/>
              </a:rPr>
              <a:t>Ending</a:t>
            </a:r>
            <a:r>
              <a:rPr lang="en-GB" sz="2400" dirty="0" smtClean="0">
                <a:latin typeface="Century Gothic" panose="020B0502020202020204" pitchFamily="34" charset="0"/>
              </a:rPr>
              <a:t> to our readers.</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The </a:t>
            </a:r>
            <a:r>
              <a:rPr lang="en-GB" sz="2400" b="1" dirty="0">
                <a:latin typeface="Century Gothic" panose="020B0502020202020204" pitchFamily="34" charset="0"/>
              </a:rPr>
              <a:t>E</a:t>
            </a:r>
            <a:r>
              <a:rPr lang="en-GB" sz="2400" b="1" dirty="0" smtClean="0">
                <a:latin typeface="Century Gothic" panose="020B0502020202020204" pitchFamily="34" charset="0"/>
              </a:rPr>
              <a:t>nding</a:t>
            </a:r>
            <a:r>
              <a:rPr lang="en-GB" sz="2400" dirty="0" smtClean="0">
                <a:latin typeface="Century Gothic" panose="020B0502020202020204" pitchFamily="34" charset="0"/>
              </a:rPr>
              <a:t> is the conclusion to the story. Now that the problem has been solved, what has the character(s) learned? What </a:t>
            </a:r>
            <a:r>
              <a:rPr lang="en-GB" sz="2400" dirty="0">
                <a:latin typeface="Century Gothic" panose="020B0502020202020204" pitchFamily="34" charset="0"/>
              </a:rPr>
              <a:t>i</a:t>
            </a:r>
            <a:r>
              <a:rPr lang="en-GB" sz="2400" dirty="0" smtClean="0">
                <a:latin typeface="Century Gothic" panose="020B0502020202020204" pitchFamily="34" charset="0"/>
              </a:rPr>
              <a:t>s life like now, and what about the future? </a:t>
            </a: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In our story this could be that we discover that his is in fact not the end of the story! That there is now a whole recycling process. When the robes are tired and worn they are recycled into bedsheets. When the bedsheets are tired and worn they are used to clean the table and chairs. When the cleaning cloths are tired and worn they are mixed with clay to plaster the monk’s living quarters.</a:t>
            </a:r>
          </a:p>
          <a:p>
            <a:pPr algn="ctr"/>
            <a:r>
              <a:rPr lang="en-GB" sz="2400" dirty="0" smtClean="0">
                <a:latin typeface="Century Gothic" panose="020B0502020202020204" pitchFamily="34" charset="0"/>
              </a:rPr>
              <a:t>We also learn that Thailand is the sixth biggest source of plastic pollution in the world and because of the monk’s work, the Government has got involved and has asked the fisherman to help. Every year in December, the temple hosts a Big Cleaning Day, an event where everyone helps to collect litter form the river.</a:t>
            </a:r>
          </a:p>
          <a:p>
            <a:pPr algn="ctr"/>
            <a:r>
              <a:rPr lang="en-GB" sz="2400" dirty="0" smtClean="0">
                <a:latin typeface="Century Gothic" panose="020B0502020202020204" pitchFamily="34" charset="0"/>
              </a:rPr>
              <a:t>The future is looking much brighter.</a:t>
            </a:r>
            <a:endParaRPr lang="en-GB" sz="2400" dirty="0">
              <a:latin typeface="Century Gothic" panose="020B0502020202020204" pitchFamily="34" charset="0"/>
            </a:endParaRPr>
          </a:p>
        </p:txBody>
      </p:sp>
    </p:spTree>
    <p:extLst>
      <p:ext uri="{BB962C8B-B14F-4D97-AF65-F5344CB8AC3E}">
        <p14:creationId xmlns:p14="http://schemas.microsoft.com/office/powerpoint/2010/main" val="138114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7" y="192652"/>
            <a:ext cx="11830594" cy="1477328"/>
          </a:xfrm>
          <a:prstGeom prst="rect">
            <a:avLst/>
          </a:prstGeom>
        </p:spPr>
        <p:txBody>
          <a:bodyPr wrap="square">
            <a:spAutoFit/>
          </a:bodyPr>
          <a:lstStyle/>
          <a:p>
            <a:pPr algn="ctr"/>
            <a:r>
              <a:rPr lang="en-GB" dirty="0">
                <a:latin typeface="Century Gothic" panose="020B0502020202020204" pitchFamily="34" charset="0"/>
              </a:rPr>
              <a:t>We need to continue to make our paragraph interesting for the reader, so today I would like you to include a </a:t>
            </a:r>
            <a:r>
              <a:rPr lang="en-GB" dirty="0" smtClean="0">
                <a:latin typeface="Century Gothic" panose="020B0502020202020204" pitchFamily="34" charset="0"/>
              </a:rPr>
              <a:t>Simile Sentence </a:t>
            </a:r>
            <a:r>
              <a:rPr lang="en-GB" dirty="0">
                <a:latin typeface="Century Gothic" panose="020B0502020202020204" pitchFamily="34" charset="0"/>
              </a:rPr>
              <a:t>in your writing.</a:t>
            </a:r>
          </a:p>
          <a:p>
            <a:pPr algn="ctr"/>
            <a:endParaRPr lang="en-GB" dirty="0">
              <a:latin typeface="Century Gothic" panose="020B0502020202020204" pitchFamily="34" charset="0"/>
            </a:endParaRPr>
          </a:p>
          <a:p>
            <a:pPr algn="ctr"/>
            <a:r>
              <a:rPr lang="en-GB" dirty="0">
                <a:latin typeface="Century Gothic" panose="020B0502020202020204" pitchFamily="34" charset="0"/>
              </a:rPr>
              <a:t>What is a </a:t>
            </a:r>
            <a:r>
              <a:rPr lang="en-GB" dirty="0" smtClean="0">
                <a:latin typeface="Century Gothic" panose="020B0502020202020204" pitchFamily="34" charset="0"/>
              </a:rPr>
              <a:t>Simile Sentence</a:t>
            </a:r>
            <a:r>
              <a:rPr lang="en-GB" dirty="0">
                <a:latin typeface="Century Gothic" panose="020B0502020202020204" pitchFamily="34" charset="0"/>
              </a:rPr>
              <a:t>?</a:t>
            </a:r>
          </a:p>
          <a:p>
            <a:pPr algn="ctr"/>
            <a:r>
              <a:rPr lang="en-GB" dirty="0">
                <a:latin typeface="Century Gothic" panose="020B0502020202020204" pitchFamily="34" charset="0"/>
              </a:rPr>
              <a:t>That’s correct, a </a:t>
            </a:r>
            <a:r>
              <a:rPr lang="en-GB" dirty="0" smtClean="0">
                <a:latin typeface="Century Gothic" panose="020B0502020202020204" pitchFamily="34" charset="0"/>
              </a:rPr>
              <a:t>Simile Sentence </a:t>
            </a:r>
            <a:r>
              <a:rPr lang="en-GB" dirty="0">
                <a:latin typeface="Century Gothic" panose="020B0502020202020204" pitchFamily="34" charset="0"/>
              </a:rPr>
              <a:t>is </a:t>
            </a:r>
            <a:r>
              <a:rPr lang="en-GB" dirty="0" smtClean="0">
                <a:latin typeface="Century Gothic" panose="020B0502020202020204" pitchFamily="34" charset="0"/>
              </a:rPr>
              <a:t>a sentence that compares one thing to another. </a:t>
            </a:r>
            <a:endParaRPr lang="en-GB"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rot="5400000">
            <a:off x="3656322" y="728301"/>
            <a:ext cx="4918543" cy="7115411"/>
          </a:xfrm>
          <a:prstGeom prst="rect">
            <a:avLst/>
          </a:prstGeom>
        </p:spPr>
      </p:pic>
    </p:spTree>
    <p:extLst>
      <p:ext uri="{BB962C8B-B14F-4D97-AF65-F5344CB8AC3E}">
        <p14:creationId xmlns:p14="http://schemas.microsoft.com/office/powerpoint/2010/main" val="408859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263" y="391886"/>
            <a:ext cx="11560628" cy="3293209"/>
          </a:xfrm>
          <a:prstGeom prst="rect">
            <a:avLst/>
          </a:prstGeom>
          <a:noFill/>
        </p:spPr>
        <p:txBody>
          <a:bodyPr wrap="square" rtlCol="0">
            <a:spAutoFit/>
          </a:bodyPr>
          <a:lstStyle/>
          <a:p>
            <a:r>
              <a:rPr lang="en-GB" sz="3200" u="sng" dirty="0" smtClean="0">
                <a:latin typeface="Century Gothic" panose="020B0502020202020204" pitchFamily="34" charset="0"/>
              </a:rPr>
              <a:t>Starter</a:t>
            </a:r>
          </a:p>
          <a:p>
            <a:endParaRPr lang="en-GB" sz="3200" u="sng" dirty="0">
              <a:latin typeface="Century Gothic" panose="020B0502020202020204" pitchFamily="34" charset="0"/>
            </a:endParaRPr>
          </a:p>
          <a:p>
            <a:r>
              <a:rPr lang="en-GB" sz="2400" dirty="0">
                <a:latin typeface="Century Gothic" panose="020B0502020202020204" pitchFamily="34" charset="0"/>
              </a:rPr>
              <a:t>C</a:t>
            </a:r>
            <a:r>
              <a:rPr lang="en-GB" sz="2400" dirty="0" smtClean="0">
                <a:latin typeface="Century Gothic" panose="020B0502020202020204" pitchFamily="34" charset="0"/>
              </a:rPr>
              <a:t>omplete the following Simile Sentences?</a:t>
            </a:r>
          </a:p>
          <a:p>
            <a:endParaRPr lang="en-GB" sz="2400" dirty="0" smtClean="0">
              <a:latin typeface="Century Gothic" panose="020B0502020202020204" pitchFamily="34" charset="0"/>
            </a:endParaRPr>
          </a:p>
          <a:p>
            <a:pPr marL="457200" indent="-457200">
              <a:buAutoNum type="arabicPeriod"/>
            </a:pPr>
            <a:r>
              <a:rPr lang="en-GB" sz="2400" dirty="0" smtClean="0">
                <a:latin typeface="Century Gothic" panose="020B0502020202020204" pitchFamily="34" charset="0"/>
              </a:rPr>
              <a:t>The fishermen collected plastic as quickly as a….</a:t>
            </a:r>
          </a:p>
          <a:p>
            <a:pPr marL="457200" indent="-457200">
              <a:buAutoNum type="arabicPeriod"/>
            </a:pPr>
            <a:r>
              <a:rPr lang="en-GB" sz="2400" dirty="0" smtClean="0">
                <a:latin typeface="Century Gothic" panose="020B0502020202020204" pitchFamily="34" charset="0"/>
              </a:rPr>
              <a:t>The villagers and the monks worked to transform the fabric into robes like a...</a:t>
            </a:r>
          </a:p>
          <a:p>
            <a:endParaRPr lang="en-GB" sz="2400" dirty="0">
              <a:latin typeface="Century Gothic" panose="020B0502020202020204" pitchFamily="34" charset="0"/>
            </a:endParaRPr>
          </a:p>
        </p:txBody>
      </p:sp>
    </p:spTree>
    <p:extLst>
      <p:ext uri="{BB962C8B-B14F-4D97-AF65-F5344CB8AC3E}">
        <p14:creationId xmlns:p14="http://schemas.microsoft.com/office/powerpoint/2010/main" val="3130606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7" y="378823"/>
            <a:ext cx="1362874" cy="707886"/>
          </a:xfrm>
          <a:prstGeom prst="rect">
            <a:avLst/>
          </a:prstGeom>
          <a:noFill/>
        </p:spPr>
        <p:txBody>
          <a:bodyPr wrap="none" rtlCol="0">
            <a:spAutoFit/>
          </a:bodyPr>
          <a:lstStyle/>
          <a:p>
            <a:r>
              <a:rPr lang="en-GB" sz="4000" b="1" u="sng" dirty="0" smtClean="0">
                <a:latin typeface="Century Gothic" panose="020B0502020202020204" pitchFamily="34" charset="0"/>
              </a:rPr>
              <a:t>TASK</a:t>
            </a:r>
            <a:endParaRPr lang="en-GB" sz="4000" b="1" u="sng"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9679578" y="105247"/>
            <a:ext cx="2299063" cy="1630846"/>
          </a:xfrm>
          <a:prstGeom prst="rect">
            <a:avLst/>
          </a:prstGeom>
        </p:spPr>
      </p:pic>
      <p:sp>
        <p:nvSpPr>
          <p:cNvPr id="4" name="TextBox 3"/>
          <p:cNvSpPr txBox="1"/>
          <p:nvPr/>
        </p:nvSpPr>
        <p:spPr>
          <a:xfrm>
            <a:off x="885612" y="2637430"/>
            <a:ext cx="10857459" cy="3046988"/>
          </a:xfrm>
          <a:prstGeom prst="rect">
            <a:avLst/>
          </a:prstGeom>
          <a:noFill/>
        </p:spPr>
        <p:txBody>
          <a:bodyPr wrap="none" rtlCol="0">
            <a:spAutoFit/>
          </a:bodyPr>
          <a:lstStyle/>
          <a:p>
            <a:r>
              <a:rPr lang="en-GB" sz="2400" dirty="0" smtClean="0">
                <a:latin typeface="Century Gothic" panose="020B0502020202020204" pitchFamily="34" charset="0"/>
              </a:rPr>
              <a:t>Today your task is to write the next section of our story – the Ending.</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Use your planning on your story mountain to help you.</a:t>
            </a:r>
          </a:p>
          <a:p>
            <a:endParaRPr lang="en-GB" sz="2400" dirty="0">
              <a:latin typeface="Century Gothic" panose="020B0502020202020204" pitchFamily="34" charset="0"/>
            </a:endParaRPr>
          </a:p>
          <a:p>
            <a:r>
              <a:rPr lang="en-GB" sz="2400" dirty="0" smtClean="0">
                <a:latin typeface="Century Gothic" panose="020B0502020202020204" pitchFamily="34" charset="0"/>
              </a:rPr>
              <a:t>You must include a Simile Sentence at least once in your Ending.</a:t>
            </a:r>
          </a:p>
          <a:p>
            <a:endParaRPr lang="en-GB" sz="2400" dirty="0">
              <a:latin typeface="Century Gothic" panose="020B0502020202020204" pitchFamily="34" charset="0"/>
            </a:endParaRPr>
          </a:p>
          <a:p>
            <a:r>
              <a:rPr lang="en-GB" sz="2400" dirty="0" smtClean="0">
                <a:latin typeface="Century Gothic" panose="020B0502020202020204" pitchFamily="34" charset="0"/>
              </a:rPr>
              <a:t>As always, remember to include </a:t>
            </a:r>
            <a:r>
              <a:rPr lang="en-GB" sz="2400" b="1" dirty="0" smtClean="0">
                <a:latin typeface="Century Gothic" panose="020B0502020202020204" pitchFamily="34" charset="0"/>
              </a:rPr>
              <a:t>correct CL and P </a:t>
            </a:r>
            <a:r>
              <a:rPr lang="en-GB" sz="2400" dirty="0" smtClean="0">
                <a:latin typeface="Century Gothic" panose="020B0502020202020204" pitchFamily="34" charset="0"/>
              </a:rPr>
              <a:t>where appropriate.</a:t>
            </a:r>
          </a:p>
          <a:p>
            <a:endParaRPr lang="en-GB" sz="2400" dirty="0" smtClean="0">
              <a:latin typeface="Century Gothic" panose="020B0502020202020204" pitchFamily="34" charset="0"/>
            </a:endParaRPr>
          </a:p>
        </p:txBody>
      </p:sp>
    </p:spTree>
    <p:extLst>
      <p:ext uri="{BB962C8B-B14F-4D97-AF65-F5344CB8AC3E}">
        <p14:creationId xmlns:p14="http://schemas.microsoft.com/office/powerpoint/2010/main" val="28396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406</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Brunskill, Nichola</dc:creator>
  <cp:lastModifiedBy>Smurthwaite, Andrew</cp:lastModifiedBy>
  <cp:revision>117</cp:revision>
  <dcterms:created xsi:type="dcterms:W3CDTF">2021-01-08T09:49:20Z</dcterms:created>
  <dcterms:modified xsi:type="dcterms:W3CDTF">2021-02-05T10:30:52Z</dcterms:modified>
</cp:coreProperties>
</file>