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29/01/2021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dirty="0"/>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14441998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limateheroes.org/from-waste-to-robes%e2%80%8b/"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03902941"/>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Monday 1</a:t>
                      </a:r>
                      <a:r>
                        <a:rPr lang="en-GB" sz="3600" u="sng" baseline="30000" dirty="0" smtClean="0">
                          <a:solidFill>
                            <a:srgbClr val="000000"/>
                          </a:solidFill>
                          <a:effectLst/>
                          <a:latin typeface="Century Gothic" panose="020B0502020202020204" pitchFamily="34" charset="0"/>
                        </a:rPr>
                        <a:t>st</a:t>
                      </a:r>
                      <a:r>
                        <a:rPr lang="en-GB" sz="3600" u="sng" baseline="0" dirty="0" smtClean="0">
                          <a:solidFill>
                            <a:srgbClr val="000000"/>
                          </a:solidFill>
                          <a:effectLst/>
                          <a:latin typeface="Century Gothic" panose="020B0502020202020204" pitchFamily="34" charset="0"/>
                        </a:rPr>
                        <a:t> February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4456714"/>
              </p:ext>
            </p:extLst>
          </p:nvPr>
        </p:nvGraphicFramePr>
        <p:xfrm>
          <a:off x="3907971" y="640080"/>
          <a:ext cx="4713515" cy="640080"/>
        </p:xfrm>
        <a:graphic>
          <a:graphicData uri="http://schemas.openxmlformats.org/drawingml/2006/table">
            <a:tbl>
              <a:tblPr/>
              <a:tblGrid>
                <a:gridCol w="4713515">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Story Mountain</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40606388"/>
              </p:ext>
            </p:extLst>
          </p:nvPr>
        </p:nvGraphicFramePr>
        <p:xfrm>
          <a:off x="0" y="1486694"/>
          <a:ext cx="10515600" cy="1066800"/>
        </p:xfrm>
        <a:graphic>
          <a:graphicData uri="http://schemas.openxmlformats.org/drawingml/2006/table">
            <a:tbl>
              <a:tblPr/>
              <a:tblGrid>
                <a:gridCol w="10515600">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learning </a:t>
                      </a:r>
                      <a:r>
                        <a:rPr lang="en-GB" sz="3200" dirty="0" smtClean="0">
                          <a:solidFill>
                            <a:srgbClr val="000000"/>
                          </a:solidFill>
                          <a:effectLst/>
                          <a:latin typeface="Century Gothic" panose="020B0502020202020204" pitchFamily="34" charset="0"/>
                        </a:rPr>
                        <a:t>to plan my own story.</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94935333"/>
              </p:ext>
            </p:extLst>
          </p:nvPr>
        </p:nvGraphicFramePr>
        <p:xfrm>
          <a:off x="0" y="2881948"/>
          <a:ext cx="10515600" cy="350520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r>
                        <a:rPr lang="en-GB" sz="3200" dirty="0" smtClean="0">
                          <a:solidFill>
                            <a:srgbClr val="000000"/>
                          </a:solidFill>
                          <a:effectLst/>
                          <a:latin typeface="Century Gothic" panose="020B0502020202020204" pitchFamily="34" charset="0"/>
                        </a:rPr>
                        <a:t>–</a:t>
                      </a:r>
                    </a:p>
                    <a:p>
                      <a:r>
                        <a:rPr lang="en-GB" sz="3200" dirty="0" smtClean="0">
                          <a:solidFill>
                            <a:srgbClr val="000000"/>
                          </a:solidFill>
                          <a:effectLst/>
                          <a:latin typeface="Century Gothic" panose="020B0502020202020204" pitchFamily="34" charset="0"/>
                        </a:rPr>
                        <a:t>I can understand what a story mountain is and how to use one</a:t>
                      </a:r>
                      <a:endParaRPr lang="en-GB" sz="1600" dirty="0">
                        <a:effectLst/>
                      </a:endParaRPr>
                    </a:p>
                    <a:p>
                      <a:r>
                        <a:rPr lang="en-GB" sz="3200" dirty="0" smtClean="0">
                          <a:solidFill>
                            <a:srgbClr val="000000"/>
                          </a:solidFill>
                          <a:effectLst/>
                          <a:latin typeface="Century Gothic" panose="020B0502020202020204" pitchFamily="34" charset="0"/>
                        </a:rPr>
                        <a:t>I can</a:t>
                      </a:r>
                      <a:r>
                        <a:rPr lang="en-GB" sz="3200" baseline="0" dirty="0" smtClean="0">
                          <a:solidFill>
                            <a:srgbClr val="000000"/>
                          </a:solidFill>
                          <a:effectLst/>
                          <a:latin typeface="Century Gothic" panose="020B0502020202020204" pitchFamily="34" charset="0"/>
                        </a:rPr>
                        <a:t> </a:t>
                      </a:r>
                      <a:r>
                        <a:rPr lang="en-GB" sz="3200" baseline="0" dirty="0" smtClean="0">
                          <a:solidFill>
                            <a:srgbClr val="000000"/>
                          </a:solidFill>
                          <a:effectLst/>
                          <a:latin typeface="Century Gothic" panose="020B0502020202020204" pitchFamily="34" charset="0"/>
                        </a:rPr>
                        <a:t>read and research about the new story</a:t>
                      </a:r>
                      <a:endParaRPr lang="en-GB" sz="3200" baseline="0" dirty="0" smtClean="0">
                        <a:solidFill>
                          <a:srgbClr val="000000"/>
                        </a:solidFill>
                        <a:effectLst/>
                        <a:latin typeface="Century Gothic" panose="020B0502020202020204" pitchFamily="34" charset="0"/>
                      </a:endParaRPr>
                    </a:p>
                    <a:p>
                      <a:r>
                        <a:rPr lang="en-GB" sz="3200" baseline="0" dirty="0" smtClean="0">
                          <a:solidFill>
                            <a:srgbClr val="000000"/>
                          </a:solidFill>
                          <a:effectLst/>
                          <a:latin typeface="Century Gothic" panose="020B0502020202020204" pitchFamily="34" charset="0"/>
                        </a:rPr>
                        <a:t>I can </a:t>
                      </a:r>
                      <a:r>
                        <a:rPr lang="en-GB" sz="3200" baseline="0" dirty="0" smtClean="0">
                          <a:solidFill>
                            <a:srgbClr val="000000"/>
                          </a:solidFill>
                          <a:effectLst/>
                          <a:latin typeface="Century Gothic" panose="020B0502020202020204" pitchFamily="34" charset="0"/>
                        </a:rPr>
                        <a:t>use the new story to compete each section of the story mountain </a:t>
                      </a:r>
                      <a:endParaRPr lang="en-GB" sz="3200" baseline="0" dirty="0" smtClean="0">
                        <a:solidFill>
                          <a:srgbClr val="000000"/>
                        </a:solidFill>
                        <a:effectLst/>
                        <a:latin typeface="Century Gothic" panose="020B0502020202020204" pitchFamily="34" charset="0"/>
                      </a:endParaRP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spTree>
    <p:extLst>
      <p:ext uri="{BB962C8B-B14F-4D97-AF65-F5344CB8AC3E}">
        <p14:creationId xmlns:p14="http://schemas.microsoft.com/office/powerpoint/2010/main" val="260419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574" y="1714260"/>
            <a:ext cx="6096851" cy="3429479"/>
          </a:xfrm>
          <a:prstGeom prst="rect">
            <a:avLst/>
          </a:prstGeom>
        </p:spPr>
      </p:pic>
      <p:sp>
        <p:nvSpPr>
          <p:cNvPr id="3" name="AutoShape 2" descr="One Plastic Bag"/>
          <p:cNvSpPr>
            <a:spLocks noChangeAspect="1" noChangeArrowheads="1"/>
          </p:cNvSpPr>
          <p:nvPr/>
        </p:nvSpPr>
        <p:spPr bwMode="auto">
          <a:xfrm>
            <a:off x="63500" y="-136525"/>
            <a:ext cx="819150" cy="819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one plastic bag"/>
          <p:cNvSpPr>
            <a:spLocks noChangeAspect="1" noChangeArrowheads="1"/>
          </p:cNvSpPr>
          <p:nvPr/>
        </p:nvSpPr>
        <p:spPr bwMode="auto">
          <a:xfrm>
            <a:off x="63500" y="-136525"/>
            <a:ext cx="18383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3"/>
          <a:stretch>
            <a:fillRect/>
          </a:stretch>
        </p:blipFill>
        <p:spPr>
          <a:xfrm>
            <a:off x="4554164" y="276279"/>
            <a:ext cx="3083669" cy="2875961"/>
          </a:xfrm>
          <a:prstGeom prst="rect">
            <a:avLst/>
          </a:prstGeom>
        </p:spPr>
      </p:pic>
      <p:sp>
        <p:nvSpPr>
          <p:cNvPr id="8" name="TextBox 7"/>
          <p:cNvSpPr txBox="1"/>
          <p:nvPr/>
        </p:nvSpPr>
        <p:spPr>
          <a:xfrm>
            <a:off x="882650" y="3291840"/>
            <a:ext cx="10233841" cy="2677656"/>
          </a:xfrm>
          <a:prstGeom prst="rect">
            <a:avLst/>
          </a:prstGeom>
          <a:noFill/>
        </p:spPr>
        <p:txBody>
          <a:bodyPr wrap="square" rtlCol="0">
            <a:spAutoFit/>
          </a:bodyPr>
          <a:lstStyle/>
          <a:p>
            <a:pPr algn="ctr"/>
            <a:r>
              <a:rPr lang="en-GB" sz="2800" dirty="0" smtClean="0">
                <a:latin typeface="Century Gothic" panose="020B0502020202020204" pitchFamily="34" charset="0"/>
              </a:rPr>
              <a:t>What did you find most inspiring about this story?</a:t>
            </a:r>
          </a:p>
          <a:p>
            <a:pPr algn="ctr"/>
            <a:endParaRPr lang="en-GB" sz="2800" dirty="0" smtClean="0">
              <a:latin typeface="Century Gothic" panose="020B0502020202020204" pitchFamily="34" charset="0"/>
            </a:endParaRPr>
          </a:p>
          <a:p>
            <a:pPr algn="ctr"/>
            <a:r>
              <a:rPr lang="en-GB" sz="2800" dirty="0" smtClean="0">
                <a:latin typeface="Century Gothic" panose="020B0502020202020204" pitchFamily="34" charset="0"/>
              </a:rPr>
              <a:t>What would you say were Isatou’s strengths?</a:t>
            </a:r>
          </a:p>
          <a:p>
            <a:pPr algn="ctr"/>
            <a:endParaRPr lang="en-GB" sz="2800" dirty="0" smtClean="0">
              <a:latin typeface="Century Gothic" panose="020B0502020202020204" pitchFamily="34" charset="0"/>
            </a:endParaRPr>
          </a:p>
          <a:p>
            <a:pPr algn="ctr"/>
            <a:r>
              <a:rPr lang="en-GB" sz="2800" dirty="0" smtClean="0">
                <a:latin typeface="Century Gothic" panose="020B0502020202020204" pitchFamily="34" charset="0"/>
              </a:rPr>
              <a:t>What would you say were the </a:t>
            </a:r>
            <a:r>
              <a:rPr lang="en-GB" sz="2800" b="1" dirty="0" smtClean="0">
                <a:latin typeface="Century Gothic" panose="020B0502020202020204" pitchFamily="34" charset="0"/>
              </a:rPr>
              <a:t>strengths</a:t>
            </a:r>
            <a:r>
              <a:rPr lang="en-GB" sz="2800" dirty="0" smtClean="0">
                <a:latin typeface="Century Gothic" panose="020B0502020202020204" pitchFamily="34" charset="0"/>
              </a:rPr>
              <a:t> of the community portrayed?</a:t>
            </a:r>
            <a:endParaRPr lang="en-GB" sz="2800" dirty="0">
              <a:latin typeface="Century Gothic" panose="020B0502020202020204" pitchFamily="34" charset="0"/>
            </a:endParaRPr>
          </a:p>
        </p:txBody>
      </p:sp>
    </p:spTree>
    <p:extLst>
      <p:ext uri="{BB962C8B-B14F-4D97-AF65-F5344CB8AC3E}">
        <p14:creationId xmlns:p14="http://schemas.microsoft.com/office/powerpoint/2010/main" val="224909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584909" cy="523220"/>
          </a:xfrm>
          <a:prstGeom prst="rect">
            <a:avLst/>
          </a:prstGeom>
          <a:noFill/>
        </p:spPr>
        <p:txBody>
          <a:bodyPr wrap="none" rtlCol="0">
            <a:spAutoFit/>
          </a:bodyPr>
          <a:lstStyle/>
          <a:p>
            <a:r>
              <a:rPr lang="en-GB" sz="2800" dirty="0" smtClean="0">
                <a:latin typeface="Century Gothic" panose="020B0502020202020204" pitchFamily="34" charset="0"/>
              </a:rPr>
              <a:t>Read the author’s note…</a:t>
            </a:r>
            <a:endParaRPr lang="en-GB" sz="2800" dirty="0">
              <a:latin typeface="Century Gothic" panose="020B0502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49" t="3556" r="17747" b="9238"/>
          <a:stretch/>
        </p:blipFill>
        <p:spPr>
          <a:xfrm>
            <a:off x="1280161" y="520907"/>
            <a:ext cx="7027816" cy="6219528"/>
          </a:xfrm>
          <a:prstGeom prst="rect">
            <a:avLst/>
          </a:prstGeom>
        </p:spPr>
      </p:pic>
      <p:sp>
        <p:nvSpPr>
          <p:cNvPr id="4" name="TextBox 3"/>
          <p:cNvSpPr txBox="1"/>
          <p:nvPr/>
        </p:nvSpPr>
        <p:spPr>
          <a:xfrm>
            <a:off x="8516983" y="6113417"/>
            <a:ext cx="3565400" cy="523220"/>
          </a:xfrm>
          <a:prstGeom prst="rect">
            <a:avLst/>
          </a:prstGeom>
          <a:noFill/>
        </p:spPr>
        <p:txBody>
          <a:bodyPr wrap="none" rtlCol="0">
            <a:spAutoFit/>
          </a:bodyPr>
          <a:lstStyle/>
          <a:p>
            <a:r>
              <a:rPr lang="en-GB" sz="2800" dirty="0" smtClean="0">
                <a:latin typeface="Century Gothic" panose="020B0502020202020204" pitchFamily="34" charset="0"/>
              </a:rPr>
              <a:t>What do you think?</a:t>
            </a:r>
            <a:endParaRPr lang="en-GB" sz="2800" dirty="0">
              <a:latin typeface="Century Gothic" panose="020B0502020202020204" pitchFamily="34" charset="0"/>
            </a:endParaRPr>
          </a:p>
        </p:txBody>
      </p:sp>
    </p:spTree>
    <p:extLst>
      <p:ext uri="{BB962C8B-B14F-4D97-AF65-F5344CB8AC3E}">
        <p14:creationId xmlns:p14="http://schemas.microsoft.com/office/powerpoint/2010/main" val="355154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697" y="326571"/>
            <a:ext cx="10431061" cy="954107"/>
          </a:xfrm>
          <a:prstGeom prst="rect">
            <a:avLst/>
          </a:prstGeom>
          <a:noFill/>
        </p:spPr>
        <p:txBody>
          <a:bodyPr wrap="none" rtlCol="0">
            <a:spAutoFit/>
          </a:bodyPr>
          <a:lstStyle/>
          <a:p>
            <a:r>
              <a:rPr lang="en-GB" sz="2800" dirty="0" smtClean="0">
                <a:latin typeface="Century Gothic" panose="020B0502020202020204" pitchFamily="34" charset="0"/>
              </a:rPr>
              <a:t>Watch this clip. </a:t>
            </a:r>
          </a:p>
          <a:p>
            <a:r>
              <a:rPr lang="en-GB" sz="2800" dirty="0" smtClean="0">
                <a:latin typeface="Century Gothic" panose="020B0502020202020204" pitchFamily="34" charset="0"/>
              </a:rPr>
              <a:t>This is Isatou Ceesay sharing her journey in her own words…</a:t>
            </a:r>
            <a:endParaRPr lang="en-GB" sz="2800" dirty="0">
              <a:latin typeface="Century Gothic" panose="020B0502020202020204" pitchFamily="34" charset="0"/>
            </a:endParaRPr>
          </a:p>
        </p:txBody>
      </p:sp>
      <p:sp>
        <p:nvSpPr>
          <p:cNvPr id="3" name="Rectangle 2"/>
          <p:cNvSpPr/>
          <p:nvPr/>
        </p:nvSpPr>
        <p:spPr>
          <a:xfrm>
            <a:off x="3101593" y="1755168"/>
            <a:ext cx="6231193" cy="584775"/>
          </a:xfrm>
          <a:prstGeom prst="rect">
            <a:avLst/>
          </a:prstGeom>
        </p:spPr>
        <p:txBody>
          <a:bodyPr wrap="none">
            <a:spAutoFit/>
          </a:bodyPr>
          <a:lstStyle/>
          <a:p>
            <a:r>
              <a:rPr lang="en-GB" sz="3200" dirty="0">
                <a:latin typeface="Century Gothic" panose="020B0502020202020204" pitchFamily="34" charset="0"/>
                <a:hlinkClick r:id="rId2"/>
              </a:rPr>
              <a:t>https://</a:t>
            </a:r>
            <a:r>
              <a:rPr lang="en-GB" sz="3200" dirty="0" smtClean="0">
                <a:latin typeface="Century Gothic" panose="020B0502020202020204" pitchFamily="34" charset="0"/>
                <a:hlinkClick r:id="rId2"/>
              </a:rPr>
              <a:t>vimeo.com/144419980</a:t>
            </a:r>
            <a:r>
              <a:rPr lang="en-GB" sz="3200" dirty="0" smtClean="0">
                <a:latin typeface="Century Gothic" panose="020B0502020202020204" pitchFamily="34" charset="0"/>
              </a:rPr>
              <a:t> </a:t>
            </a:r>
            <a:endParaRPr lang="en-GB" sz="32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3566071" y="2814433"/>
            <a:ext cx="5316671" cy="3576923"/>
          </a:xfrm>
          <a:prstGeom prst="rect">
            <a:avLst/>
          </a:prstGeom>
        </p:spPr>
      </p:pic>
    </p:spTree>
    <p:extLst>
      <p:ext uri="{BB962C8B-B14F-4D97-AF65-F5344CB8AC3E}">
        <p14:creationId xmlns:p14="http://schemas.microsoft.com/office/powerpoint/2010/main" val="363792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78823"/>
            <a:ext cx="11560628" cy="1200329"/>
          </a:xfrm>
          <a:prstGeom prst="rect">
            <a:avLst/>
          </a:prstGeom>
          <a:noFill/>
        </p:spPr>
        <p:txBody>
          <a:bodyPr wrap="square" rtlCol="0">
            <a:spAutoFit/>
          </a:bodyPr>
          <a:lstStyle/>
          <a:p>
            <a:pPr algn="ctr"/>
            <a:r>
              <a:rPr lang="en-GB" sz="2400" dirty="0" smtClean="0">
                <a:latin typeface="Century Gothic" panose="020B0502020202020204" pitchFamily="34" charset="0"/>
              </a:rPr>
              <a:t>Now I’d like you to watch this video and read the information on the website for the following person, as we will be using him as inspiration to write our own story based on  the book </a:t>
            </a:r>
            <a:r>
              <a:rPr lang="en-GB" sz="2400" i="1" dirty="0" smtClean="0">
                <a:latin typeface="Century Gothic" panose="020B0502020202020204" pitchFamily="34" charset="0"/>
              </a:rPr>
              <a:t>One Plastic Bag</a:t>
            </a:r>
            <a:r>
              <a:rPr lang="en-GB" sz="2400" dirty="0" smtClean="0">
                <a:latin typeface="Century Gothic" panose="020B0502020202020204" pitchFamily="34" charset="0"/>
              </a:rPr>
              <a:t>.</a:t>
            </a:r>
            <a:endParaRPr lang="en-GB" sz="2400" dirty="0">
              <a:latin typeface="Century Gothic" panose="020B0502020202020204" pitchFamily="34" charset="0"/>
            </a:endParaRPr>
          </a:p>
        </p:txBody>
      </p:sp>
      <p:sp>
        <p:nvSpPr>
          <p:cNvPr id="3" name="Rectangle 2"/>
          <p:cNvSpPr/>
          <p:nvPr/>
        </p:nvSpPr>
        <p:spPr>
          <a:xfrm>
            <a:off x="1561172" y="6025829"/>
            <a:ext cx="9065302" cy="461665"/>
          </a:xfrm>
          <a:prstGeom prst="rect">
            <a:avLst/>
          </a:prstGeom>
        </p:spPr>
        <p:txBody>
          <a:bodyPr wrap="none">
            <a:spAutoFit/>
          </a:bodyPr>
          <a:lstStyle/>
          <a:p>
            <a:r>
              <a:rPr lang="en-GB" sz="2400" dirty="0">
                <a:latin typeface="Century Gothic" panose="020B0502020202020204" pitchFamily="34" charset="0"/>
                <a:hlinkClick r:id="rId2"/>
              </a:rPr>
              <a:t>https://climateheroes.org/from-waste-to-robes%e2%80%8b</a:t>
            </a:r>
            <a:r>
              <a:rPr lang="en-GB" sz="2400" dirty="0" smtClean="0">
                <a:latin typeface="Century Gothic" panose="020B0502020202020204" pitchFamily="34" charset="0"/>
                <a:hlinkClick r:id="rId2"/>
              </a:rPr>
              <a:t>/</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2390955" y="1939992"/>
            <a:ext cx="7405737" cy="3724997"/>
          </a:xfrm>
          <a:prstGeom prst="rect">
            <a:avLst/>
          </a:prstGeom>
        </p:spPr>
      </p:pic>
    </p:spTree>
    <p:extLst>
      <p:ext uri="{BB962C8B-B14F-4D97-AF65-F5344CB8AC3E}">
        <p14:creationId xmlns:p14="http://schemas.microsoft.com/office/powerpoint/2010/main" val="4157252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6" y="1345474"/>
            <a:ext cx="9994937" cy="4893647"/>
          </a:xfrm>
          <a:prstGeom prst="rect">
            <a:avLst/>
          </a:prstGeom>
          <a:noFill/>
        </p:spPr>
        <p:txBody>
          <a:bodyPr wrap="square" rtlCol="0">
            <a:spAutoFit/>
          </a:bodyPr>
          <a:lstStyle/>
          <a:p>
            <a:pPr algn="ctr"/>
            <a:r>
              <a:rPr lang="en-GB" sz="2400" dirty="0" smtClean="0">
                <a:latin typeface="Century Gothic" panose="020B0502020202020204" pitchFamily="34" charset="0"/>
              </a:rPr>
              <a:t>What is similar in this story to </a:t>
            </a:r>
            <a:r>
              <a:rPr lang="en-GB" sz="2400" i="1" dirty="0" smtClean="0">
                <a:latin typeface="Century Gothic" panose="020B0502020202020204" pitchFamily="34" charset="0"/>
              </a:rPr>
              <a:t>One Plastic Bag?</a:t>
            </a:r>
          </a:p>
          <a:p>
            <a:pPr algn="ctr"/>
            <a:endParaRPr lang="en-GB" sz="2400" i="1" dirty="0" smtClean="0">
              <a:latin typeface="Century Gothic" panose="020B0502020202020204" pitchFamily="34" charset="0"/>
            </a:endParaRPr>
          </a:p>
          <a:p>
            <a:pPr algn="ctr"/>
            <a:r>
              <a:rPr lang="en-GB" sz="2400" dirty="0" smtClean="0">
                <a:latin typeface="Century Gothic" panose="020B0502020202020204" pitchFamily="34" charset="0"/>
              </a:rPr>
              <a:t>What is different?</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Who is the main character in the new story?</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Where </a:t>
            </a:r>
            <a:r>
              <a:rPr lang="en-GB" sz="2400" dirty="0">
                <a:latin typeface="Century Gothic" panose="020B0502020202020204" pitchFamily="34" charset="0"/>
              </a:rPr>
              <a:t>i</a:t>
            </a:r>
            <a:r>
              <a:rPr lang="en-GB" sz="2400" dirty="0" smtClean="0">
                <a:latin typeface="Century Gothic" panose="020B0502020202020204" pitchFamily="34" charset="0"/>
              </a:rPr>
              <a:t>s the new story set?</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What is the problem or issue in the new story?</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How is the problem overcome?</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How does the new story end?</a:t>
            </a:r>
            <a:endParaRPr lang="en-GB" sz="2400" dirty="0">
              <a:latin typeface="Century Gothic" panose="020B0502020202020204" pitchFamily="34" charset="0"/>
            </a:endParaRPr>
          </a:p>
        </p:txBody>
      </p:sp>
      <p:sp>
        <p:nvSpPr>
          <p:cNvPr id="3" name="TextBox 2"/>
          <p:cNvSpPr txBox="1"/>
          <p:nvPr/>
        </p:nvSpPr>
        <p:spPr>
          <a:xfrm>
            <a:off x="4124351" y="431074"/>
            <a:ext cx="3470529" cy="461665"/>
          </a:xfrm>
          <a:prstGeom prst="rect">
            <a:avLst/>
          </a:prstGeom>
          <a:noFill/>
        </p:spPr>
        <p:txBody>
          <a:bodyPr wrap="square" rtlCol="0">
            <a:spAutoFit/>
          </a:bodyPr>
          <a:lstStyle/>
          <a:p>
            <a:r>
              <a:rPr lang="en-GB" sz="2400" u="sng" dirty="0" smtClean="0">
                <a:latin typeface="Century Gothic" panose="020B0502020202020204" pitchFamily="34" charset="0"/>
              </a:rPr>
              <a:t>From Waste to Robes.</a:t>
            </a:r>
            <a:endParaRPr lang="en-GB" sz="2400" u="sng" dirty="0">
              <a:latin typeface="Century Gothic" panose="020B0502020202020204" pitchFamily="34" charset="0"/>
            </a:endParaRPr>
          </a:p>
        </p:txBody>
      </p:sp>
    </p:spTree>
    <p:extLst>
      <p:ext uri="{BB962C8B-B14F-4D97-AF65-F5344CB8AC3E}">
        <p14:creationId xmlns:p14="http://schemas.microsoft.com/office/powerpoint/2010/main" val="422569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91886"/>
            <a:ext cx="11247120" cy="1569660"/>
          </a:xfrm>
          <a:prstGeom prst="rect">
            <a:avLst/>
          </a:prstGeom>
          <a:noFill/>
        </p:spPr>
        <p:txBody>
          <a:bodyPr wrap="square" rtlCol="0">
            <a:spAutoFit/>
          </a:bodyPr>
          <a:lstStyle/>
          <a:p>
            <a:pPr algn="ctr"/>
            <a:r>
              <a:rPr lang="en-GB" sz="2400" dirty="0" smtClean="0">
                <a:latin typeface="Century Gothic" panose="020B0502020202020204" pitchFamily="34" charset="0"/>
              </a:rPr>
              <a:t>Before we write our own story, we need to plan it.</a:t>
            </a:r>
          </a:p>
          <a:p>
            <a:pPr algn="ctr"/>
            <a:r>
              <a:rPr lang="en-GB" sz="2400" dirty="0" smtClean="0">
                <a:latin typeface="Century Gothic" panose="020B0502020202020204" pitchFamily="34" charset="0"/>
              </a:rPr>
              <a:t>To help us to do this we will use a story mountain.</a:t>
            </a:r>
          </a:p>
          <a:p>
            <a:pPr algn="ctr"/>
            <a:r>
              <a:rPr lang="en-GB" sz="2400" dirty="0" smtClean="0">
                <a:latin typeface="Century Gothic" panose="020B0502020202020204" pitchFamily="34" charset="0"/>
              </a:rPr>
              <a:t>A story mountain is a tool we use to set out the different parts of the story, setting and character(s).</a:t>
            </a:r>
          </a:p>
        </p:txBody>
      </p:sp>
      <p:pic>
        <p:nvPicPr>
          <p:cNvPr id="3" name="Picture 2"/>
          <p:cNvPicPr>
            <a:picLocks noChangeAspect="1"/>
          </p:cNvPicPr>
          <p:nvPr/>
        </p:nvPicPr>
        <p:blipFill>
          <a:blip r:embed="rId2"/>
          <a:stretch>
            <a:fillRect/>
          </a:stretch>
        </p:blipFill>
        <p:spPr>
          <a:xfrm>
            <a:off x="274320" y="1961546"/>
            <a:ext cx="6619875" cy="4695825"/>
          </a:xfrm>
          <a:prstGeom prst="rect">
            <a:avLst/>
          </a:prstGeom>
        </p:spPr>
      </p:pic>
      <p:sp>
        <p:nvSpPr>
          <p:cNvPr id="4" name="TextBox 3"/>
          <p:cNvSpPr txBox="1"/>
          <p:nvPr/>
        </p:nvSpPr>
        <p:spPr>
          <a:xfrm>
            <a:off x="7537269" y="3524628"/>
            <a:ext cx="4127863" cy="1569660"/>
          </a:xfrm>
          <a:prstGeom prst="rect">
            <a:avLst/>
          </a:prstGeom>
          <a:noFill/>
        </p:spPr>
        <p:txBody>
          <a:bodyPr wrap="square" rtlCol="0">
            <a:spAutoFit/>
          </a:bodyPr>
          <a:lstStyle/>
          <a:p>
            <a:pPr algn="ctr"/>
            <a:r>
              <a:rPr lang="en-GB" sz="2400" dirty="0" smtClean="0">
                <a:latin typeface="Century Gothic" panose="020B0502020202020204" pitchFamily="34" charset="0"/>
              </a:rPr>
              <a:t>We need to fill in each section using notes or brief sentences which we can then use to write our story.</a:t>
            </a:r>
          </a:p>
        </p:txBody>
      </p:sp>
    </p:spTree>
    <p:extLst>
      <p:ext uri="{BB962C8B-B14F-4D97-AF65-F5344CB8AC3E}">
        <p14:creationId xmlns:p14="http://schemas.microsoft.com/office/powerpoint/2010/main" val="2831561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378823"/>
            <a:ext cx="1362874" cy="707886"/>
          </a:xfrm>
          <a:prstGeom prst="rect">
            <a:avLst/>
          </a:prstGeom>
          <a:noFill/>
        </p:spPr>
        <p:txBody>
          <a:bodyPr wrap="none" rtlCol="0">
            <a:spAutoFit/>
          </a:bodyPr>
          <a:lstStyle/>
          <a:p>
            <a:r>
              <a:rPr lang="en-GB" sz="4000" b="1" u="sng" dirty="0" smtClean="0">
                <a:latin typeface="Century Gothic" panose="020B0502020202020204" pitchFamily="34" charset="0"/>
              </a:rPr>
              <a:t>TASK</a:t>
            </a:r>
            <a:endParaRPr lang="en-GB" sz="4000" b="1" u="sng"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9679578" y="105247"/>
            <a:ext cx="2299063" cy="1630846"/>
          </a:xfrm>
          <a:prstGeom prst="rect">
            <a:avLst/>
          </a:prstGeom>
        </p:spPr>
      </p:pic>
      <p:sp>
        <p:nvSpPr>
          <p:cNvPr id="4" name="TextBox 3"/>
          <p:cNvSpPr txBox="1"/>
          <p:nvPr/>
        </p:nvSpPr>
        <p:spPr>
          <a:xfrm>
            <a:off x="180218" y="1736093"/>
            <a:ext cx="11968341" cy="4524315"/>
          </a:xfrm>
          <a:prstGeom prst="rect">
            <a:avLst/>
          </a:prstGeom>
          <a:noFill/>
        </p:spPr>
        <p:txBody>
          <a:bodyPr wrap="none" rtlCol="0">
            <a:spAutoFit/>
          </a:bodyPr>
          <a:lstStyle/>
          <a:p>
            <a:r>
              <a:rPr lang="en-GB" sz="2400" dirty="0" smtClean="0">
                <a:latin typeface="Century Gothic" panose="020B0502020202020204" pitchFamily="34" charset="0"/>
              </a:rPr>
              <a:t>Today your task is to </a:t>
            </a:r>
            <a:r>
              <a:rPr lang="en-GB" sz="2400" dirty="0">
                <a:latin typeface="Century Gothic" panose="020B0502020202020204" pitchFamily="34" charset="0"/>
              </a:rPr>
              <a:t>complete each section of the Story </a:t>
            </a:r>
            <a:r>
              <a:rPr lang="en-GB" sz="2400" dirty="0" smtClean="0">
                <a:latin typeface="Century Gothic" panose="020B0502020202020204" pitchFamily="34" charset="0"/>
              </a:rPr>
              <a:t>Mountain. </a:t>
            </a:r>
            <a:r>
              <a:rPr lang="en-GB" sz="2400" dirty="0">
                <a:latin typeface="Century Gothic" panose="020B0502020202020204" pitchFamily="34" charset="0"/>
              </a:rPr>
              <a:t>R</a:t>
            </a:r>
            <a:r>
              <a:rPr lang="en-GB" sz="2400" dirty="0" smtClean="0">
                <a:latin typeface="Century Gothic" panose="020B0502020202020204" pitchFamily="34" charset="0"/>
              </a:rPr>
              <a:t>ead the </a:t>
            </a:r>
          </a:p>
          <a:p>
            <a:r>
              <a:rPr lang="en-GB" sz="2400" dirty="0" smtClean="0">
                <a:latin typeface="Century Gothic" panose="020B0502020202020204" pitchFamily="34" charset="0"/>
              </a:rPr>
              <a:t>text from the website and watch the video to help.</a:t>
            </a:r>
          </a:p>
          <a:p>
            <a:r>
              <a:rPr lang="en-GB" sz="2400" dirty="0" smtClean="0">
                <a:latin typeface="Century Gothic" panose="020B0502020202020204" pitchFamily="34" charset="0"/>
              </a:rPr>
              <a:t>Remember, we are not looking for full sentences at this stage, just </a:t>
            </a:r>
            <a:r>
              <a:rPr lang="en-GB" sz="2400" b="1" dirty="0" smtClean="0">
                <a:latin typeface="Century Gothic" panose="020B0502020202020204" pitchFamily="34" charset="0"/>
              </a:rPr>
              <a:t>key words </a:t>
            </a:r>
          </a:p>
          <a:p>
            <a:r>
              <a:rPr lang="en-GB" sz="2400" b="1" dirty="0" smtClean="0">
                <a:latin typeface="Century Gothic" panose="020B0502020202020204" pitchFamily="34" charset="0"/>
              </a:rPr>
              <a:t>and phrases </a:t>
            </a:r>
            <a:r>
              <a:rPr lang="en-GB" sz="2400" dirty="0" smtClean="0">
                <a:latin typeface="Century Gothic" panose="020B0502020202020204" pitchFamily="34" charset="0"/>
              </a:rPr>
              <a:t>which will prompt you when you come to write up your story in full.</a:t>
            </a:r>
          </a:p>
          <a:p>
            <a:endParaRPr lang="en-GB" sz="2400" dirty="0">
              <a:latin typeface="Century Gothic" panose="020B0502020202020204" pitchFamily="34" charset="0"/>
            </a:endParaRPr>
          </a:p>
          <a:p>
            <a:r>
              <a:rPr lang="en-GB" sz="2400" dirty="0" smtClean="0">
                <a:latin typeface="Century Gothic" panose="020B0502020202020204" pitchFamily="34" charset="0"/>
              </a:rPr>
              <a:t>Complete one section at a time.</a:t>
            </a:r>
          </a:p>
          <a:p>
            <a:endParaRPr lang="en-GB" sz="2400" dirty="0">
              <a:latin typeface="Century Gothic" panose="020B0502020202020204" pitchFamily="34" charset="0"/>
            </a:endParaRPr>
          </a:p>
          <a:p>
            <a:r>
              <a:rPr lang="en-GB" sz="2400" dirty="0" smtClean="0">
                <a:latin typeface="Century Gothic" panose="020B0502020202020204" pitchFamily="34" charset="0"/>
              </a:rPr>
              <a:t>I have completed the first few sections to give you an idea of what we are</a:t>
            </a:r>
          </a:p>
          <a:p>
            <a:r>
              <a:rPr lang="en-GB" sz="2400" dirty="0" smtClean="0">
                <a:latin typeface="Century Gothic" panose="020B0502020202020204" pitchFamily="34" charset="0"/>
              </a:rPr>
              <a:t>expecting. (next slide)</a:t>
            </a:r>
          </a:p>
          <a:p>
            <a:endParaRPr lang="en-GB" sz="2400" dirty="0">
              <a:latin typeface="Century Gothic" panose="020B0502020202020204" pitchFamily="34" charset="0"/>
            </a:endParaRPr>
          </a:p>
          <a:p>
            <a:r>
              <a:rPr lang="en-GB" sz="2400" dirty="0" smtClean="0">
                <a:latin typeface="Century Gothic" panose="020B0502020202020204" pitchFamily="34" charset="0"/>
              </a:rPr>
              <a:t>As always, remember to include </a:t>
            </a:r>
            <a:r>
              <a:rPr lang="en-GB" sz="2400" b="1" dirty="0" smtClean="0">
                <a:latin typeface="Century Gothic" panose="020B0502020202020204" pitchFamily="34" charset="0"/>
              </a:rPr>
              <a:t>correct CL and P </a:t>
            </a:r>
            <a:r>
              <a:rPr lang="en-GB" sz="2400" dirty="0" smtClean="0">
                <a:latin typeface="Century Gothic" panose="020B0502020202020204" pitchFamily="34" charset="0"/>
              </a:rPr>
              <a:t>where appropriate.</a:t>
            </a:r>
          </a:p>
          <a:p>
            <a:endParaRPr lang="en-GB" sz="2400" dirty="0" smtClean="0">
              <a:latin typeface="Century Gothic" panose="020B0502020202020204" pitchFamily="34" charset="0"/>
            </a:endParaRPr>
          </a:p>
        </p:txBody>
      </p:sp>
    </p:spTree>
    <p:extLst>
      <p:ext uri="{BB962C8B-B14F-4D97-AF65-F5344CB8AC3E}">
        <p14:creationId xmlns:p14="http://schemas.microsoft.com/office/powerpoint/2010/main" val="28396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617" y="190228"/>
            <a:ext cx="7296150" cy="4857750"/>
          </a:xfrm>
          <a:prstGeom prst="rect">
            <a:avLst/>
          </a:prstGeom>
        </p:spPr>
      </p:pic>
      <p:pic>
        <p:nvPicPr>
          <p:cNvPr id="3" name="Picture 2"/>
          <p:cNvPicPr>
            <a:picLocks noChangeAspect="1"/>
          </p:cNvPicPr>
          <p:nvPr/>
        </p:nvPicPr>
        <p:blipFill>
          <a:blip r:embed="rId3"/>
          <a:stretch>
            <a:fillRect/>
          </a:stretch>
        </p:blipFill>
        <p:spPr>
          <a:xfrm>
            <a:off x="8449627" y="3280793"/>
            <a:ext cx="3664812" cy="2649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7908879" y="190227"/>
            <a:ext cx="3939132" cy="2790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2987277" y="3697125"/>
            <a:ext cx="5318739" cy="303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Connector 6"/>
          <p:cNvCxnSpPr/>
          <p:nvPr/>
        </p:nvCxnSpPr>
        <p:spPr>
          <a:xfrm flipH="1" flipV="1">
            <a:off x="2638697" y="4872446"/>
            <a:ext cx="965561" cy="966651"/>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flipV="1">
            <a:off x="2429691" y="1724297"/>
            <a:ext cx="6074229" cy="2189525"/>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flipV="1">
            <a:off x="7356498" y="1423950"/>
            <a:ext cx="552381" cy="70529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953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402</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62</cp:revision>
  <dcterms:created xsi:type="dcterms:W3CDTF">2021-01-08T09:49:20Z</dcterms:created>
  <dcterms:modified xsi:type="dcterms:W3CDTF">2021-01-29T10:46:48Z</dcterms:modified>
</cp:coreProperties>
</file>