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4" r:id="rId4"/>
    <p:sldId id="275" r:id="rId5"/>
    <p:sldId id="276" r:id="rId6"/>
    <p:sldId id="2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B48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02/02/2021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186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02/02/2021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051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02/02/2021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34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02/02/2021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654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02/02/2021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979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02/02/2021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90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02/02/2021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56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02/02/2021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048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02/02/2021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404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02/02/2021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522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02/02/2021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140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3C6AF-0ADC-4354-BDF9-DC82D375D067}" type="datetimeFigureOut">
              <a:rPr lang="en-GB" smtClean="0"/>
              <a:t>02/02/2021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879C8-6E6A-4439-93A5-1DA6069D46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65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hyperlink" Target="https://climateheroes.org/from-waste-to-robes%e2%80%8b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601511"/>
              </p:ext>
            </p:extLst>
          </p:nvPr>
        </p:nvGraphicFramePr>
        <p:xfrm>
          <a:off x="0" y="0"/>
          <a:ext cx="10515600" cy="64008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0095551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600" u="sng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Thursday 4</a:t>
                      </a:r>
                      <a:r>
                        <a:rPr lang="en-GB" sz="3600" u="sng" baseline="300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GB" sz="3600" u="sng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February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04074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193381"/>
              </p:ext>
            </p:extLst>
          </p:nvPr>
        </p:nvGraphicFramePr>
        <p:xfrm>
          <a:off x="3907971" y="640080"/>
          <a:ext cx="4713515" cy="640080"/>
        </p:xfrm>
        <a:graphic>
          <a:graphicData uri="http://schemas.openxmlformats.org/drawingml/2006/table">
            <a:tbl>
              <a:tblPr/>
              <a:tblGrid>
                <a:gridCol w="4713515">
                  <a:extLst>
                    <a:ext uri="{9D8B030D-6E8A-4147-A177-3AD203B41FA5}">
                      <a16:colId xmlns:a16="http://schemas.microsoft.com/office/drawing/2014/main" val="19530177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600" u="sng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The Problem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947898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198015"/>
              </p:ext>
            </p:extLst>
          </p:nvPr>
        </p:nvGraphicFramePr>
        <p:xfrm>
          <a:off x="0" y="1486694"/>
          <a:ext cx="12043954" cy="1066800"/>
        </p:xfrm>
        <a:graphic>
          <a:graphicData uri="http://schemas.openxmlformats.org/drawingml/2006/table">
            <a:tbl>
              <a:tblPr/>
              <a:tblGrid>
                <a:gridCol w="12043954">
                  <a:extLst>
                    <a:ext uri="{9D8B030D-6E8A-4147-A177-3AD203B41FA5}">
                      <a16:colId xmlns:a16="http://schemas.microsoft.com/office/drawing/2014/main" val="5471768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</a:rPr>
                        <a:t>Learning objective:</a:t>
                      </a:r>
                      <a:endParaRPr lang="en-GB" sz="1600" dirty="0">
                        <a:effectLst/>
                      </a:endParaRPr>
                    </a:p>
                    <a:p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Today I am </a:t>
                      </a:r>
                      <a:r>
                        <a:rPr lang="en-GB" sz="3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using my</a:t>
                      </a:r>
                      <a:r>
                        <a:rPr lang="en-GB" sz="32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story mountain to write the Problem</a:t>
                      </a:r>
                      <a:r>
                        <a:rPr lang="en-GB" sz="3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endParaRPr lang="en-GB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05464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838379"/>
              </p:ext>
            </p:extLst>
          </p:nvPr>
        </p:nvGraphicFramePr>
        <p:xfrm>
          <a:off x="0" y="2881948"/>
          <a:ext cx="10515600" cy="25298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5606784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</a:rPr>
                        <a:t>Success </a:t>
                      </a:r>
                      <a:r>
                        <a:rPr lang="en-GB" sz="3200" dirty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</a:rPr>
                        <a:t>Criteria:</a:t>
                      </a:r>
                      <a:endParaRPr lang="en-GB" sz="1600" dirty="0">
                        <a:effectLst/>
                      </a:endParaRPr>
                    </a:p>
                    <a:p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 know I will be </a:t>
                      </a:r>
                      <a:r>
                        <a:rPr lang="en-GB" sz="3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successful </a:t>
                      </a:r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if </a:t>
                      </a:r>
                      <a:r>
                        <a:rPr lang="en-GB" sz="3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–</a:t>
                      </a:r>
                    </a:p>
                    <a:p>
                      <a:r>
                        <a:rPr lang="en-GB" sz="3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 can continue the Problem paragraph of my story.</a:t>
                      </a:r>
                    </a:p>
                    <a:p>
                      <a:r>
                        <a:rPr lang="en-GB" sz="32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 can include a Double ‘</a:t>
                      </a:r>
                      <a:r>
                        <a:rPr lang="en-GB" sz="3200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ly</a:t>
                      </a:r>
                      <a:r>
                        <a:rPr lang="en-GB" sz="32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’ Sentence in my </a:t>
                      </a:r>
                      <a:r>
                        <a:rPr lang="en-GB" sz="32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paragraph.</a:t>
                      </a:r>
                      <a:endParaRPr lang="en-GB" sz="3200" baseline="0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2307590"/>
                  </a:ext>
                </a:extLst>
              </a:tr>
            </a:tbl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9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510" y="378823"/>
            <a:ext cx="11560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 smtClean="0">
                <a:latin typeface="Century Gothic" panose="020B0502020202020204" pitchFamily="34" charset="0"/>
              </a:rPr>
              <a:t>From Waste to Robes</a:t>
            </a:r>
          </a:p>
          <a:p>
            <a:pPr algn="ctr"/>
            <a:r>
              <a:rPr lang="en-GB" sz="2400" dirty="0" smtClean="0">
                <a:latin typeface="Century Gothic" panose="020B0502020202020204" pitchFamily="34" charset="0"/>
              </a:rPr>
              <a:t>Yesterday we wrote the Build Up paragraph to our story.</a:t>
            </a:r>
          </a:p>
          <a:p>
            <a:pPr algn="ctr"/>
            <a:r>
              <a:rPr lang="en-GB" sz="2400" dirty="0" smtClean="0">
                <a:latin typeface="Century Gothic" panose="020B0502020202020204" pitchFamily="34" charset="0"/>
              </a:rPr>
              <a:t>Today we are going to write the Problem. 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1172" y="6025829"/>
            <a:ext cx="9065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  <a:hlinkClick r:id="rId4"/>
              </a:rPr>
              <a:t>https://climateheroes.org/from-waste-to-robes%e2%80%8b</a:t>
            </a:r>
            <a:r>
              <a:rPr lang="en-GB" sz="2400" dirty="0" smtClean="0">
                <a:latin typeface="Century Gothic" panose="020B0502020202020204" pitchFamily="34" charset="0"/>
                <a:hlinkClick r:id="rId4"/>
              </a:rPr>
              <a:t>/</a:t>
            </a:r>
            <a:r>
              <a:rPr lang="en-GB" sz="2400" dirty="0" smtClean="0">
                <a:latin typeface="Century Gothic" panose="020B0502020202020204" pitchFamily="34" charset="0"/>
              </a:rPr>
              <a:t> 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0954" y="2124657"/>
            <a:ext cx="7405737" cy="3724997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5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26570"/>
            <a:ext cx="12070229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entury Gothic" panose="020B0502020202020204" pitchFamily="34" charset="0"/>
              </a:rPr>
              <a:t>Today we will introduce the </a:t>
            </a:r>
            <a:r>
              <a:rPr lang="en-GB" sz="2400" b="1" dirty="0" smtClean="0">
                <a:latin typeface="Century Gothic" panose="020B0502020202020204" pitchFamily="34" charset="0"/>
              </a:rPr>
              <a:t>Problem</a:t>
            </a:r>
            <a:r>
              <a:rPr lang="en-GB" sz="2400" dirty="0" smtClean="0">
                <a:latin typeface="Century Gothic" panose="020B0502020202020204" pitchFamily="34" charset="0"/>
              </a:rPr>
              <a:t> to our readers.</a:t>
            </a:r>
          </a:p>
          <a:p>
            <a:pPr algn="ctr"/>
            <a:endParaRPr lang="en-GB" sz="2400" dirty="0" smtClean="0">
              <a:latin typeface="Century Gothic" panose="020B0502020202020204" pitchFamily="34" charset="0"/>
            </a:endParaRPr>
          </a:p>
          <a:p>
            <a:pPr algn="ctr"/>
            <a:r>
              <a:rPr lang="en-GB" sz="2400" dirty="0" smtClean="0">
                <a:latin typeface="Century Gothic" panose="020B0502020202020204" pitchFamily="34" charset="0"/>
              </a:rPr>
              <a:t>The </a:t>
            </a:r>
            <a:r>
              <a:rPr lang="en-GB" sz="2400" b="1" dirty="0" smtClean="0">
                <a:latin typeface="Century Gothic" panose="020B0502020202020204" pitchFamily="34" charset="0"/>
              </a:rPr>
              <a:t>Problem</a:t>
            </a:r>
            <a:r>
              <a:rPr lang="en-GB" sz="2400" dirty="0" smtClean="0">
                <a:latin typeface="Century Gothic" panose="020B0502020202020204" pitchFamily="34" charset="0"/>
              </a:rPr>
              <a:t> is something that is causing trouble for one or more of the characters.</a:t>
            </a:r>
          </a:p>
          <a:p>
            <a:pPr algn="ctr"/>
            <a:endParaRPr lang="en-GB" sz="2400" dirty="0">
              <a:latin typeface="Century Gothic" panose="020B0502020202020204" pitchFamily="34" charset="0"/>
            </a:endParaRPr>
          </a:p>
          <a:p>
            <a:pPr algn="ctr"/>
            <a:r>
              <a:rPr lang="en-GB" sz="2400" dirty="0" smtClean="0">
                <a:latin typeface="Century Gothic" panose="020B0502020202020204" pitchFamily="34" charset="0"/>
              </a:rPr>
              <a:t>In our story this could be that fish have died, turtles died and Dugongs have died, all as a result of plastic being thrown into the river and being swept out to sea. Another issue is that when the plastic is being burned it creates a lot of pollution both in the air and in the water.</a:t>
            </a:r>
          </a:p>
          <a:p>
            <a:pPr algn="ctr"/>
            <a:endParaRPr lang="en-GB" sz="2400" dirty="0">
              <a:latin typeface="Century Gothic" panose="020B0502020202020204" pitchFamily="34" charset="0"/>
            </a:endParaRPr>
          </a:p>
          <a:p>
            <a:pPr algn="ctr"/>
            <a:r>
              <a:rPr lang="en-GB" sz="2400" dirty="0" smtClean="0">
                <a:latin typeface="Century Gothic" panose="020B0502020202020204" pitchFamily="34" charset="0"/>
              </a:rPr>
              <a:t>We need to continue to make our paragraph interesting for the reader, so today I would like you to include a Double ‘</a:t>
            </a:r>
            <a:r>
              <a:rPr lang="en-GB" sz="2400" dirty="0" err="1" smtClean="0">
                <a:latin typeface="Century Gothic" panose="020B0502020202020204" pitchFamily="34" charset="0"/>
              </a:rPr>
              <a:t>ly</a:t>
            </a:r>
            <a:r>
              <a:rPr lang="en-GB" sz="2400" dirty="0" smtClean="0">
                <a:latin typeface="Century Gothic" panose="020B0502020202020204" pitchFamily="34" charset="0"/>
              </a:rPr>
              <a:t>’ Sentence in your writing.</a:t>
            </a:r>
          </a:p>
          <a:p>
            <a:pPr algn="ctr"/>
            <a:endParaRPr lang="en-GB" sz="2400" dirty="0">
              <a:latin typeface="Century Gothic" panose="020B0502020202020204" pitchFamily="34" charset="0"/>
            </a:endParaRPr>
          </a:p>
          <a:p>
            <a:pPr algn="ctr"/>
            <a:r>
              <a:rPr lang="en-GB" sz="2400" dirty="0" smtClean="0">
                <a:latin typeface="Century Gothic" panose="020B0502020202020204" pitchFamily="34" charset="0"/>
              </a:rPr>
              <a:t>What is a Double ‘</a:t>
            </a:r>
            <a:r>
              <a:rPr lang="en-GB" sz="2400" dirty="0" err="1" smtClean="0">
                <a:latin typeface="Century Gothic" panose="020B0502020202020204" pitchFamily="34" charset="0"/>
              </a:rPr>
              <a:t>ly</a:t>
            </a:r>
            <a:r>
              <a:rPr lang="en-GB" sz="2400" dirty="0" smtClean="0">
                <a:latin typeface="Century Gothic" panose="020B0502020202020204" pitchFamily="34" charset="0"/>
              </a:rPr>
              <a:t>’ Sentence?</a:t>
            </a:r>
          </a:p>
          <a:p>
            <a:pPr algn="ctr"/>
            <a:r>
              <a:rPr lang="en-GB" sz="2400" dirty="0" smtClean="0">
                <a:latin typeface="Century Gothic" panose="020B0502020202020204" pitchFamily="34" charset="0"/>
              </a:rPr>
              <a:t>That’s correct, a Double ‘</a:t>
            </a:r>
            <a:r>
              <a:rPr lang="en-GB" sz="2400" dirty="0" err="1" smtClean="0">
                <a:latin typeface="Century Gothic" panose="020B0502020202020204" pitchFamily="34" charset="0"/>
              </a:rPr>
              <a:t>ly</a:t>
            </a:r>
            <a:r>
              <a:rPr lang="en-GB" sz="2400" dirty="0" smtClean="0">
                <a:latin typeface="Century Gothic" panose="020B0502020202020204" pitchFamily="34" charset="0"/>
              </a:rPr>
              <a:t>’ Sentence is another form of descriptive sentence. It has two ‘</a:t>
            </a:r>
            <a:r>
              <a:rPr lang="en-GB" sz="2400" dirty="0" err="1" smtClean="0">
                <a:latin typeface="Century Gothic" panose="020B0502020202020204" pitchFamily="34" charset="0"/>
              </a:rPr>
              <a:t>ly</a:t>
            </a:r>
            <a:r>
              <a:rPr lang="en-GB" sz="2400" dirty="0" smtClean="0">
                <a:latin typeface="Century Gothic" panose="020B0502020202020204" pitchFamily="34" charset="0"/>
              </a:rPr>
              <a:t>’ adverbs after the verb. The ’</a:t>
            </a:r>
            <a:r>
              <a:rPr lang="en-GB" sz="2400" dirty="0" err="1" smtClean="0">
                <a:latin typeface="Century Gothic" panose="020B0502020202020204" pitchFamily="34" charset="0"/>
              </a:rPr>
              <a:t>ly</a:t>
            </a:r>
            <a:r>
              <a:rPr lang="en-GB" sz="2400" dirty="0" smtClean="0">
                <a:latin typeface="Century Gothic" panose="020B0502020202020204" pitchFamily="34" charset="0"/>
              </a:rPr>
              <a:t>’ words can be at the beginning or the end of the sentence.</a:t>
            </a:r>
          </a:p>
          <a:p>
            <a:pPr algn="ctr"/>
            <a:endParaRPr lang="en-GB" sz="2400" dirty="0">
              <a:latin typeface="Century Gothic" panose="020B0502020202020204" pitchFamily="34" charset="0"/>
            </a:endParaRPr>
          </a:p>
          <a:p>
            <a:pPr algn="ctr"/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4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085945" y="-921867"/>
            <a:ext cx="6195231" cy="8925333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1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263" y="391886"/>
            <a:ext cx="115606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>
                <a:latin typeface="Century Gothic" panose="020B0502020202020204" pitchFamily="34" charset="0"/>
              </a:rPr>
              <a:t>Starter</a:t>
            </a:r>
          </a:p>
          <a:p>
            <a:endParaRPr lang="en-GB" sz="3200" u="sng" dirty="0">
              <a:latin typeface="Century Gothic" panose="020B0502020202020204" pitchFamily="34" charset="0"/>
            </a:endParaRPr>
          </a:p>
          <a:p>
            <a:r>
              <a:rPr lang="en-GB" sz="2400" dirty="0" smtClean="0">
                <a:latin typeface="Century Gothic" panose="020B0502020202020204" pitchFamily="34" charset="0"/>
              </a:rPr>
              <a:t>Can you rewrite the following sentences as Double ‘</a:t>
            </a:r>
            <a:r>
              <a:rPr lang="en-GB" sz="2400" dirty="0" err="1" smtClean="0">
                <a:latin typeface="Century Gothic" panose="020B0502020202020204" pitchFamily="34" charset="0"/>
              </a:rPr>
              <a:t>ly</a:t>
            </a:r>
            <a:r>
              <a:rPr lang="en-GB" sz="2400" dirty="0" smtClean="0">
                <a:latin typeface="Century Gothic" panose="020B0502020202020204" pitchFamily="34" charset="0"/>
              </a:rPr>
              <a:t>’ Sentences?</a:t>
            </a:r>
          </a:p>
          <a:p>
            <a:endParaRPr lang="en-GB" sz="2400" dirty="0" smtClean="0"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smtClean="0">
                <a:latin typeface="Century Gothic" panose="020B0502020202020204" pitchFamily="34" charset="0"/>
              </a:rPr>
              <a:t>People threw their rubbish into the river.</a:t>
            </a:r>
          </a:p>
          <a:p>
            <a:pPr marL="457200" indent="-457200">
              <a:buAutoNum type="arabicPeriod"/>
            </a:pPr>
            <a:r>
              <a:rPr lang="en-GB" sz="2400" dirty="0" smtClean="0">
                <a:latin typeface="Century Gothic" panose="020B0502020202020204" pitchFamily="34" charset="0"/>
              </a:rPr>
              <a:t>Phra Mahapranom Dhammalangaro thought about the </a:t>
            </a:r>
            <a:r>
              <a:rPr lang="en-GB" sz="2400" dirty="0" smtClean="0">
                <a:latin typeface="Century Gothic" panose="020B0502020202020204" pitchFamily="34" charset="0"/>
              </a:rPr>
              <a:t>problem.</a:t>
            </a:r>
            <a:endParaRPr lang="en-GB" sz="2400" dirty="0" smtClean="0">
              <a:latin typeface="Century Gothic" panose="020B0502020202020204" pitchFamily="34" charset="0"/>
            </a:endParaRP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400" dirty="0" smtClean="0">
                <a:latin typeface="Century Gothic" panose="020B0502020202020204" pitchFamily="34" charset="0"/>
              </a:rPr>
              <a:t>Think about ‘how’ the people might throw their rubbish and ‘how’ might </a:t>
            </a:r>
            <a:r>
              <a:rPr lang="en-GB" sz="2400" dirty="0">
                <a:latin typeface="Century Gothic" panose="020B0502020202020204" pitchFamily="34" charset="0"/>
              </a:rPr>
              <a:t>Phra Mahapranom </a:t>
            </a:r>
            <a:r>
              <a:rPr lang="en-GB" sz="2400" dirty="0" smtClean="0">
                <a:latin typeface="Century Gothic" panose="020B0502020202020204" pitchFamily="34" charset="0"/>
              </a:rPr>
              <a:t>Dhammalangaro have been thinking. 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0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137" y="378823"/>
            <a:ext cx="1362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u="sng" dirty="0" smtClean="0">
                <a:latin typeface="Century Gothic" panose="020B0502020202020204" pitchFamily="34" charset="0"/>
              </a:rPr>
              <a:t>TASK</a:t>
            </a:r>
            <a:endParaRPr lang="en-GB" sz="4000" b="1" u="sng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9578" y="105247"/>
            <a:ext cx="2299063" cy="16308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5612" y="2637430"/>
            <a:ext cx="1077570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entury Gothic" panose="020B0502020202020204" pitchFamily="34" charset="0"/>
              </a:rPr>
              <a:t>Today your task is to write the next section of our story – the Problem.</a:t>
            </a:r>
          </a:p>
          <a:p>
            <a:endParaRPr lang="en-GB" sz="2400" dirty="0" smtClean="0">
              <a:latin typeface="Century Gothic" panose="020B0502020202020204" pitchFamily="34" charset="0"/>
            </a:endParaRPr>
          </a:p>
          <a:p>
            <a:r>
              <a:rPr lang="en-GB" sz="2400" dirty="0" smtClean="0">
                <a:latin typeface="Century Gothic" panose="020B0502020202020204" pitchFamily="34" charset="0"/>
              </a:rPr>
              <a:t>Use your planning on your story mountain to help you.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400" dirty="0" smtClean="0">
                <a:latin typeface="Century Gothic" panose="020B0502020202020204" pitchFamily="34" charset="0"/>
              </a:rPr>
              <a:t>You must include a Double ‘</a:t>
            </a:r>
            <a:r>
              <a:rPr lang="en-GB" sz="2400" dirty="0" err="1" smtClean="0">
                <a:latin typeface="Century Gothic" panose="020B0502020202020204" pitchFamily="34" charset="0"/>
              </a:rPr>
              <a:t>ly</a:t>
            </a:r>
            <a:r>
              <a:rPr lang="en-GB" sz="2400" dirty="0" smtClean="0">
                <a:latin typeface="Century Gothic" panose="020B0502020202020204" pitchFamily="34" charset="0"/>
              </a:rPr>
              <a:t>’ Sentence at least once in your Problem.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400" dirty="0" smtClean="0">
                <a:latin typeface="Century Gothic" panose="020B0502020202020204" pitchFamily="34" charset="0"/>
              </a:rPr>
              <a:t>As always, remember to include </a:t>
            </a:r>
            <a:r>
              <a:rPr lang="en-GB" sz="2400" b="1" dirty="0" smtClean="0">
                <a:latin typeface="Century Gothic" panose="020B0502020202020204" pitchFamily="34" charset="0"/>
              </a:rPr>
              <a:t>correct CL and P </a:t>
            </a:r>
            <a:r>
              <a:rPr lang="en-GB" sz="2400" dirty="0" smtClean="0">
                <a:latin typeface="Century Gothic" panose="020B0502020202020204" pitchFamily="34" charset="0"/>
              </a:rPr>
              <a:t>where appropriate.</a:t>
            </a:r>
          </a:p>
          <a:p>
            <a:endParaRPr lang="en-GB" sz="2400" dirty="0" smtClean="0">
              <a:latin typeface="Century Gothic" panose="020B0502020202020204" pitchFamily="34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362</Words>
  <Application>Microsoft Office PowerPoint</Application>
  <PresentationFormat>Widescreen</PresentationFormat>
  <Paragraphs>38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Brunskill, Nichola</dc:creator>
  <cp:lastModifiedBy>Oliver, K</cp:lastModifiedBy>
  <cp:revision>100</cp:revision>
  <dcterms:created xsi:type="dcterms:W3CDTF">2021-01-08T09:49:20Z</dcterms:created>
  <dcterms:modified xsi:type="dcterms:W3CDTF">2021-02-02T20:51:05Z</dcterms:modified>
</cp:coreProperties>
</file>