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1" r:id="rId4"/>
    <p:sldId id="274" r:id="rId5"/>
    <p:sldId id="275" r:id="rId6"/>
    <p:sldId id="276" r:id="rId7"/>
    <p:sldId id="277" r:id="rId8"/>
    <p:sldId id="278"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B48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5818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51605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333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0265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1797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25190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02956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65504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7934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30522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2014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C6AF-0ADC-4354-BDF9-DC82D375D067}" type="datetimeFigureOut">
              <a:rPr lang="en-GB" smtClean="0"/>
              <a:t>01/02/2021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79C8-6E6A-4439-93A5-1DA6069D46AB}" type="slidenum">
              <a:rPr lang="en-GB" smtClean="0"/>
              <a:t>‹#›</a:t>
            </a:fld>
            <a:endParaRPr lang="en-GB" dirty="0"/>
          </a:p>
        </p:txBody>
      </p:sp>
    </p:spTree>
    <p:extLst>
      <p:ext uri="{BB962C8B-B14F-4D97-AF65-F5344CB8AC3E}">
        <p14:creationId xmlns:p14="http://schemas.microsoft.com/office/powerpoint/2010/main" val="1839659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imateheroes.org/from-waste-to-robes%e2%80%8b/"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91851501"/>
              </p:ext>
            </p:extLst>
          </p:nvPr>
        </p:nvGraphicFramePr>
        <p:xfrm>
          <a:off x="0" y="0"/>
          <a:ext cx="10515600" cy="640080"/>
        </p:xfrm>
        <a:graphic>
          <a:graphicData uri="http://schemas.openxmlformats.org/drawingml/2006/table">
            <a:tbl>
              <a:tblPr/>
              <a:tblGrid>
                <a:gridCol w="10515600">
                  <a:extLst>
                    <a:ext uri="{9D8B030D-6E8A-4147-A177-3AD203B41FA5}">
                      <a16:colId xmlns:a16="http://schemas.microsoft.com/office/drawing/2014/main" val="3009555163"/>
                    </a:ext>
                  </a:extLst>
                </a:gridCol>
              </a:tblGrid>
              <a:tr h="0">
                <a:tc>
                  <a:txBody>
                    <a:bodyPr/>
                    <a:lstStyle/>
                    <a:p>
                      <a:r>
                        <a:rPr lang="en-GB" sz="3600" u="sng" baseline="0" dirty="0" smtClean="0">
                          <a:solidFill>
                            <a:srgbClr val="000000"/>
                          </a:solidFill>
                          <a:effectLst/>
                          <a:latin typeface="Century Gothic" panose="020B0502020202020204" pitchFamily="34" charset="0"/>
                        </a:rPr>
                        <a:t>Tuesday 2</a:t>
                      </a:r>
                      <a:r>
                        <a:rPr lang="en-GB" sz="3600" u="sng" baseline="30000" dirty="0" smtClean="0">
                          <a:solidFill>
                            <a:srgbClr val="000000"/>
                          </a:solidFill>
                          <a:effectLst/>
                          <a:latin typeface="Century Gothic" panose="020B0502020202020204" pitchFamily="34" charset="0"/>
                        </a:rPr>
                        <a:t>nd</a:t>
                      </a:r>
                      <a:r>
                        <a:rPr lang="en-GB" sz="3600" u="sng" baseline="0" dirty="0" smtClean="0">
                          <a:solidFill>
                            <a:srgbClr val="000000"/>
                          </a:solidFill>
                          <a:effectLst/>
                          <a:latin typeface="Century Gothic" panose="020B0502020202020204" pitchFamily="34" charset="0"/>
                        </a:rPr>
                        <a:t> February</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94204074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10825182"/>
              </p:ext>
            </p:extLst>
          </p:nvPr>
        </p:nvGraphicFramePr>
        <p:xfrm>
          <a:off x="3907971" y="640080"/>
          <a:ext cx="4713515" cy="640080"/>
        </p:xfrm>
        <a:graphic>
          <a:graphicData uri="http://schemas.openxmlformats.org/drawingml/2006/table">
            <a:tbl>
              <a:tblPr/>
              <a:tblGrid>
                <a:gridCol w="4713515">
                  <a:extLst>
                    <a:ext uri="{9D8B030D-6E8A-4147-A177-3AD203B41FA5}">
                      <a16:colId xmlns:a16="http://schemas.microsoft.com/office/drawing/2014/main" val="1953017780"/>
                    </a:ext>
                  </a:extLst>
                </a:gridCol>
              </a:tblGrid>
              <a:tr h="0">
                <a:tc>
                  <a:txBody>
                    <a:bodyPr/>
                    <a:lstStyle/>
                    <a:p>
                      <a:r>
                        <a:rPr lang="en-GB" sz="3600" u="sng" dirty="0" smtClean="0">
                          <a:solidFill>
                            <a:srgbClr val="000000"/>
                          </a:solidFill>
                          <a:effectLst/>
                          <a:latin typeface="Century Gothic" panose="020B0502020202020204" pitchFamily="34" charset="0"/>
                        </a:rPr>
                        <a:t>Introduction </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265394789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14503448"/>
              </p:ext>
            </p:extLst>
          </p:nvPr>
        </p:nvGraphicFramePr>
        <p:xfrm>
          <a:off x="0" y="1486694"/>
          <a:ext cx="12043954" cy="1554480"/>
        </p:xfrm>
        <a:graphic>
          <a:graphicData uri="http://schemas.openxmlformats.org/drawingml/2006/table">
            <a:tbl>
              <a:tblPr/>
              <a:tblGrid>
                <a:gridCol w="12043954">
                  <a:extLst>
                    <a:ext uri="{9D8B030D-6E8A-4147-A177-3AD203B41FA5}">
                      <a16:colId xmlns:a16="http://schemas.microsoft.com/office/drawing/2014/main" val="547176855"/>
                    </a:ext>
                  </a:extLst>
                </a:gridCol>
              </a:tblGrid>
              <a:tr h="0">
                <a:tc>
                  <a:txBody>
                    <a:bodyPr/>
                    <a:lstStyle/>
                    <a:p>
                      <a:r>
                        <a:rPr lang="en-GB" sz="3200" dirty="0">
                          <a:solidFill>
                            <a:srgbClr val="0000FF"/>
                          </a:solidFill>
                          <a:effectLst/>
                          <a:latin typeface="Century Gothic" panose="020B0502020202020204" pitchFamily="34" charset="0"/>
                        </a:rPr>
                        <a:t>Learning objective:</a:t>
                      </a:r>
                      <a:endParaRPr lang="en-GB" sz="1600" dirty="0">
                        <a:effectLst/>
                      </a:endParaRPr>
                    </a:p>
                    <a:p>
                      <a:r>
                        <a:rPr lang="en-GB" sz="3200" dirty="0">
                          <a:solidFill>
                            <a:srgbClr val="000000"/>
                          </a:solidFill>
                          <a:effectLst/>
                          <a:latin typeface="Century Gothic" panose="020B0502020202020204" pitchFamily="34" charset="0"/>
                        </a:rPr>
                        <a:t>Today I am </a:t>
                      </a:r>
                      <a:r>
                        <a:rPr lang="en-GB" sz="3200" dirty="0" smtClean="0">
                          <a:solidFill>
                            <a:srgbClr val="000000"/>
                          </a:solidFill>
                          <a:effectLst/>
                          <a:latin typeface="Century Gothic" panose="020B0502020202020204" pitchFamily="34" charset="0"/>
                        </a:rPr>
                        <a:t>using my</a:t>
                      </a:r>
                      <a:r>
                        <a:rPr lang="en-GB" sz="3200" baseline="0" dirty="0" smtClean="0">
                          <a:solidFill>
                            <a:srgbClr val="000000"/>
                          </a:solidFill>
                          <a:effectLst/>
                          <a:latin typeface="Century Gothic" panose="020B0502020202020204" pitchFamily="34" charset="0"/>
                        </a:rPr>
                        <a:t> story mountain to write my Introduction</a:t>
                      </a:r>
                      <a:r>
                        <a:rPr lang="en-GB" sz="3200" dirty="0" smtClean="0">
                          <a:solidFill>
                            <a:srgbClr val="000000"/>
                          </a:solidFill>
                          <a:effectLst/>
                          <a:latin typeface="Century Gothic" panose="020B0502020202020204" pitchFamily="34" charset="0"/>
                        </a:rPr>
                        <a:t>.</a:t>
                      </a:r>
                      <a:endParaRPr lang="en-GB" sz="1600" dirty="0">
                        <a:effectLst/>
                      </a:endParaRPr>
                    </a:p>
                  </a:txBody>
                  <a:tcPr anchor="ctr">
                    <a:lnL>
                      <a:noFill/>
                    </a:lnL>
                    <a:lnR>
                      <a:noFill/>
                    </a:lnR>
                    <a:lnT>
                      <a:noFill/>
                    </a:lnT>
                    <a:lnB>
                      <a:noFill/>
                    </a:lnB>
                  </a:tcPr>
                </a:tc>
                <a:extLst>
                  <a:ext uri="{0D108BD9-81ED-4DB2-BD59-A6C34878D82A}">
                    <a16:rowId xmlns:a16="http://schemas.microsoft.com/office/drawing/2014/main" val="38100546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99387984"/>
              </p:ext>
            </p:extLst>
          </p:nvPr>
        </p:nvGraphicFramePr>
        <p:xfrm>
          <a:off x="0" y="2881948"/>
          <a:ext cx="10515600" cy="2529840"/>
        </p:xfrm>
        <a:graphic>
          <a:graphicData uri="http://schemas.openxmlformats.org/drawingml/2006/table">
            <a:tbl>
              <a:tblPr/>
              <a:tblGrid>
                <a:gridCol w="10515600">
                  <a:extLst>
                    <a:ext uri="{9D8B030D-6E8A-4147-A177-3AD203B41FA5}">
                      <a16:colId xmlns:a16="http://schemas.microsoft.com/office/drawing/2014/main" val="1560678404"/>
                    </a:ext>
                  </a:extLst>
                </a:gridCol>
              </a:tblGrid>
              <a:tr h="0">
                <a:tc>
                  <a:txBody>
                    <a:bodyPr/>
                    <a:lstStyle/>
                    <a:p>
                      <a:r>
                        <a:rPr lang="en-GB" sz="3200" dirty="0" smtClean="0">
                          <a:solidFill>
                            <a:srgbClr val="0000FF"/>
                          </a:solidFill>
                          <a:effectLst/>
                          <a:latin typeface="Century Gothic" panose="020B0502020202020204" pitchFamily="34" charset="0"/>
                        </a:rPr>
                        <a:t>Success </a:t>
                      </a:r>
                      <a:r>
                        <a:rPr lang="en-GB" sz="3200" dirty="0">
                          <a:solidFill>
                            <a:srgbClr val="0000FF"/>
                          </a:solidFill>
                          <a:effectLst/>
                          <a:latin typeface="Century Gothic" panose="020B0502020202020204" pitchFamily="34" charset="0"/>
                        </a:rPr>
                        <a:t>Criteria:</a:t>
                      </a:r>
                      <a:endParaRPr lang="en-GB" sz="1600" dirty="0">
                        <a:effectLst/>
                      </a:endParaRPr>
                    </a:p>
                    <a:p>
                      <a:r>
                        <a:rPr lang="en-GB" sz="3200" dirty="0">
                          <a:solidFill>
                            <a:srgbClr val="000000"/>
                          </a:solidFill>
                          <a:effectLst/>
                          <a:latin typeface="Century Gothic" panose="020B0502020202020204" pitchFamily="34" charset="0"/>
                        </a:rPr>
                        <a:t>I know I will be </a:t>
                      </a:r>
                      <a:r>
                        <a:rPr lang="en-GB" sz="3200" dirty="0" smtClean="0">
                          <a:solidFill>
                            <a:srgbClr val="000000"/>
                          </a:solidFill>
                          <a:effectLst/>
                          <a:latin typeface="Century Gothic" panose="020B0502020202020204" pitchFamily="34" charset="0"/>
                        </a:rPr>
                        <a:t>successful </a:t>
                      </a:r>
                      <a:r>
                        <a:rPr lang="en-GB" sz="3200" dirty="0">
                          <a:solidFill>
                            <a:srgbClr val="000000"/>
                          </a:solidFill>
                          <a:effectLst/>
                          <a:latin typeface="Century Gothic" panose="020B0502020202020204" pitchFamily="34" charset="0"/>
                        </a:rPr>
                        <a:t>if </a:t>
                      </a:r>
                      <a:r>
                        <a:rPr lang="en-GB" sz="3200" dirty="0" smtClean="0">
                          <a:solidFill>
                            <a:srgbClr val="000000"/>
                          </a:solidFill>
                          <a:effectLst/>
                          <a:latin typeface="Century Gothic" panose="020B0502020202020204" pitchFamily="34" charset="0"/>
                        </a:rPr>
                        <a:t>–</a:t>
                      </a:r>
                    </a:p>
                    <a:p>
                      <a:r>
                        <a:rPr lang="en-GB" sz="3200" dirty="0" smtClean="0">
                          <a:solidFill>
                            <a:srgbClr val="000000"/>
                          </a:solidFill>
                          <a:effectLst/>
                          <a:latin typeface="Century Gothic" panose="020B0502020202020204" pitchFamily="34" charset="0"/>
                        </a:rPr>
                        <a:t>I can introduce and describe a setting</a:t>
                      </a:r>
                    </a:p>
                    <a:p>
                      <a:r>
                        <a:rPr lang="en-GB" sz="3200" baseline="0" dirty="0" smtClean="0">
                          <a:solidFill>
                            <a:srgbClr val="000000"/>
                          </a:solidFill>
                          <a:effectLst/>
                          <a:latin typeface="Century Gothic" panose="020B0502020202020204" pitchFamily="34" charset="0"/>
                        </a:rPr>
                        <a:t>I can introduce and describe a character</a:t>
                      </a:r>
                    </a:p>
                    <a:p>
                      <a:r>
                        <a:rPr lang="en-GB" sz="3200" baseline="0" dirty="0" smtClean="0">
                          <a:solidFill>
                            <a:srgbClr val="000000"/>
                          </a:solidFill>
                          <a:effectLst/>
                          <a:latin typeface="Century Gothic" panose="020B0502020202020204" pitchFamily="34" charset="0"/>
                        </a:rPr>
                        <a:t>I can write descriptive sentences using 2A’s</a:t>
                      </a:r>
                    </a:p>
                  </a:txBody>
                  <a:tcPr anchor="ctr">
                    <a:lnL>
                      <a:noFill/>
                    </a:lnL>
                    <a:lnR>
                      <a:noFill/>
                    </a:lnR>
                    <a:lnT>
                      <a:noFill/>
                    </a:lnT>
                    <a:lnB>
                      <a:noFill/>
                    </a:lnB>
                  </a:tcPr>
                </a:tc>
                <a:extLst>
                  <a:ext uri="{0D108BD9-81ED-4DB2-BD59-A6C34878D82A}">
                    <a16:rowId xmlns:a16="http://schemas.microsoft.com/office/drawing/2014/main" val="1882307590"/>
                  </a:ext>
                </a:extLst>
              </a:tr>
            </a:tbl>
          </a:graphicData>
        </a:graphic>
      </p:graphicFrame>
    </p:spTree>
    <p:extLst>
      <p:ext uri="{BB962C8B-B14F-4D97-AF65-F5344CB8AC3E}">
        <p14:creationId xmlns:p14="http://schemas.microsoft.com/office/powerpoint/2010/main" val="260419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10" y="378823"/>
            <a:ext cx="11560628" cy="1569660"/>
          </a:xfrm>
          <a:prstGeom prst="rect">
            <a:avLst/>
          </a:prstGeom>
          <a:noFill/>
        </p:spPr>
        <p:txBody>
          <a:bodyPr wrap="square" rtlCol="0">
            <a:spAutoFit/>
          </a:bodyPr>
          <a:lstStyle/>
          <a:p>
            <a:pPr algn="ctr"/>
            <a:r>
              <a:rPr lang="en-GB" sz="2400" u="sng" dirty="0" smtClean="0">
                <a:latin typeface="Century Gothic" panose="020B0502020202020204" pitchFamily="34" charset="0"/>
              </a:rPr>
              <a:t>From Waste to Robes</a:t>
            </a:r>
          </a:p>
          <a:p>
            <a:pPr algn="ctr"/>
            <a:r>
              <a:rPr lang="en-GB" sz="2400" dirty="0" smtClean="0">
                <a:latin typeface="Century Gothic" panose="020B0502020202020204" pitchFamily="34" charset="0"/>
              </a:rPr>
              <a:t>Yesterday we learned about Phra Mahapranom Dhammalangaro and the amazing work he is doing at his temple in Thailand recycling plastic and turning it into robes for the monks, bedsheets and cleaning cloths.</a:t>
            </a:r>
            <a:endParaRPr lang="en-GB" sz="2400" dirty="0">
              <a:latin typeface="Century Gothic" panose="020B0502020202020204" pitchFamily="34" charset="0"/>
            </a:endParaRPr>
          </a:p>
        </p:txBody>
      </p:sp>
      <p:sp>
        <p:nvSpPr>
          <p:cNvPr id="3" name="Rectangle 2"/>
          <p:cNvSpPr/>
          <p:nvPr/>
        </p:nvSpPr>
        <p:spPr>
          <a:xfrm>
            <a:off x="1561172" y="6025829"/>
            <a:ext cx="9065302" cy="461665"/>
          </a:xfrm>
          <a:prstGeom prst="rect">
            <a:avLst/>
          </a:prstGeom>
        </p:spPr>
        <p:txBody>
          <a:bodyPr wrap="none">
            <a:spAutoFit/>
          </a:bodyPr>
          <a:lstStyle/>
          <a:p>
            <a:r>
              <a:rPr lang="en-GB" sz="2400" dirty="0">
                <a:latin typeface="Century Gothic" panose="020B0502020202020204" pitchFamily="34" charset="0"/>
                <a:hlinkClick r:id="rId2"/>
              </a:rPr>
              <a:t>https://climateheroes.org/from-waste-to-robes%e2%80%8b</a:t>
            </a:r>
            <a:r>
              <a:rPr lang="en-GB" sz="2400" dirty="0" smtClean="0">
                <a:latin typeface="Century Gothic" panose="020B0502020202020204" pitchFamily="34" charset="0"/>
                <a:hlinkClick r:id="rId2"/>
              </a:rPr>
              <a:t>/</a:t>
            </a:r>
            <a:r>
              <a:rPr lang="en-GB" sz="2400" dirty="0" smtClean="0">
                <a:latin typeface="Century Gothic" panose="020B0502020202020204" pitchFamily="34" charset="0"/>
              </a:rPr>
              <a:t> </a:t>
            </a:r>
            <a:endParaRPr lang="en-GB" sz="24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2390954" y="2124657"/>
            <a:ext cx="7405737" cy="3724997"/>
          </a:xfrm>
          <a:prstGeom prst="rect">
            <a:avLst/>
          </a:prstGeom>
        </p:spPr>
      </p:pic>
    </p:spTree>
    <p:extLst>
      <p:ext uri="{BB962C8B-B14F-4D97-AF65-F5344CB8AC3E}">
        <p14:creationId xmlns:p14="http://schemas.microsoft.com/office/powerpoint/2010/main" val="415725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391886"/>
            <a:ext cx="11247120" cy="1200329"/>
          </a:xfrm>
          <a:prstGeom prst="rect">
            <a:avLst/>
          </a:prstGeom>
          <a:noFill/>
        </p:spPr>
        <p:txBody>
          <a:bodyPr wrap="square" rtlCol="0">
            <a:spAutoFit/>
          </a:bodyPr>
          <a:lstStyle/>
          <a:p>
            <a:pPr algn="ctr"/>
            <a:r>
              <a:rPr lang="en-GB" sz="2400" dirty="0" smtClean="0">
                <a:latin typeface="Century Gothic" panose="020B0502020202020204" pitchFamily="34" charset="0"/>
              </a:rPr>
              <a:t>We also completed </a:t>
            </a:r>
            <a:r>
              <a:rPr lang="en-GB" sz="2400" dirty="0">
                <a:latin typeface="Century Gothic" panose="020B0502020202020204" pitchFamily="34" charset="0"/>
              </a:rPr>
              <a:t>o</a:t>
            </a:r>
            <a:r>
              <a:rPr lang="en-GB" sz="2400" dirty="0" smtClean="0">
                <a:latin typeface="Century Gothic" panose="020B0502020202020204" pitchFamily="34" charset="0"/>
              </a:rPr>
              <a:t>ur story mountains.</a:t>
            </a:r>
          </a:p>
          <a:p>
            <a:pPr algn="ctr"/>
            <a:r>
              <a:rPr lang="en-GB" sz="2400" dirty="0" smtClean="0">
                <a:latin typeface="Century Gothic" panose="020B0502020202020204" pitchFamily="34" charset="0"/>
              </a:rPr>
              <a:t>Today we will use the ‘settings’, ‘characters’ and ‘introduction’ boxes to help us complete todays writing.</a:t>
            </a:r>
          </a:p>
        </p:txBody>
      </p:sp>
      <p:pic>
        <p:nvPicPr>
          <p:cNvPr id="3" name="Picture 2"/>
          <p:cNvPicPr>
            <a:picLocks noChangeAspect="1"/>
          </p:cNvPicPr>
          <p:nvPr/>
        </p:nvPicPr>
        <p:blipFill>
          <a:blip r:embed="rId2"/>
          <a:stretch>
            <a:fillRect/>
          </a:stretch>
        </p:blipFill>
        <p:spPr>
          <a:xfrm>
            <a:off x="2587942" y="1935420"/>
            <a:ext cx="6619875" cy="4695825"/>
          </a:xfrm>
          <a:prstGeom prst="rect">
            <a:avLst/>
          </a:prstGeom>
        </p:spPr>
      </p:pic>
    </p:spTree>
    <p:extLst>
      <p:ext uri="{BB962C8B-B14F-4D97-AF65-F5344CB8AC3E}">
        <p14:creationId xmlns:p14="http://schemas.microsoft.com/office/powerpoint/2010/main" val="283156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6570"/>
            <a:ext cx="12070229" cy="6370975"/>
          </a:xfrm>
          <a:prstGeom prst="rect">
            <a:avLst/>
          </a:prstGeom>
          <a:noFill/>
        </p:spPr>
        <p:txBody>
          <a:bodyPr wrap="square" rtlCol="0">
            <a:spAutoFit/>
          </a:bodyPr>
          <a:lstStyle/>
          <a:p>
            <a:pPr algn="ctr"/>
            <a:r>
              <a:rPr lang="en-GB" sz="2400" dirty="0" smtClean="0">
                <a:latin typeface="Century Gothic" panose="020B0502020202020204" pitchFamily="34" charset="0"/>
              </a:rPr>
              <a:t>A great introduction sets the scene.</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It introduces the </a:t>
            </a:r>
            <a:r>
              <a:rPr lang="en-GB" sz="2400" b="1" dirty="0" smtClean="0">
                <a:latin typeface="Century Gothic" panose="020B0502020202020204" pitchFamily="34" charset="0"/>
              </a:rPr>
              <a:t>setting</a:t>
            </a:r>
            <a:r>
              <a:rPr lang="en-GB" sz="2400" dirty="0" smtClean="0">
                <a:latin typeface="Century Gothic" panose="020B0502020202020204" pitchFamily="34" charset="0"/>
              </a:rPr>
              <a:t> and the </a:t>
            </a:r>
            <a:r>
              <a:rPr lang="en-GB" sz="2400" b="1" dirty="0" smtClean="0">
                <a:latin typeface="Century Gothic" panose="020B0502020202020204" pitchFamily="34" charset="0"/>
              </a:rPr>
              <a:t>characters</a:t>
            </a:r>
            <a:r>
              <a:rPr lang="en-GB" sz="2400" dirty="0" smtClean="0">
                <a:latin typeface="Century Gothic" panose="020B0502020202020204" pitchFamily="34" charset="0"/>
              </a:rPr>
              <a:t> of the story as well as introducing </a:t>
            </a:r>
          </a:p>
          <a:p>
            <a:pPr algn="ctr"/>
            <a:r>
              <a:rPr lang="en-GB" sz="2400" dirty="0" smtClean="0">
                <a:latin typeface="Century Gothic" panose="020B0502020202020204" pitchFamily="34" charset="0"/>
              </a:rPr>
              <a:t> what the story might be about.</a:t>
            </a:r>
          </a:p>
          <a:p>
            <a:pPr algn="ctr"/>
            <a:endParaRPr lang="en-GB" sz="2400" dirty="0">
              <a:latin typeface="Century Gothic" panose="020B0502020202020204" pitchFamily="34" charset="0"/>
            </a:endParaRPr>
          </a:p>
          <a:p>
            <a:pPr algn="ctr"/>
            <a:r>
              <a:rPr lang="en-GB" sz="2400" dirty="0" smtClean="0">
                <a:latin typeface="Century Gothic" panose="020B0502020202020204" pitchFamily="34" charset="0"/>
              </a:rPr>
              <a:t>Introducing </a:t>
            </a:r>
            <a:r>
              <a:rPr lang="en-GB" sz="2400" b="1" dirty="0" smtClean="0">
                <a:latin typeface="Century Gothic" panose="020B0502020202020204" pitchFamily="34" charset="0"/>
              </a:rPr>
              <a:t>settings</a:t>
            </a:r>
            <a:r>
              <a:rPr lang="en-GB" sz="2400" dirty="0" smtClean="0">
                <a:latin typeface="Century Gothic" panose="020B0502020202020204" pitchFamily="34" charset="0"/>
              </a:rPr>
              <a:t> and </a:t>
            </a:r>
            <a:r>
              <a:rPr lang="en-GB" sz="2400" b="1" dirty="0" smtClean="0">
                <a:latin typeface="Century Gothic" panose="020B0502020202020204" pitchFamily="34" charset="0"/>
              </a:rPr>
              <a:t>characters</a:t>
            </a:r>
            <a:r>
              <a:rPr lang="en-GB" sz="2400" dirty="0" smtClean="0">
                <a:latin typeface="Century Gothic" panose="020B0502020202020204" pitchFamily="34" charset="0"/>
              </a:rPr>
              <a:t> involves description, so today we will be focusing  on </a:t>
            </a:r>
            <a:r>
              <a:rPr lang="en-GB" sz="2400" b="1" dirty="0" smtClean="0">
                <a:latin typeface="Century Gothic" panose="020B0502020202020204" pitchFamily="34" charset="0"/>
              </a:rPr>
              <a:t>describing</a:t>
            </a:r>
            <a:r>
              <a:rPr lang="en-GB" sz="2400" dirty="0" smtClean="0">
                <a:latin typeface="Century Gothic" panose="020B0502020202020204" pitchFamily="34" charset="0"/>
              </a:rPr>
              <a:t> the </a:t>
            </a:r>
            <a:r>
              <a:rPr lang="en-GB" sz="2400" b="1" dirty="0" smtClean="0">
                <a:latin typeface="Century Gothic" panose="020B0502020202020204" pitchFamily="34" charset="0"/>
              </a:rPr>
              <a:t>setting</a:t>
            </a:r>
            <a:r>
              <a:rPr lang="en-GB" sz="2400" dirty="0" smtClean="0">
                <a:latin typeface="Century Gothic" panose="020B0502020202020204" pitchFamily="34" charset="0"/>
              </a:rPr>
              <a:t> and </a:t>
            </a:r>
            <a:r>
              <a:rPr lang="en-GB" sz="2400" b="1" dirty="0" smtClean="0">
                <a:latin typeface="Century Gothic" panose="020B0502020202020204" pitchFamily="34" charset="0"/>
              </a:rPr>
              <a:t>characters</a:t>
            </a:r>
            <a:r>
              <a:rPr lang="en-GB" sz="2400" dirty="0" smtClean="0">
                <a:latin typeface="Century Gothic" panose="020B0502020202020204" pitchFamily="34" charset="0"/>
              </a:rPr>
              <a:t> as well as laying the scene for the rest of the story. </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What sentence types do we know </a:t>
            </a:r>
            <a:r>
              <a:rPr lang="en-GB" sz="2400" dirty="0">
                <a:latin typeface="Century Gothic" panose="020B0502020202020204" pitchFamily="34" charset="0"/>
              </a:rPr>
              <a:t>t</a:t>
            </a:r>
            <a:r>
              <a:rPr lang="en-GB" sz="2400" dirty="0" smtClean="0">
                <a:latin typeface="Century Gothic" panose="020B0502020202020204" pitchFamily="34" charset="0"/>
              </a:rPr>
              <a:t>hat are great for describing something?</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Have a look in your English pack to see which sentence type you think will</a:t>
            </a:r>
          </a:p>
          <a:p>
            <a:pPr algn="ctr"/>
            <a:r>
              <a:rPr lang="en-GB" sz="2400" dirty="0">
                <a:latin typeface="Century Gothic" panose="020B0502020202020204" pitchFamily="34" charset="0"/>
              </a:rPr>
              <a:t>h</a:t>
            </a:r>
            <a:r>
              <a:rPr lang="en-GB" sz="2400" dirty="0" smtClean="0">
                <a:latin typeface="Century Gothic" panose="020B0502020202020204" pitchFamily="34" charset="0"/>
              </a:rPr>
              <a:t>elp you today. </a:t>
            </a:r>
          </a:p>
          <a:p>
            <a:pPr algn="ctr"/>
            <a:endParaRPr lang="en-GB" sz="2400" dirty="0">
              <a:latin typeface="Century Gothic" panose="020B0502020202020204" pitchFamily="34" charset="0"/>
            </a:endParaRPr>
          </a:p>
          <a:p>
            <a:pPr algn="ctr"/>
            <a:r>
              <a:rPr lang="en-GB" sz="2400" dirty="0" smtClean="0">
                <a:latin typeface="Century Gothic" panose="020B0502020202020204" pitchFamily="34" charset="0"/>
              </a:rPr>
              <a:t>Did you find it? That’s correct. Today </a:t>
            </a:r>
            <a:r>
              <a:rPr lang="en-GB" sz="2400" b="1" dirty="0" smtClean="0">
                <a:latin typeface="Century Gothic" panose="020B0502020202020204" pitchFamily="34" charset="0"/>
              </a:rPr>
              <a:t>2A</a:t>
            </a:r>
            <a:r>
              <a:rPr lang="en-GB" sz="2400" dirty="0" smtClean="0">
                <a:latin typeface="Century Gothic" panose="020B0502020202020204" pitchFamily="34" charset="0"/>
              </a:rPr>
              <a:t> </a:t>
            </a:r>
            <a:r>
              <a:rPr lang="en-GB" sz="2400" b="1" dirty="0" smtClean="0">
                <a:latin typeface="Century Gothic" panose="020B0502020202020204" pitchFamily="34" charset="0"/>
              </a:rPr>
              <a:t>sentences</a:t>
            </a:r>
            <a:r>
              <a:rPr lang="en-GB" sz="2400" dirty="0" smtClean="0">
                <a:latin typeface="Century Gothic" panose="020B0502020202020204" pitchFamily="34" charset="0"/>
              </a:rPr>
              <a:t> will help you write your </a:t>
            </a:r>
          </a:p>
          <a:p>
            <a:pPr algn="ctr"/>
            <a:r>
              <a:rPr lang="en-GB" sz="2400" b="1" dirty="0" smtClean="0">
                <a:latin typeface="Century Gothic" panose="020B0502020202020204" pitchFamily="34" charset="0"/>
              </a:rPr>
              <a:t>description</a:t>
            </a:r>
            <a:r>
              <a:rPr lang="en-GB" sz="2400" dirty="0" smtClean="0">
                <a:latin typeface="Century Gothic" panose="020B0502020202020204" pitchFamily="34" charset="0"/>
              </a:rPr>
              <a:t> of the </a:t>
            </a:r>
            <a:r>
              <a:rPr lang="en-GB" sz="2400" b="1" dirty="0" smtClean="0">
                <a:latin typeface="Century Gothic" panose="020B0502020202020204" pitchFamily="34" charset="0"/>
              </a:rPr>
              <a:t>setting</a:t>
            </a:r>
            <a:r>
              <a:rPr lang="en-GB" sz="2400" dirty="0" smtClean="0">
                <a:latin typeface="Century Gothic" panose="020B0502020202020204" pitchFamily="34" charset="0"/>
              </a:rPr>
              <a:t> and </a:t>
            </a:r>
            <a:r>
              <a:rPr lang="en-GB" sz="2400" b="1" dirty="0" smtClean="0">
                <a:latin typeface="Century Gothic" panose="020B0502020202020204" pitchFamily="34" charset="0"/>
              </a:rPr>
              <a:t>character</a:t>
            </a:r>
            <a:r>
              <a:rPr lang="en-GB" sz="2400" dirty="0" smtClean="0">
                <a:latin typeface="Century Gothic" panose="020B0502020202020204" pitchFamily="34" charset="0"/>
              </a:rPr>
              <a:t>.</a:t>
            </a:r>
            <a:endParaRPr lang="en-GB" sz="2400" dirty="0">
              <a:latin typeface="Century Gothic" panose="020B0502020202020204" pitchFamily="34" charset="0"/>
            </a:endParaRPr>
          </a:p>
          <a:p>
            <a:pPr algn="ctr"/>
            <a:endParaRPr lang="en-GB" sz="2400" dirty="0">
              <a:latin typeface="Century Gothic" panose="020B0502020202020204" pitchFamily="34" charset="0"/>
            </a:endParaRPr>
          </a:p>
        </p:txBody>
      </p:sp>
    </p:spTree>
    <p:extLst>
      <p:ext uri="{BB962C8B-B14F-4D97-AF65-F5344CB8AC3E}">
        <p14:creationId xmlns:p14="http://schemas.microsoft.com/office/powerpoint/2010/main" val="138114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3798" y="1172799"/>
            <a:ext cx="7867650" cy="5400675"/>
          </a:xfrm>
          <a:prstGeom prst="rect">
            <a:avLst/>
          </a:prstGeom>
        </p:spPr>
      </p:pic>
      <p:sp>
        <p:nvSpPr>
          <p:cNvPr id="3" name="TextBox 2"/>
          <p:cNvSpPr txBox="1"/>
          <p:nvPr/>
        </p:nvSpPr>
        <p:spPr>
          <a:xfrm>
            <a:off x="3030584" y="365761"/>
            <a:ext cx="5461752" cy="461665"/>
          </a:xfrm>
          <a:prstGeom prst="rect">
            <a:avLst/>
          </a:prstGeom>
          <a:noFill/>
        </p:spPr>
        <p:txBody>
          <a:bodyPr wrap="none" rtlCol="0">
            <a:spAutoFit/>
          </a:bodyPr>
          <a:lstStyle/>
          <a:p>
            <a:r>
              <a:rPr lang="en-GB" sz="2400" b="1" u="sng" dirty="0" smtClean="0">
                <a:latin typeface="Century Gothic" panose="020B0502020202020204" pitchFamily="34" charset="0"/>
              </a:rPr>
              <a:t>Lets recap what a 2A Sentence is…</a:t>
            </a:r>
            <a:endParaRPr lang="en-GB" sz="2400" b="1" u="sng" dirty="0">
              <a:latin typeface="Century Gothic" panose="020B0502020202020204" pitchFamily="34" charset="0"/>
            </a:endParaRPr>
          </a:p>
        </p:txBody>
      </p:sp>
    </p:spTree>
    <p:extLst>
      <p:ext uri="{BB962C8B-B14F-4D97-AF65-F5344CB8AC3E}">
        <p14:creationId xmlns:p14="http://schemas.microsoft.com/office/powerpoint/2010/main" val="2697844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3072" y="1436641"/>
            <a:ext cx="6902918" cy="4898845"/>
          </a:xfrm>
          <a:prstGeom prst="rect">
            <a:avLst/>
          </a:prstGeom>
        </p:spPr>
      </p:pic>
      <p:sp>
        <p:nvSpPr>
          <p:cNvPr id="3" name="TextBox 2"/>
          <p:cNvSpPr txBox="1"/>
          <p:nvPr/>
        </p:nvSpPr>
        <p:spPr>
          <a:xfrm>
            <a:off x="587828" y="339634"/>
            <a:ext cx="1143262" cy="461665"/>
          </a:xfrm>
          <a:prstGeom prst="rect">
            <a:avLst/>
          </a:prstGeom>
          <a:noFill/>
        </p:spPr>
        <p:txBody>
          <a:bodyPr wrap="none" rtlCol="0">
            <a:spAutoFit/>
          </a:bodyPr>
          <a:lstStyle/>
          <a:p>
            <a:r>
              <a:rPr lang="en-GB" sz="2400" u="sng" dirty="0" smtClean="0">
                <a:latin typeface="Century Gothic" panose="020B0502020202020204" pitchFamily="34" charset="0"/>
              </a:rPr>
              <a:t>Starter</a:t>
            </a:r>
            <a:endParaRPr lang="en-GB" sz="2400" u="sng" dirty="0">
              <a:latin typeface="Century Gothic" panose="020B0502020202020204" pitchFamily="34" charset="0"/>
            </a:endParaRPr>
          </a:p>
        </p:txBody>
      </p:sp>
    </p:spTree>
    <p:extLst>
      <p:ext uri="{BB962C8B-B14F-4D97-AF65-F5344CB8AC3E}">
        <p14:creationId xmlns:p14="http://schemas.microsoft.com/office/powerpoint/2010/main" val="205714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05" y="336914"/>
            <a:ext cx="4332879" cy="287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789" y="336914"/>
            <a:ext cx="2281101" cy="3677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107" y="336914"/>
            <a:ext cx="3988761" cy="2637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61" y="3343140"/>
            <a:ext cx="4404165" cy="3305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177789" y="4580569"/>
            <a:ext cx="6941324" cy="830997"/>
          </a:xfrm>
          <a:prstGeom prst="rect">
            <a:avLst/>
          </a:prstGeom>
          <a:noFill/>
        </p:spPr>
        <p:txBody>
          <a:bodyPr wrap="none" rtlCol="0">
            <a:spAutoFit/>
          </a:bodyPr>
          <a:lstStyle/>
          <a:p>
            <a:pPr algn="ctr"/>
            <a:r>
              <a:rPr lang="en-GB" sz="2400" dirty="0" smtClean="0">
                <a:latin typeface="Century Gothic" panose="020B0502020202020204" pitchFamily="34" charset="0"/>
              </a:rPr>
              <a:t>Using the pictures of the Chak Daeng Temple</a:t>
            </a:r>
          </a:p>
          <a:p>
            <a:pPr algn="ctr"/>
            <a:r>
              <a:rPr lang="en-GB" sz="2400" dirty="0" smtClean="0">
                <a:latin typeface="Century Gothic" panose="020B0502020202020204" pitchFamily="34" charset="0"/>
              </a:rPr>
              <a:t> as a prompt, write another 2A Sentence.</a:t>
            </a:r>
          </a:p>
        </p:txBody>
      </p:sp>
    </p:spTree>
    <p:extLst>
      <p:ext uri="{BB962C8B-B14F-4D97-AF65-F5344CB8AC3E}">
        <p14:creationId xmlns:p14="http://schemas.microsoft.com/office/powerpoint/2010/main" val="1632363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23" y="258855"/>
            <a:ext cx="3745006" cy="2718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8855"/>
            <a:ext cx="4895290" cy="3415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23" y="3822091"/>
            <a:ext cx="4380485" cy="2672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495645" y="4835344"/>
            <a:ext cx="6096000" cy="1200329"/>
          </a:xfrm>
          <a:prstGeom prst="rect">
            <a:avLst/>
          </a:prstGeom>
        </p:spPr>
        <p:txBody>
          <a:bodyPr>
            <a:spAutoFit/>
          </a:bodyPr>
          <a:lstStyle/>
          <a:p>
            <a:pPr algn="ctr"/>
            <a:r>
              <a:rPr lang="en-GB" sz="2400" dirty="0">
                <a:latin typeface="Century Gothic" panose="020B0502020202020204" pitchFamily="34" charset="0"/>
              </a:rPr>
              <a:t>Using the pictures of </a:t>
            </a:r>
            <a:r>
              <a:rPr lang="en-GB" sz="2400" dirty="0" smtClean="0">
                <a:latin typeface="Century Gothic" panose="020B0502020202020204" pitchFamily="34" charset="0"/>
              </a:rPr>
              <a:t>Phra Mahapranom Dhammalangaro as </a:t>
            </a:r>
            <a:r>
              <a:rPr lang="en-GB" sz="2400" dirty="0">
                <a:latin typeface="Century Gothic" panose="020B0502020202020204" pitchFamily="34" charset="0"/>
              </a:rPr>
              <a:t>a prompt, write another 2A Sentence.</a:t>
            </a:r>
          </a:p>
        </p:txBody>
      </p:sp>
    </p:spTree>
    <p:extLst>
      <p:ext uri="{BB962C8B-B14F-4D97-AF65-F5344CB8AC3E}">
        <p14:creationId xmlns:p14="http://schemas.microsoft.com/office/powerpoint/2010/main" val="3965746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7" y="378823"/>
            <a:ext cx="1362874" cy="707886"/>
          </a:xfrm>
          <a:prstGeom prst="rect">
            <a:avLst/>
          </a:prstGeom>
          <a:noFill/>
        </p:spPr>
        <p:txBody>
          <a:bodyPr wrap="none" rtlCol="0">
            <a:spAutoFit/>
          </a:bodyPr>
          <a:lstStyle/>
          <a:p>
            <a:r>
              <a:rPr lang="en-GB" sz="4000" b="1" u="sng" dirty="0" smtClean="0">
                <a:latin typeface="Century Gothic" panose="020B0502020202020204" pitchFamily="34" charset="0"/>
              </a:rPr>
              <a:t>TASK</a:t>
            </a:r>
            <a:endParaRPr lang="en-GB" sz="4000" b="1" u="sng"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9679578" y="105247"/>
            <a:ext cx="2299063" cy="1630846"/>
          </a:xfrm>
          <a:prstGeom prst="rect">
            <a:avLst/>
          </a:prstGeom>
        </p:spPr>
      </p:pic>
      <p:sp>
        <p:nvSpPr>
          <p:cNvPr id="4" name="TextBox 3"/>
          <p:cNvSpPr txBox="1"/>
          <p:nvPr/>
        </p:nvSpPr>
        <p:spPr>
          <a:xfrm>
            <a:off x="180218" y="1736093"/>
            <a:ext cx="11642931" cy="3416320"/>
          </a:xfrm>
          <a:prstGeom prst="rect">
            <a:avLst/>
          </a:prstGeom>
          <a:noFill/>
        </p:spPr>
        <p:txBody>
          <a:bodyPr wrap="none" rtlCol="0">
            <a:spAutoFit/>
          </a:bodyPr>
          <a:lstStyle/>
          <a:p>
            <a:r>
              <a:rPr lang="en-GB" sz="2400" dirty="0" smtClean="0">
                <a:latin typeface="Century Gothic" panose="020B0502020202020204" pitchFamily="34" charset="0"/>
              </a:rPr>
              <a:t>Today your task is to write the opening section of our story – the introduction.</a:t>
            </a:r>
          </a:p>
          <a:p>
            <a:r>
              <a:rPr lang="en-GB" sz="2400" dirty="0" smtClean="0">
                <a:latin typeface="Century Gothic" panose="020B0502020202020204" pitchFamily="34" charset="0"/>
              </a:rPr>
              <a:t>You must introduce the character, the setting and set the scene for the story.</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Use your planning on your story mountain to help you.</a:t>
            </a:r>
          </a:p>
          <a:p>
            <a:endParaRPr lang="en-GB" sz="2400" dirty="0">
              <a:latin typeface="Century Gothic" panose="020B0502020202020204" pitchFamily="34" charset="0"/>
            </a:endParaRPr>
          </a:p>
          <a:p>
            <a:r>
              <a:rPr lang="en-GB" sz="2400" dirty="0" smtClean="0">
                <a:latin typeface="Century Gothic" panose="020B0502020202020204" pitchFamily="34" charset="0"/>
              </a:rPr>
              <a:t>You must include at least one 2A Sentence in your introduction.</a:t>
            </a:r>
          </a:p>
          <a:p>
            <a:endParaRPr lang="en-GB" sz="2400" dirty="0">
              <a:latin typeface="Century Gothic" panose="020B0502020202020204" pitchFamily="34" charset="0"/>
            </a:endParaRPr>
          </a:p>
          <a:p>
            <a:r>
              <a:rPr lang="en-GB" sz="2400" dirty="0" smtClean="0">
                <a:latin typeface="Century Gothic" panose="020B0502020202020204" pitchFamily="34" charset="0"/>
              </a:rPr>
              <a:t>As always, remember to include </a:t>
            </a:r>
            <a:r>
              <a:rPr lang="en-GB" sz="2400" b="1" dirty="0" smtClean="0">
                <a:latin typeface="Century Gothic" panose="020B0502020202020204" pitchFamily="34" charset="0"/>
              </a:rPr>
              <a:t>correct CL and P </a:t>
            </a:r>
            <a:r>
              <a:rPr lang="en-GB" sz="2400" dirty="0" smtClean="0">
                <a:latin typeface="Century Gothic" panose="020B0502020202020204" pitchFamily="34" charset="0"/>
              </a:rPr>
              <a:t>where appropriate.</a:t>
            </a:r>
          </a:p>
          <a:p>
            <a:endParaRPr lang="en-GB" sz="2400" dirty="0" smtClean="0">
              <a:latin typeface="Century Gothic" panose="020B0502020202020204" pitchFamily="34" charset="0"/>
            </a:endParaRPr>
          </a:p>
        </p:txBody>
      </p:sp>
    </p:spTree>
    <p:extLst>
      <p:ext uri="{BB962C8B-B14F-4D97-AF65-F5344CB8AC3E}">
        <p14:creationId xmlns:p14="http://schemas.microsoft.com/office/powerpoint/2010/main" val="283964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352</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Brunskill, Nichola</dc:creator>
  <cp:lastModifiedBy>Smurthwaite, Andrew</cp:lastModifiedBy>
  <cp:revision>84</cp:revision>
  <dcterms:created xsi:type="dcterms:W3CDTF">2021-01-08T09:49:20Z</dcterms:created>
  <dcterms:modified xsi:type="dcterms:W3CDTF">2021-02-01T09:49:58Z</dcterms:modified>
</cp:coreProperties>
</file>