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4" r:id="rId4"/>
    <p:sldId id="279" r:id="rId5"/>
    <p:sldId id="280" r:id="rId6"/>
    <p:sldId id="281" r:id="rId7"/>
    <p:sldId id="282" r:id="rId8"/>
    <p:sldId id="283" r:id="rId9"/>
    <p:sldId id="284" r:id="rId10"/>
    <p:sldId id="276" r:id="rId11"/>
    <p:sldId id="285"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B48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FC3C6AF-0ADC-4354-BDF9-DC82D375D067}" type="datetimeFigureOut">
              <a:rPr lang="en-GB" smtClean="0"/>
              <a:t>01/02/2021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258186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C3C6AF-0ADC-4354-BDF9-DC82D375D067}" type="datetimeFigureOut">
              <a:rPr lang="en-GB" smtClean="0"/>
              <a:t>01/02/2021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516051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C3C6AF-0ADC-4354-BDF9-DC82D375D067}" type="datetimeFigureOut">
              <a:rPr lang="en-GB" smtClean="0"/>
              <a:t>01/02/2021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433342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C3C6AF-0ADC-4354-BDF9-DC82D375D067}" type="datetimeFigureOut">
              <a:rPr lang="en-GB" smtClean="0"/>
              <a:t>01/02/2021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1026543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FC3C6AF-0ADC-4354-BDF9-DC82D375D067}" type="datetimeFigureOut">
              <a:rPr lang="en-GB" smtClean="0"/>
              <a:t>01/02/2021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2179790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FC3C6AF-0ADC-4354-BDF9-DC82D375D067}" type="datetimeFigureOut">
              <a:rPr lang="en-GB" smtClean="0"/>
              <a:t>01/02/2021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3251900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FC3C6AF-0ADC-4354-BDF9-DC82D375D067}" type="datetimeFigureOut">
              <a:rPr lang="en-GB" smtClean="0"/>
              <a:t>01/02/2021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4029561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FC3C6AF-0ADC-4354-BDF9-DC82D375D067}" type="datetimeFigureOut">
              <a:rPr lang="en-GB" smtClean="0"/>
              <a:t>01/02/2021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655048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C3C6AF-0ADC-4354-BDF9-DC82D375D067}" type="datetimeFigureOut">
              <a:rPr lang="en-GB" smtClean="0"/>
              <a:t>01/02/2021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793404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C3C6AF-0ADC-4354-BDF9-DC82D375D067}" type="datetimeFigureOut">
              <a:rPr lang="en-GB" smtClean="0"/>
              <a:t>01/02/2021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3305228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C3C6AF-0ADC-4354-BDF9-DC82D375D067}" type="datetimeFigureOut">
              <a:rPr lang="en-GB" smtClean="0"/>
              <a:t>01/02/2021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CB879C8-6E6A-4439-93A5-1DA6069D46AB}" type="slidenum">
              <a:rPr lang="en-GB" smtClean="0"/>
              <a:t>‹#›</a:t>
            </a:fld>
            <a:endParaRPr lang="en-GB" dirty="0"/>
          </a:p>
        </p:txBody>
      </p:sp>
    </p:spTree>
    <p:extLst>
      <p:ext uri="{BB962C8B-B14F-4D97-AF65-F5344CB8AC3E}">
        <p14:creationId xmlns:p14="http://schemas.microsoft.com/office/powerpoint/2010/main" val="1201406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C3C6AF-0ADC-4354-BDF9-DC82D375D067}" type="datetimeFigureOut">
              <a:rPr lang="en-GB" smtClean="0"/>
              <a:t>01/02/2021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879C8-6E6A-4439-93A5-1DA6069D46AB}" type="slidenum">
              <a:rPr lang="en-GB" smtClean="0"/>
              <a:t>‹#›</a:t>
            </a:fld>
            <a:endParaRPr lang="en-GB" dirty="0"/>
          </a:p>
        </p:txBody>
      </p:sp>
    </p:spTree>
    <p:extLst>
      <p:ext uri="{BB962C8B-B14F-4D97-AF65-F5344CB8AC3E}">
        <p14:creationId xmlns:p14="http://schemas.microsoft.com/office/powerpoint/2010/main" val="1839659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limateheroes.org/from-waste-to-robes%e2%80%8b/"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637236226"/>
              </p:ext>
            </p:extLst>
          </p:nvPr>
        </p:nvGraphicFramePr>
        <p:xfrm>
          <a:off x="0" y="0"/>
          <a:ext cx="10515600" cy="640080"/>
        </p:xfrm>
        <a:graphic>
          <a:graphicData uri="http://schemas.openxmlformats.org/drawingml/2006/table">
            <a:tbl>
              <a:tblPr/>
              <a:tblGrid>
                <a:gridCol w="10515600">
                  <a:extLst>
                    <a:ext uri="{9D8B030D-6E8A-4147-A177-3AD203B41FA5}">
                      <a16:colId xmlns:a16="http://schemas.microsoft.com/office/drawing/2014/main" val="3009555163"/>
                    </a:ext>
                  </a:extLst>
                </a:gridCol>
              </a:tblGrid>
              <a:tr h="0">
                <a:tc>
                  <a:txBody>
                    <a:bodyPr/>
                    <a:lstStyle/>
                    <a:p>
                      <a:r>
                        <a:rPr lang="en-GB" sz="3600" u="sng" baseline="0" dirty="0" smtClean="0">
                          <a:solidFill>
                            <a:srgbClr val="000000"/>
                          </a:solidFill>
                          <a:effectLst/>
                          <a:latin typeface="Century Gothic" panose="020B0502020202020204" pitchFamily="34" charset="0"/>
                        </a:rPr>
                        <a:t>Wednesday 3</a:t>
                      </a:r>
                      <a:r>
                        <a:rPr lang="en-GB" sz="3600" u="sng" baseline="30000" dirty="0" smtClean="0">
                          <a:solidFill>
                            <a:srgbClr val="000000"/>
                          </a:solidFill>
                          <a:effectLst/>
                          <a:latin typeface="Century Gothic" panose="020B0502020202020204" pitchFamily="34" charset="0"/>
                        </a:rPr>
                        <a:t>rd</a:t>
                      </a:r>
                      <a:r>
                        <a:rPr lang="en-GB" sz="3600" u="sng" baseline="0" dirty="0" smtClean="0">
                          <a:solidFill>
                            <a:srgbClr val="000000"/>
                          </a:solidFill>
                          <a:effectLst/>
                          <a:latin typeface="Century Gothic" panose="020B0502020202020204" pitchFamily="34" charset="0"/>
                        </a:rPr>
                        <a:t> </a:t>
                      </a:r>
                      <a:r>
                        <a:rPr lang="en-GB" sz="3600" u="sng" baseline="0" dirty="0" smtClean="0">
                          <a:solidFill>
                            <a:srgbClr val="000000"/>
                          </a:solidFill>
                          <a:effectLst/>
                          <a:latin typeface="Century Gothic" panose="020B0502020202020204" pitchFamily="34" charset="0"/>
                        </a:rPr>
                        <a:t>February</a:t>
                      </a:r>
                      <a:endParaRPr lang="en-GB" dirty="0">
                        <a:effectLst/>
                      </a:endParaRPr>
                    </a:p>
                  </a:txBody>
                  <a:tcPr anchor="ctr">
                    <a:lnL>
                      <a:noFill/>
                    </a:lnL>
                    <a:lnR>
                      <a:noFill/>
                    </a:lnR>
                    <a:lnT>
                      <a:noFill/>
                    </a:lnT>
                    <a:lnB>
                      <a:noFill/>
                    </a:lnB>
                  </a:tcPr>
                </a:tc>
                <a:extLst>
                  <a:ext uri="{0D108BD9-81ED-4DB2-BD59-A6C34878D82A}">
                    <a16:rowId xmlns:a16="http://schemas.microsoft.com/office/drawing/2014/main" val="1942040748"/>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366239518"/>
              </p:ext>
            </p:extLst>
          </p:nvPr>
        </p:nvGraphicFramePr>
        <p:xfrm>
          <a:off x="3907971" y="640080"/>
          <a:ext cx="4713515" cy="640080"/>
        </p:xfrm>
        <a:graphic>
          <a:graphicData uri="http://schemas.openxmlformats.org/drawingml/2006/table">
            <a:tbl>
              <a:tblPr/>
              <a:tblGrid>
                <a:gridCol w="4713515">
                  <a:extLst>
                    <a:ext uri="{9D8B030D-6E8A-4147-A177-3AD203B41FA5}">
                      <a16:colId xmlns:a16="http://schemas.microsoft.com/office/drawing/2014/main" val="1953017780"/>
                    </a:ext>
                  </a:extLst>
                </a:gridCol>
              </a:tblGrid>
              <a:tr h="0">
                <a:tc>
                  <a:txBody>
                    <a:bodyPr/>
                    <a:lstStyle/>
                    <a:p>
                      <a:r>
                        <a:rPr lang="en-GB" sz="3600" u="sng" dirty="0" smtClean="0">
                          <a:solidFill>
                            <a:srgbClr val="000000"/>
                          </a:solidFill>
                          <a:effectLst/>
                          <a:latin typeface="Century Gothic" panose="020B0502020202020204" pitchFamily="34" charset="0"/>
                        </a:rPr>
                        <a:t>Build Up </a:t>
                      </a:r>
                      <a:endParaRPr lang="en-GB" dirty="0">
                        <a:effectLst/>
                      </a:endParaRPr>
                    </a:p>
                  </a:txBody>
                  <a:tcPr anchor="ctr">
                    <a:lnL>
                      <a:noFill/>
                    </a:lnL>
                    <a:lnR>
                      <a:noFill/>
                    </a:lnR>
                    <a:lnT>
                      <a:noFill/>
                    </a:lnT>
                    <a:lnB>
                      <a:noFill/>
                    </a:lnB>
                  </a:tcPr>
                </a:tc>
                <a:extLst>
                  <a:ext uri="{0D108BD9-81ED-4DB2-BD59-A6C34878D82A}">
                    <a16:rowId xmlns:a16="http://schemas.microsoft.com/office/drawing/2014/main" val="2653947898"/>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362628161"/>
              </p:ext>
            </p:extLst>
          </p:nvPr>
        </p:nvGraphicFramePr>
        <p:xfrm>
          <a:off x="0" y="1486694"/>
          <a:ext cx="12043954" cy="1066800"/>
        </p:xfrm>
        <a:graphic>
          <a:graphicData uri="http://schemas.openxmlformats.org/drawingml/2006/table">
            <a:tbl>
              <a:tblPr/>
              <a:tblGrid>
                <a:gridCol w="12043954">
                  <a:extLst>
                    <a:ext uri="{9D8B030D-6E8A-4147-A177-3AD203B41FA5}">
                      <a16:colId xmlns:a16="http://schemas.microsoft.com/office/drawing/2014/main" val="547176855"/>
                    </a:ext>
                  </a:extLst>
                </a:gridCol>
              </a:tblGrid>
              <a:tr h="0">
                <a:tc>
                  <a:txBody>
                    <a:bodyPr/>
                    <a:lstStyle/>
                    <a:p>
                      <a:r>
                        <a:rPr lang="en-GB" sz="3200" dirty="0">
                          <a:solidFill>
                            <a:srgbClr val="0000FF"/>
                          </a:solidFill>
                          <a:effectLst/>
                          <a:latin typeface="Century Gothic" panose="020B0502020202020204" pitchFamily="34" charset="0"/>
                        </a:rPr>
                        <a:t>Learning objective:</a:t>
                      </a:r>
                      <a:endParaRPr lang="en-GB" sz="1600" dirty="0">
                        <a:effectLst/>
                      </a:endParaRPr>
                    </a:p>
                    <a:p>
                      <a:r>
                        <a:rPr lang="en-GB" sz="3200" dirty="0">
                          <a:solidFill>
                            <a:srgbClr val="000000"/>
                          </a:solidFill>
                          <a:effectLst/>
                          <a:latin typeface="Century Gothic" panose="020B0502020202020204" pitchFamily="34" charset="0"/>
                        </a:rPr>
                        <a:t>Today I am </a:t>
                      </a:r>
                      <a:r>
                        <a:rPr lang="en-GB" sz="3200" dirty="0" smtClean="0">
                          <a:solidFill>
                            <a:srgbClr val="000000"/>
                          </a:solidFill>
                          <a:effectLst/>
                          <a:latin typeface="Century Gothic" panose="020B0502020202020204" pitchFamily="34" charset="0"/>
                        </a:rPr>
                        <a:t>using my</a:t>
                      </a:r>
                      <a:r>
                        <a:rPr lang="en-GB" sz="3200" baseline="0" dirty="0" smtClean="0">
                          <a:solidFill>
                            <a:srgbClr val="000000"/>
                          </a:solidFill>
                          <a:effectLst/>
                          <a:latin typeface="Century Gothic" panose="020B0502020202020204" pitchFamily="34" charset="0"/>
                        </a:rPr>
                        <a:t> story mountain to write my </a:t>
                      </a:r>
                      <a:r>
                        <a:rPr lang="en-GB" sz="3200" baseline="0" dirty="0" smtClean="0">
                          <a:solidFill>
                            <a:srgbClr val="000000"/>
                          </a:solidFill>
                          <a:effectLst/>
                          <a:latin typeface="Century Gothic" panose="020B0502020202020204" pitchFamily="34" charset="0"/>
                        </a:rPr>
                        <a:t>Build Up</a:t>
                      </a:r>
                      <a:r>
                        <a:rPr lang="en-GB" sz="3200" dirty="0" smtClean="0">
                          <a:solidFill>
                            <a:srgbClr val="000000"/>
                          </a:solidFill>
                          <a:effectLst/>
                          <a:latin typeface="Century Gothic" panose="020B0502020202020204" pitchFamily="34" charset="0"/>
                        </a:rPr>
                        <a:t>.</a:t>
                      </a:r>
                      <a:endParaRPr lang="en-GB" sz="1600" dirty="0">
                        <a:effectLst/>
                      </a:endParaRPr>
                    </a:p>
                  </a:txBody>
                  <a:tcPr anchor="ctr">
                    <a:lnL>
                      <a:noFill/>
                    </a:lnL>
                    <a:lnR>
                      <a:noFill/>
                    </a:lnR>
                    <a:lnT>
                      <a:noFill/>
                    </a:lnT>
                    <a:lnB>
                      <a:noFill/>
                    </a:lnB>
                  </a:tcPr>
                </a:tc>
                <a:extLst>
                  <a:ext uri="{0D108BD9-81ED-4DB2-BD59-A6C34878D82A}">
                    <a16:rowId xmlns:a16="http://schemas.microsoft.com/office/drawing/2014/main" val="381005464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550590669"/>
              </p:ext>
            </p:extLst>
          </p:nvPr>
        </p:nvGraphicFramePr>
        <p:xfrm>
          <a:off x="0" y="2881948"/>
          <a:ext cx="10515600" cy="2042160"/>
        </p:xfrm>
        <a:graphic>
          <a:graphicData uri="http://schemas.openxmlformats.org/drawingml/2006/table">
            <a:tbl>
              <a:tblPr/>
              <a:tblGrid>
                <a:gridCol w="10515600">
                  <a:extLst>
                    <a:ext uri="{9D8B030D-6E8A-4147-A177-3AD203B41FA5}">
                      <a16:colId xmlns:a16="http://schemas.microsoft.com/office/drawing/2014/main" val="1560678404"/>
                    </a:ext>
                  </a:extLst>
                </a:gridCol>
              </a:tblGrid>
              <a:tr h="0">
                <a:tc>
                  <a:txBody>
                    <a:bodyPr/>
                    <a:lstStyle/>
                    <a:p>
                      <a:r>
                        <a:rPr lang="en-GB" sz="3200" dirty="0" smtClean="0">
                          <a:solidFill>
                            <a:srgbClr val="0000FF"/>
                          </a:solidFill>
                          <a:effectLst/>
                          <a:latin typeface="Century Gothic" panose="020B0502020202020204" pitchFamily="34" charset="0"/>
                        </a:rPr>
                        <a:t>Success </a:t>
                      </a:r>
                      <a:r>
                        <a:rPr lang="en-GB" sz="3200" dirty="0">
                          <a:solidFill>
                            <a:srgbClr val="0000FF"/>
                          </a:solidFill>
                          <a:effectLst/>
                          <a:latin typeface="Century Gothic" panose="020B0502020202020204" pitchFamily="34" charset="0"/>
                        </a:rPr>
                        <a:t>Criteria:</a:t>
                      </a:r>
                      <a:endParaRPr lang="en-GB" sz="1600" dirty="0">
                        <a:effectLst/>
                      </a:endParaRPr>
                    </a:p>
                    <a:p>
                      <a:r>
                        <a:rPr lang="en-GB" sz="3200" dirty="0">
                          <a:solidFill>
                            <a:srgbClr val="000000"/>
                          </a:solidFill>
                          <a:effectLst/>
                          <a:latin typeface="Century Gothic" panose="020B0502020202020204" pitchFamily="34" charset="0"/>
                        </a:rPr>
                        <a:t>I know I will be </a:t>
                      </a:r>
                      <a:r>
                        <a:rPr lang="en-GB" sz="3200" dirty="0" smtClean="0">
                          <a:solidFill>
                            <a:srgbClr val="000000"/>
                          </a:solidFill>
                          <a:effectLst/>
                          <a:latin typeface="Century Gothic" panose="020B0502020202020204" pitchFamily="34" charset="0"/>
                        </a:rPr>
                        <a:t>successful </a:t>
                      </a:r>
                      <a:r>
                        <a:rPr lang="en-GB" sz="3200" dirty="0">
                          <a:solidFill>
                            <a:srgbClr val="000000"/>
                          </a:solidFill>
                          <a:effectLst/>
                          <a:latin typeface="Century Gothic" panose="020B0502020202020204" pitchFamily="34" charset="0"/>
                        </a:rPr>
                        <a:t>if </a:t>
                      </a:r>
                      <a:r>
                        <a:rPr lang="en-GB" sz="3200" dirty="0" smtClean="0">
                          <a:solidFill>
                            <a:srgbClr val="000000"/>
                          </a:solidFill>
                          <a:effectLst/>
                          <a:latin typeface="Century Gothic" panose="020B0502020202020204" pitchFamily="34" charset="0"/>
                        </a:rPr>
                        <a:t>–</a:t>
                      </a:r>
                    </a:p>
                    <a:p>
                      <a:r>
                        <a:rPr lang="en-GB" sz="3200" dirty="0" smtClean="0">
                          <a:solidFill>
                            <a:srgbClr val="000000"/>
                          </a:solidFill>
                          <a:effectLst/>
                          <a:latin typeface="Century Gothic" panose="020B0502020202020204" pitchFamily="34" charset="0"/>
                        </a:rPr>
                        <a:t>I can </a:t>
                      </a:r>
                      <a:r>
                        <a:rPr lang="en-GB" sz="3200" dirty="0" smtClean="0">
                          <a:solidFill>
                            <a:srgbClr val="000000"/>
                          </a:solidFill>
                          <a:effectLst/>
                          <a:latin typeface="Century Gothic" panose="020B0502020202020204" pitchFamily="34" charset="0"/>
                        </a:rPr>
                        <a:t>continue the build up of my story.</a:t>
                      </a:r>
                      <a:endParaRPr lang="en-GB" sz="3200" dirty="0" smtClean="0">
                        <a:solidFill>
                          <a:srgbClr val="000000"/>
                        </a:solidFill>
                        <a:effectLst/>
                        <a:latin typeface="Century Gothic" panose="020B0502020202020204" pitchFamily="34" charset="0"/>
                      </a:endParaRPr>
                    </a:p>
                    <a:p>
                      <a:r>
                        <a:rPr lang="en-GB" sz="3200" baseline="0" dirty="0" smtClean="0">
                          <a:solidFill>
                            <a:srgbClr val="000000"/>
                          </a:solidFill>
                          <a:effectLst/>
                          <a:latin typeface="Century Gothic" panose="020B0502020202020204" pitchFamily="34" charset="0"/>
                        </a:rPr>
                        <a:t>I can </a:t>
                      </a:r>
                      <a:r>
                        <a:rPr lang="en-GB" sz="3200" baseline="0" dirty="0" smtClean="0">
                          <a:solidFill>
                            <a:srgbClr val="000000"/>
                          </a:solidFill>
                          <a:effectLst/>
                          <a:latin typeface="Century Gothic" panose="020B0502020202020204" pitchFamily="34" charset="0"/>
                        </a:rPr>
                        <a:t>include inverted commas for speech</a:t>
                      </a:r>
                      <a:endParaRPr lang="en-GB" sz="3200" baseline="0" dirty="0" smtClean="0">
                        <a:solidFill>
                          <a:srgbClr val="000000"/>
                        </a:solidFill>
                        <a:effectLst/>
                        <a:latin typeface="Century Gothic" panose="020B0502020202020204" pitchFamily="34" charset="0"/>
                      </a:endParaRPr>
                    </a:p>
                  </a:txBody>
                  <a:tcPr anchor="ctr">
                    <a:lnL>
                      <a:noFill/>
                    </a:lnL>
                    <a:lnR>
                      <a:noFill/>
                    </a:lnR>
                    <a:lnT>
                      <a:noFill/>
                    </a:lnT>
                    <a:lnB>
                      <a:noFill/>
                    </a:lnB>
                  </a:tcPr>
                </a:tc>
                <a:extLst>
                  <a:ext uri="{0D108BD9-81ED-4DB2-BD59-A6C34878D82A}">
                    <a16:rowId xmlns:a16="http://schemas.microsoft.com/office/drawing/2014/main" val="1882307590"/>
                  </a:ext>
                </a:extLst>
              </a:tr>
            </a:tbl>
          </a:graphicData>
        </a:graphic>
      </p:graphicFrame>
    </p:spTree>
    <p:extLst>
      <p:ext uri="{BB962C8B-B14F-4D97-AF65-F5344CB8AC3E}">
        <p14:creationId xmlns:p14="http://schemas.microsoft.com/office/powerpoint/2010/main" val="2604195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7828" y="339634"/>
            <a:ext cx="1143262" cy="830997"/>
          </a:xfrm>
          <a:prstGeom prst="rect">
            <a:avLst/>
          </a:prstGeom>
          <a:noFill/>
        </p:spPr>
        <p:txBody>
          <a:bodyPr wrap="none" rtlCol="0">
            <a:spAutoFit/>
          </a:bodyPr>
          <a:lstStyle/>
          <a:p>
            <a:r>
              <a:rPr lang="en-GB" sz="2400" u="sng" dirty="0" smtClean="0">
                <a:latin typeface="Century Gothic" panose="020B0502020202020204" pitchFamily="34" charset="0"/>
              </a:rPr>
              <a:t>Starter</a:t>
            </a:r>
          </a:p>
          <a:p>
            <a:endParaRPr lang="en-GB" sz="2400" u="sng" dirty="0">
              <a:latin typeface="Century Gothic" panose="020B0502020202020204" pitchFamily="34" charset="0"/>
            </a:endParaRPr>
          </a:p>
        </p:txBody>
      </p:sp>
      <p:sp>
        <p:nvSpPr>
          <p:cNvPr id="5" name="Rectangle 4"/>
          <p:cNvSpPr/>
          <p:nvPr/>
        </p:nvSpPr>
        <p:spPr>
          <a:xfrm>
            <a:off x="3139439" y="708966"/>
            <a:ext cx="6096000" cy="923330"/>
          </a:xfrm>
          <a:prstGeom prst="rect">
            <a:avLst/>
          </a:prstGeom>
        </p:spPr>
        <p:txBody>
          <a:bodyPr>
            <a:spAutoFit/>
          </a:bodyPr>
          <a:lstStyle/>
          <a:p>
            <a:pPr algn="ctr"/>
            <a:r>
              <a:rPr lang="en-GB" dirty="0">
                <a:solidFill>
                  <a:srgbClr val="000000"/>
                </a:solidFill>
                <a:latin typeface="Century Gothic" panose="020B0502020202020204" pitchFamily="34" charset="0"/>
              </a:rPr>
              <a:t>Look at the comic strip speech bubbles. Change each speech bubble into a speech sentence with inverted commas.  </a:t>
            </a:r>
            <a:r>
              <a:rPr lang="en-GB" dirty="0" smtClean="0">
                <a:solidFill>
                  <a:srgbClr val="000000"/>
                </a:solidFill>
                <a:latin typeface="Century Gothic" panose="020B0502020202020204" pitchFamily="34" charset="0"/>
              </a:rPr>
              <a:t> </a:t>
            </a:r>
            <a:endParaRPr lang="en-GB" dirty="0">
              <a:latin typeface="Century Gothic" panose="020B0502020202020204" pitchFamily="34" charset="0"/>
            </a:endParaRPr>
          </a:p>
        </p:txBody>
      </p:sp>
      <p:pic>
        <p:nvPicPr>
          <p:cNvPr id="6" name="Picture 5"/>
          <p:cNvPicPr>
            <a:picLocks noChangeAspect="1"/>
          </p:cNvPicPr>
          <p:nvPr/>
        </p:nvPicPr>
        <p:blipFill>
          <a:blip r:embed="rId2"/>
          <a:stretch>
            <a:fillRect/>
          </a:stretch>
        </p:blipFill>
        <p:spPr>
          <a:xfrm>
            <a:off x="3153727" y="2093961"/>
            <a:ext cx="6067425" cy="4505325"/>
          </a:xfrm>
          <a:prstGeom prst="rect">
            <a:avLst/>
          </a:prstGeom>
        </p:spPr>
      </p:pic>
    </p:spTree>
    <p:extLst>
      <p:ext uri="{BB962C8B-B14F-4D97-AF65-F5344CB8AC3E}">
        <p14:creationId xmlns:p14="http://schemas.microsoft.com/office/powerpoint/2010/main" val="205714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32017" y="603477"/>
            <a:ext cx="3810000" cy="2124075"/>
          </a:xfrm>
          <a:prstGeom prst="rect">
            <a:avLst/>
          </a:prstGeom>
        </p:spPr>
      </p:pic>
      <p:pic>
        <p:nvPicPr>
          <p:cNvPr id="3" name="Picture 2"/>
          <p:cNvPicPr>
            <a:picLocks noChangeAspect="1"/>
          </p:cNvPicPr>
          <p:nvPr/>
        </p:nvPicPr>
        <p:blipFill>
          <a:blip r:embed="rId3"/>
          <a:stretch>
            <a:fillRect/>
          </a:stretch>
        </p:blipFill>
        <p:spPr>
          <a:xfrm>
            <a:off x="6683556" y="896302"/>
            <a:ext cx="2038350" cy="4333875"/>
          </a:xfrm>
          <a:prstGeom prst="rect">
            <a:avLst/>
          </a:prstGeom>
        </p:spPr>
      </p:pic>
      <p:sp>
        <p:nvSpPr>
          <p:cNvPr id="4" name="Rectangle 3"/>
          <p:cNvSpPr/>
          <p:nvPr/>
        </p:nvSpPr>
        <p:spPr>
          <a:xfrm>
            <a:off x="246017" y="3202466"/>
            <a:ext cx="6096000" cy="1569660"/>
          </a:xfrm>
          <a:prstGeom prst="rect">
            <a:avLst/>
          </a:prstGeom>
        </p:spPr>
        <p:txBody>
          <a:bodyPr>
            <a:spAutoFit/>
          </a:bodyPr>
          <a:lstStyle/>
          <a:p>
            <a:pPr algn="ctr"/>
            <a:r>
              <a:rPr lang="en-GB" sz="2400" dirty="0">
                <a:solidFill>
                  <a:srgbClr val="000000"/>
                </a:solidFill>
                <a:latin typeface="Century Gothic" panose="020B0502020202020204" pitchFamily="34" charset="0"/>
              </a:rPr>
              <a:t>Look at the comic strip speech </a:t>
            </a:r>
            <a:r>
              <a:rPr lang="en-GB" sz="2400" dirty="0" smtClean="0">
                <a:solidFill>
                  <a:srgbClr val="000000"/>
                </a:solidFill>
                <a:latin typeface="Century Gothic" panose="020B0502020202020204" pitchFamily="34" charset="0"/>
              </a:rPr>
              <a:t>bubbles. </a:t>
            </a:r>
            <a:r>
              <a:rPr lang="en-GB" sz="2400" dirty="0">
                <a:solidFill>
                  <a:srgbClr val="000000"/>
                </a:solidFill>
                <a:latin typeface="Century Gothic" panose="020B0502020202020204" pitchFamily="34" charset="0"/>
              </a:rPr>
              <a:t>Change each speech bubble into a speech sentence with inverted commas. </a:t>
            </a:r>
            <a:r>
              <a:rPr lang="en-GB" sz="2400" dirty="0" smtClean="0">
                <a:solidFill>
                  <a:srgbClr val="000000"/>
                </a:solidFill>
                <a:latin typeface="Century Gothic" panose="020B0502020202020204" pitchFamily="34" charset="0"/>
              </a:rPr>
              <a:t> </a:t>
            </a:r>
            <a:endParaRPr lang="en-GB" sz="2400" dirty="0">
              <a:latin typeface="Century Gothic" panose="020B0502020202020204" pitchFamily="34" charset="0"/>
            </a:endParaRPr>
          </a:p>
        </p:txBody>
      </p:sp>
    </p:spTree>
    <p:extLst>
      <p:ext uri="{BB962C8B-B14F-4D97-AF65-F5344CB8AC3E}">
        <p14:creationId xmlns:p14="http://schemas.microsoft.com/office/powerpoint/2010/main" val="1970460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137" y="378823"/>
            <a:ext cx="1362874" cy="707886"/>
          </a:xfrm>
          <a:prstGeom prst="rect">
            <a:avLst/>
          </a:prstGeom>
          <a:noFill/>
        </p:spPr>
        <p:txBody>
          <a:bodyPr wrap="none" rtlCol="0">
            <a:spAutoFit/>
          </a:bodyPr>
          <a:lstStyle/>
          <a:p>
            <a:r>
              <a:rPr lang="en-GB" sz="4000" b="1" u="sng" dirty="0" smtClean="0">
                <a:latin typeface="Century Gothic" panose="020B0502020202020204" pitchFamily="34" charset="0"/>
              </a:rPr>
              <a:t>TASK</a:t>
            </a:r>
            <a:endParaRPr lang="en-GB" sz="4000" b="1" u="sng" dirty="0">
              <a:latin typeface="Century Gothic" panose="020B0502020202020204" pitchFamily="34" charset="0"/>
            </a:endParaRPr>
          </a:p>
        </p:txBody>
      </p:sp>
      <p:pic>
        <p:nvPicPr>
          <p:cNvPr id="3" name="Picture 2"/>
          <p:cNvPicPr>
            <a:picLocks noChangeAspect="1"/>
          </p:cNvPicPr>
          <p:nvPr/>
        </p:nvPicPr>
        <p:blipFill>
          <a:blip r:embed="rId2"/>
          <a:stretch>
            <a:fillRect/>
          </a:stretch>
        </p:blipFill>
        <p:spPr>
          <a:xfrm>
            <a:off x="9679578" y="105247"/>
            <a:ext cx="2299063" cy="1630846"/>
          </a:xfrm>
          <a:prstGeom prst="rect">
            <a:avLst/>
          </a:prstGeom>
        </p:spPr>
      </p:pic>
      <p:sp>
        <p:nvSpPr>
          <p:cNvPr id="4" name="TextBox 3"/>
          <p:cNvSpPr txBox="1"/>
          <p:nvPr/>
        </p:nvSpPr>
        <p:spPr>
          <a:xfrm>
            <a:off x="885612" y="2637430"/>
            <a:ext cx="10527241" cy="3046988"/>
          </a:xfrm>
          <a:prstGeom prst="rect">
            <a:avLst/>
          </a:prstGeom>
          <a:noFill/>
        </p:spPr>
        <p:txBody>
          <a:bodyPr wrap="none" rtlCol="0">
            <a:spAutoFit/>
          </a:bodyPr>
          <a:lstStyle/>
          <a:p>
            <a:r>
              <a:rPr lang="en-GB" sz="2400" dirty="0" smtClean="0">
                <a:latin typeface="Century Gothic" panose="020B0502020202020204" pitchFamily="34" charset="0"/>
              </a:rPr>
              <a:t>Today your task is to write the </a:t>
            </a:r>
            <a:r>
              <a:rPr lang="en-GB" sz="2400" dirty="0" smtClean="0">
                <a:latin typeface="Century Gothic" panose="020B0502020202020204" pitchFamily="34" charset="0"/>
              </a:rPr>
              <a:t>next </a:t>
            </a:r>
            <a:r>
              <a:rPr lang="en-GB" sz="2400" dirty="0" smtClean="0">
                <a:latin typeface="Century Gothic" panose="020B0502020202020204" pitchFamily="34" charset="0"/>
              </a:rPr>
              <a:t>section of our story – the </a:t>
            </a:r>
            <a:r>
              <a:rPr lang="en-GB" sz="2400" dirty="0" smtClean="0">
                <a:latin typeface="Century Gothic" panose="020B0502020202020204" pitchFamily="34" charset="0"/>
              </a:rPr>
              <a:t>Build </a:t>
            </a:r>
            <a:r>
              <a:rPr lang="en-GB" sz="2400" dirty="0">
                <a:latin typeface="Century Gothic" panose="020B0502020202020204" pitchFamily="34" charset="0"/>
              </a:rPr>
              <a:t>U</a:t>
            </a:r>
            <a:r>
              <a:rPr lang="en-GB" sz="2400" dirty="0" smtClean="0">
                <a:latin typeface="Century Gothic" panose="020B0502020202020204" pitchFamily="34" charset="0"/>
              </a:rPr>
              <a:t>p.</a:t>
            </a:r>
            <a:endParaRPr lang="en-GB" sz="2400" dirty="0" smtClean="0">
              <a:latin typeface="Century Gothic" panose="020B0502020202020204" pitchFamily="34" charset="0"/>
            </a:endParaRPr>
          </a:p>
          <a:p>
            <a:endParaRPr lang="en-GB" sz="2400" dirty="0" smtClean="0">
              <a:latin typeface="Century Gothic" panose="020B0502020202020204" pitchFamily="34" charset="0"/>
            </a:endParaRPr>
          </a:p>
          <a:p>
            <a:r>
              <a:rPr lang="en-GB" sz="2400" dirty="0" smtClean="0">
                <a:latin typeface="Century Gothic" panose="020B0502020202020204" pitchFamily="34" charset="0"/>
              </a:rPr>
              <a:t>Use your planning on your story mountain to help you.</a:t>
            </a:r>
          </a:p>
          <a:p>
            <a:endParaRPr lang="en-GB" sz="2400" dirty="0">
              <a:latin typeface="Century Gothic" panose="020B0502020202020204" pitchFamily="34" charset="0"/>
            </a:endParaRPr>
          </a:p>
          <a:p>
            <a:r>
              <a:rPr lang="en-GB" sz="2400" dirty="0" smtClean="0">
                <a:latin typeface="Century Gothic" panose="020B0502020202020204" pitchFamily="34" charset="0"/>
              </a:rPr>
              <a:t>You must include Inverted Commas at least once in your Build Up.</a:t>
            </a:r>
            <a:endParaRPr lang="en-GB" sz="2400" dirty="0" smtClean="0">
              <a:latin typeface="Century Gothic" panose="020B0502020202020204" pitchFamily="34" charset="0"/>
            </a:endParaRPr>
          </a:p>
          <a:p>
            <a:endParaRPr lang="en-GB" sz="2400" dirty="0">
              <a:latin typeface="Century Gothic" panose="020B0502020202020204" pitchFamily="34" charset="0"/>
            </a:endParaRPr>
          </a:p>
          <a:p>
            <a:r>
              <a:rPr lang="en-GB" sz="2400" dirty="0" smtClean="0">
                <a:latin typeface="Century Gothic" panose="020B0502020202020204" pitchFamily="34" charset="0"/>
              </a:rPr>
              <a:t>As always, remember to include </a:t>
            </a:r>
            <a:r>
              <a:rPr lang="en-GB" sz="2400" b="1" dirty="0" smtClean="0">
                <a:latin typeface="Century Gothic" panose="020B0502020202020204" pitchFamily="34" charset="0"/>
              </a:rPr>
              <a:t>correct CL and P </a:t>
            </a:r>
            <a:r>
              <a:rPr lang="en-GB" sz="2400" dirty="0" smtClean="0">
                <a:latin typeface="Century Gothic" panose="020B0502020202020204" pitchFamily="34" charset="0"/>
              </a:rPr>
              <a:t>where appropriate.</a:t>
            </a:r>
          </a:p>
          <a:p>
            <a:endParaRPr lang="en-GB" sz="2400" dirty="0" smtClean="0">
              <a:latin typeface="Century Gothic" panose="020B0502020202020204" pitchFamily="34" charset="0"/>
            </a:endParaRPr>
          </a:p>
        </p:txBody>
      </p:sp>
    </p:spTree>
    <p:extLst>
      <p:ext uri="{BB962C8B-B14F-4D97-AF65-F5344CB8AC3E}">
        <p14:creationId xmlns:p14="http://schemas.microsoft.com/office/powerpoint/2010/main" val="283964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510" y="378823"/>
            <a:ext cx="11560628" cy="1200329"/>
          </a:xfrm>
          <a:prstGeom prst="rect">
            <a:avLst/>
          </a:prstGeom>
          <a:noFill/>
        </p:spPr>
        <p:txBody>
          <a:bodyPr wrap="square" rtlCol="0">
            <a:spAutoFit/>
          </a:bodyPr>
          <a:lstStyle/>
          <a:p>
            <a:pPr algn="ctr"/>
            <a:r>
              <a:rPr lang="en-GB" sz="2400" u="sng" dirty="0" smtClean="0">
                <a:latin typeface="Century Gothic" panose="020B0502020202020204" pitchFamily="34" charset="0"/>
              </a:rPr>
              <a:t>From Waste to Robes</a:t>
            </a:r>
          </a:p>
          <a:p>
            <a:pPr algn="ctr"/>
            <a:r>
              <a:rPr lang="en-GB" sz="2400" dirty="0" smtClean="0">
                <a:latin typeface="Century Gothic" panose="020B0502020202020204" pitchFamily="34" charset="0"/>
              </a:rPr>
              <a:t>Yesterday we </a:t>
            </a:r>
            <a:r>
              <a:rPr lang="en-GB" sz="2400" dirty="0" smtClean="0">
                <a:latin typeface="Century Gothic" panose="020B0502020202020204" pitchFamily="34" charset="0"/>
              </a:rPr>
              <a:t>wrote the introductory paragraph to our story.</a:t>
            </a:r>
          </a:p>
          <a:p>
            <a:pPr algn="ctr"/>
            <a:r>
              <a:rPr lang="en-GB" sz="2400" dirty="0" smtClean="0">
                <a:latin typeface="Century Gothic" panose="020B0502020202020204" pitchFamily="34" charset="0"/>
              </a:rPr>
              <a:t>Today we are going to write the build up.</a:t>
            </a:r>
            <a:r>
              <a:rPr lang="en-GB" sz="2400" dirty="0" smtClean="0">
                <a:latin typeface="Century Gothic" panose="020B0502020202020204" pitchFamily="34" charset="0"/>
              </a:rPr>
              <a:t> </a:t>
            </a:r>
            <a:endParaRPr lang="en-GB" sz="2400" dirty="0">
              <a:latin typeface="Century Gothic" panose="020B0502020202020204" pitchFamily="34" charset="0"/>
            </a:endParaRPr>
          </a:p>
        </p:txBody>
      </p:sp>
      <p:sp>
        <p:nvSpPr>
          <p:cNvPr id="3" name="Rectangle 2"/>
          <p:cNvSpPr/>
          <p:nvPr/>
        </p:nvSpPr>
        <p:spPr>
          <a:xfrm>
            <a:off x="1561172" y="6025829"/>
            <a:ext cx="9065302" cy="461665"/>
          </a:xfrm>
          <a:prstGeom prst="rect">
            <a:avLst/>
          </a:prstGeom>
        </p:spPr>
        <p:txBody>
          <a:bodyPr wrap="none">
            <a:spAutoFit/>
          </a:bodyPr>
          <a:lstStyle/>
          <a:p>
            <a:r>
              <a:rPr lang="en-GB" sz="2400" dirty="0">
                <a:latin typeface="Century Gothic" panose="020B0502020202020204" pitchFamily="34" charset="0"/>
                <a:hlinkClick r:id="rId2"/>
              </a:rPr>
              <a:t>https://climateheroes.org/from-waste-to-robes%e2%80%8b</a:t>
            </a:r>
            <a:r>
              <a:rPr lang="en-GB" sz="2400" dirty="0" smtClean="0">
                <a:latin typeface="Century Gothic" panose="020B0502020202020204" pitchFamily="34" charset="0"/>
                <a:hlinkClick r:id="rId2"/>
              </a:rPr>
              <a:t>/</a:t>
            </a:r>
            <a:r>
              <a:rPr lang="en-GB" sz="2400" dirty="0" smtClean="0">
                <a:latin typeface="Century Gothic" panose="020B0502020202020204" pitchFamily="34" charset="0"/>
              </a:rPr>
              <a:t> </a:t>
            </a:r>
            <a:endParaRPr lang="en-GB" sz="2400" dirty="0">
              <a:latin typeface="Century Gothic" panose="020B0502020202020204" pitchFamily="34" charset="0"/>
            </a:endParaRPr>
          </a:p>
        </p:txBody>
      </p:sp>
      <p:pic>
        <p:nvPicPr>
          <p:cNvPr id="4" name="Picture 3"/>
          <p:cNvPicPr>
            <a:picLocks noChangeAspect="1"/>
          </p:cNvPicPr>
          <p:nvPr/>
        </p:nvPicPr>
        <p:blipFill>
          <a:blip r:embed="rId3"/>
          <a:stretch>
            <a:fillRect/>
          </a:stretch>
        </p:blipFill>
        <p:spPr>
          <a:xfrm>
            <a:off x="2390954" y="2124657"/>
            <a:ext cx="7405737" cy="3724997"/>
          </a:xfrm>
          <a:prstGeom prst="rect">
            <a:avLst/>
          </a:prstGeom>
        </p:spPr>
      </p:pic>
    </p:spTree>
    <p:extLst>
      <p:ext uri="{BB962C8B-B14F-4D97-AF65-F5344CB8AC3E}">
        <p14:creationId xmlns:p14="http://schemas.microsoft.com/office/powerpoint/2010/main" val="4157252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26570"/>
            <a:ext cx="12070229" cy="6001643"/>
          </a:xfrm>
          <a:prstGeom prst="rect">
            <a:avLst/>
          </a:prstGeom>
          <a:noFill/>
        </p:spPr>
        <p:txBody>
          <a:bodyPr wrap="square" rtlCol="0">
            <a:spAutoFit/>
          </a:bodyPr>
          <a:lstStyle/>
          <a:p>
            <a:pPr algn="ctr"/>
            <a:r>
              <a:rPr lang="en-GB" sz="2400" dirty="0" smtClean="0">
                <a:latin typeface="Century Gothic" panose="020B0502020202020204" pitchFamily="34" charset="0"/>
              </a:rPr>
              <a:t>The build up begins to introduce the problem.</a:t>
            </a:r>
            <a:endParaRPr lang="en-GB" sz="2400" dirty="0" smtClean="0">
              <a:latin typeface="Century Gothic" panose="020B0502020202020204" pitchFamily="34" charset="0"/>
            </a:endParaRPr>
          </a:p>
          <a:p>
            <a:pPr algn="ctr"/>
            <a:endParaRPr lang="en-GB" sz="2400" dirty="0" smtClean="0">
              <a:latin typeface="Century Gothic" panose="020B0502020202020204" pitchFamily="34" charset="0"/>
            </a:endParaRPr>
          </a:p>
          <a:p>
            <a:pPr algn="ctr"/>
            <a:r>
              <a:rPr lang="en-GB" sz="2400" dirty="0">
                <a:latin typeface="Century Gothic" panose="020B0502020202020204" pitchFamily="34" charset="0"/>
              </a:rPr>
              <a:t>I</a:t>
            </a:r>
            <a:r>
              <a:rPr lang="en-GB" sz="2400" dirty="0" smtClean="0">
                <a:latin typeface="Century Gothic" panose="020B0502020202020204" pitchFamily="34" charset="0"/>
              </a:rPr>
              <a:t>t is a small series of events that shows something is going wrong.</a:t>
            </a:r>
          </a:p>
          <a:p>
            <a:pPr algn="ctr"/>
            <a:endParaRPr lang="en-GB" sz="2400" dirty="0">
              <a:latin typeface="Century Gothic" panose="020B0502020202020204" pitchFamily="34" charset="0"/>
            </a:endParaRPr>
          </a:p>
          <a:p>
            <a:pPr algn="ctr"/>
            <a:r>
              <a:rPr lang="en-GB" sz="2400" dirty="0" smtClean="0">
                <a:latin typeface="Century Gothic" panose="020B0502020202020204" pitchFamily="34" charset="0"/>
              </a:rPr>
              <a:t>In our story this could be that when Phra Mahapranom Dhammalangaro</a:t>
            </a:r>
          </a:p>
          <a:p>
            <a:pPr algn="ctr"/>
            <a:r>
              <a:rPr lang="en-GB" sz="2400" dirty="0">
                <a:latin typeface="Century Gothic" panose="020B0502020202020204" pitchFamily="34" charset="0"/>
              </a:rPr>
              <a:t>f</a:t>
            </a:r>
            <a:r>
              <a:rPr lang="en-GB" sz="2400" dirty="0" smtClean="0">
                <a:latin typeface="Century Gothic" panose="020B0502020202020204" pitchFamily="34" charset="0"/>
              </a:rPr>
              <a:t>irst arrived at  the temple he saw that it was full of garbage and that the plastics were either burned or thrown away. People would just throw plastic in the river and forget about it.</a:t>
            </a:r>
          </a:p>
          <a:p>
            <a:pPr algn="ctr"/>
            <a:endParaRPr lang="en-GB" sz="2400" dirty="0">
              <a:latin typeface="Century Gothic" panose="020B0502020202020204" pitchFamily="34" charset="0"/>
            </a:endParaRPr>
          </a:p>
          <a:p>
            <a:pPr algn="ctr"/>
            <a:r>
              <a:rPr lang="en-GB" sz="2400" dirty="0" smtClean="0">
                <a:latin typeface="Century Gothic" panose="020B0502020202020204" pitchFamily="34" charset="0"/>
              </a:rPr>
              <a:t>We need to continue to make our paragraph interesting for the reader, so today I would like you to include some Inverted Commas in your writing.</a:t>
            </a:r>
          </a:p>
          <a:p>
            <a:pPr algn="ctr"/>
            <a:endParaRPr lang="en-GB" sz="2400" dirty="0">
              <a:latin typeface="Century Gothic" panose="020B0502020202020204" pitchFamily="34" charset="0"/>
            </a:endParaRPr>
          </a:p>
          <a:p>
            <a:pPr algn="ctr"/>
            <a:r>
              <a:rPr lang="en-GB" sz="2400" dirty="0" smtClean="0">
                <a:latin typeface="Century Gothic" panose="020B0502020202020204" pitchFamily="34" charset="0"/>
              </a:rPr>
              <a:t>What are inverted commas?</a:t>
            </a:r>
          </a:p>
          <a:p>
            <a:pPr algn="ctr"/>
            <a:r>
              <a:rPr lang="en-GB" sz="2400" dirty="0" smtClean="0">
                <a:latin typeface="Century Gothic" panose="020B0502020202020204" pitchFamily="34" charset="0"/>
              </a:rPr>
              <a:t>That’s correct, Inverted commas are another name for speech marks.</a:t>
            </a:r>
          </a:p>
          <a:p>
            <a:pPr algn="ctr"/>
            <a:endParaRPr lang="en-GB" sz="2400" dirty="0">
              <a:latin typeface="Century Gothic" panose="020B0502020202020204" pitchFamily="34" charset="0"/>
            </a:endParaRPr>
          </a:p>
          <a:p>
            <a:pPr algn="ctr"/>
            <a:endParaRPr lang="en-GB" sz="2400" dirty="0">
              <a:latin typeface="Century Gothic" panose="020B0502020202020204" pitchFamily="34" charset="0"/>
            </a:endParaRPr>
          </a:p>
        </p:txBody>
      </p:sp>
    </p:spTree>
    <p:extLst>
      <p:ext uri="{BB962C8B-B14F-4D97-AF65-F5344CB8AC3E}">
        <p14:creationId xmlns:p14="http://schemas.microsoft.com/office/powerpoint/2010/main" val="1381144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90662B1B-33B0-4D84-B2BB-C180009FDCF4}"/>
              </a:ext>
            </a:extLst>
          </p:cNvPr>
          <p:cNvSpPr/>
          <p:nvPr/>
        </p:nvSpPr>
        <p:spPr>
          <a:xfrm>
            <a:off x="3035301" y="2709863"/>
            <a:ext cx="2682875" cy="830262"/>
          </a:xfrm>
          <a:prstGeom prst="roundRect">
            <a:avLst/>
          </a:prstGeom>
          <a:solidFill>
            <a:srgbClr val="9CC7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Rounded Rectangle 9">
            <a:extLst>
              <a:ext uri="{FF2B5EF4-FFF2-40B4-BE49-F238E27FC236}">
                <a16:creationId xmlns:a16="http://schemas.microsoft.com/office/drawing/2014/main" id="{31DF8EE6-37A2-440E-9E08-2F24ADF7D642}"/>
              </a:ext>
            </a:extLst>
          </p:cNvPr>
          <p:cNvSpPr/>
          <p:nvPr/>
        </p:nvSpPr>
        <p:spPr>
          <a:xfrm>
            <a:off x="6430964" y="2709863"/>
            <a:ext cx="2682875" cy="830262"/>
          </a:xfrm>
          <a:prstGeom prst="roundRect">
            <a:avLst/>
          </a:prstGeom>
          <a:solidFill>
            <a:srgbClr val="9CC7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172" name="Rectangle 19"/>
          <p:cNvSpPr>
            <a:spLocks noChangeArrowheads="1"/>
          </p:cNvSpPr>
          <p:nvPr/>
        </p:nvSpPr>
        <p:spPr bwMode="auto">
          <a:xfrm>
            <a:off x="4270375" y="728664"/>
            <a:ext cx="37240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3600" b="1" dirty="0">
                <a:solidFill>
                  <a:schemeClr val="tx1"/>
                </a:solidFill>
                <a:latin typeface="Twinkl" pitchFamily="2" charset="0"/>
              </a:rPr>
              <a:t>Different Names</a:t>
            </a:r>
          </a:p>
        </p:txBody>
      </p:sp>
      <p:sp>
        <p:nvSpPr>
          <p:cNvPr id="7173" name="TextBox 1"/>
          <p:cNvSpPr txBox="1">
            <a:spLocks noChangeArrowheads="1"/>
          </p:cNvSpPr>
          <p:nvPr/>
        </p:nvSpPr>
        <p:spPr bwMode="auto">
          <a:xfrm>
            <a:off x="2279650" y="1914526"/>
            <a:ext cx="7632700" cy="587375"/>
          </a:xfrm>
          <a:prstGeom prst="rect">
            <a:avLst/>
          </a:prstGeom>
          <a:solidFill>
            <a:srgbClr val="ACDDF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algn="ctr" eaLnBrk="1" hangingPunct="1"/>
            <a:r>
              <a:rPr lang="en-GB" altLang="en-US" sz="2400" dirty="0">
                <a:latin typeface="Twinkl" pitchFamily="2" charset="0"/>
              </a:rPr>
              <a:t>Inverted commas can also be called:</a:t>
            </a:r>
          </a:p>
        </p:txBody>
      </p:sp>
      <p:sp>
        <p:nvSpPr>
          <p:cNvPr id="3" name="Rectangle 2"/>
          <p:cNvSpPr>
            <a:spLocks noChangeArrowheads="1"/>
          </p:cNvSpPr>
          <p:nvPr/>
        </p:nvSpPr>
        <p:spPr bwMode="auto">
          <a:xfrm>
            <a:off x="3121025" y="2832101"/>
            <a:ext cx="2597150" cy="587375"/>
          </a:xfrm>
          <a:prstGeom prst="rect">
            <a:avLst/>
          </a:prstGeom>
          <a:solidFill>
            <a:srgbClr val="9CC75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400">
                <a:solidFill>
                  <a:schemeClr val="tx1"/>
                </a:solidFill>
                <a:latin typeface="Twinkl" pitchFamily="2" charset="0"/>
              </a:rPr>
              <a:t>Speech marks</a:t>
            </a:r>
          </a:p>
        </p:txBody>
      </p:sp>
      <p:sp>
        <p:nvSpPr>
          <p:cNvPr id="6" name="Rectangle 5"/>
          <p:cNvSpPr>
            <a:spLocks noChangeArrowheads="1"/>
          </p:cNvSpPr>
          <p:nvPr/>
        </p:nvSpPr>
        <p:spPr bwMode="auto">
          <a:xfrm>
            <a:off x="6473825" y="2832101"/>
            <a:ext cx="2597150" cy="587375"/>
          </a:xfrm>
          <a:prstGeom prst="rect">
            <a:avLst/>
          </a:prstGeom>
          <a:solidFill>
            <a:srgbClr val="9CC75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2400">
                <a:solidFill>
                  <a:schemeClr val="tx1"/>
                </a:solidFill>
                <a:latin typeface="Twinkl" pitchFamily="2" charset="0"/>
              </a:rPr>
              <a:t>Quotation marks</a:t>
            </a:r>
          </a:p>
        </p:txBody>
      </p:sp>
      <p:grpSp>
        <p:nvGrpSpPr>
          <p:cNvPr id="7176" name="Group 13"/>
          <p:cNvGrpSpPr>
            <a:grpSpLocks/>
          </p:cNvGrpSpPr>
          <p:nvPr/>
        </p:nvGrpSpPr>
        <p:grpSpPr bwMode="auto">
          <a:xfrm>
            <a:off x="7851776" y="4332288"/>
            <a:ext cx="2060575" cy="1566862"/>
            <a:chOff x="6327902" y="4332550"/>
            <a:chExt cx="2060448" cy="1566037"/>
          </a:xfrm>
        </p:grpSpPr>
        <p:sp>
          <p:nvSpPr>
            <p:cNvPr id="15" name="Oval Callout 14">
              <a:extLst>
                <a:ext uri="{FF2B5EF4-FFF2-40B4-BE49-F238E27FC236}">
                  <a16:creationId xmlns:a16="http://schemas.microsoft.com/office/drawing/2014/main" id="{813D201E-41EA-40E3-A0A2-2F082ECCA002}"/>
                </a:ext>
              </a:extLst>
            </p:cNvPr>
            <p:cNvSpPr/>
            <p:nvPr/>
          </p:nvSpPr>
          <p:spPr>
            <a:xfrm>
              <a:off x="6327902" y="4332550"/>
              <a:ext cx="2060448" cy="1566037"/>
            </a:xfrm>
            <a:prstGeom prst="wedgeEllipseCallout">
              <a:avLst>
                <a:gd name="adj1" fmla="val -44502"/>
                <a:gd name="adj2" fmla="val 5627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7200" dirty="0"/>
            </a:p>
          </p:txBody>
        </p:sp>
        <p:sp>
          <p:nvSpPr>
            <p:cNvPr id="7178" name="Rectangle 15"/>
            <p:cNvSpPr>
              <a:spLocks noChangeArrowheads="1"/>
            </p:cNvSpPr>
            <p:nvPr/>
          </p:nvSpPr>
          <p:spPr bwMode="auto">
            <a:xfrm>
              <a:off x="6327902" y="4698258"/>
              <a:ext cx="20604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7200" dirty="0">
                  <a:solidFill>
                    <a:srgbClr val="FFFFFF"/>
                  </a:solidFill>
                  <a:latin typeface="Twinkl" pitchFamily="2" charset="0"/>
                </a:rPr>
                <a:t>“ ”</a:t>
              </a:r>
            </a:p>
          </p:txBody>
        </p:sp>
      </p:grpSp>
      <p:sp>
        <p:nvSpPr>
          <p:cNvPr id="2" name="TextBox 1"/>
          <p:cNvSpPr txBox="1"/>
          <p:nvPr/>
        </p:nvSpPr>
        <p:spPr>
          <a:xfrm>
            <a:off x="2463435" y="101463"/>
            <a:ext cx="7265130" cy="523220"/>
          </a:xfrm>
          <a:prstGeom prst="rect">
            <a:avLst/>
          </a:prstGeom>
          <a:noFill/>
        </p:spPr>
        <p:txBody>
          <a:bodyPr wrap="none" rtlCol="0">
            <a:spAutoFit/>
          </a:bodyPr>
          <a:lstStyle/>
          <a:p>
            <a:r>
              <a:rPr lang="en-GB" sz="2800" b="1" u="sng" dirty="0" smtClean="0">
                <a:latin typeface="Century Gothic" panose="020B0502020202020204" pitchFamily="34" charset="0"/>
              </a:rPr>
              <a:t>Lets recap what Inverted Commas are…</a:t>
            </a:r>
            <a:endParaRPr lang="en-GB" sz="2800" b="1" u="sng" dirty="0">
              <a:latin typeface="Century Gothic" panose="020B0502020202020204" pitchFamily="34" charset="0"/>
            </a:endParaRPr>
          </a:p>
        </p:txBody>
      </p:sp>
    </p:spTree>
    <p:extLst>
      <p:ext uri="{BB962C8B-B14F-4D97-AF65-F5344CB8AC3E}">
        <p14:creationId xmlns:p14="http://schemas.microsoft.com/office/powerpoint/2010/main" val="2644708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3"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7C947FBF-CCEE-45ED-814A-4963C720D22D}"/>
              </a:ext>
            </a:extLst>
          </p:cNvPr>
          <p:cNvSpPr/>
          <p:nvPr/>
        </p:nvSpPr>
        <p:spPr>
          <a:xfrm>
            <a:off x="2279650" y="2897189"/>
            <a:ext cx="7632700" cy="828675"/>
          </a:xfrm>
          <a:prstGeom prst="roundRect">
            <a:avLst/>
          </a:prstGeom>
          <a:solidFill>
            <a:srgbClr val="9CC7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195" name="Rectangle 19"/>
          <p:cNvSpPr>
            <a:spLocks noChangeArrowheads="1"/>
          </p:cNvSpPr>
          <p:nvPr/>
        </p:nvSpPr>
        <p:spPr bwMode="auto">
          <a:xfrm>
            <a:off x="4005263" y="728664"/>
            <a:ext cx="43909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3600" b="1">
                <a:solidFill>
                  <a:schemeClr val="tx1"/>
                </a:solidFill>
                <a:latin typeface="Twinkl" pitchFamily="2" charset="0"/>
              </a:rPr>
              <a:t>Beginning and End</a:t>
            </a:r>
          </a:p>
        </p:txBody>
      </p:sp>
      <p:sp>
        <p:nvSpPr>
          <p:cNvPr id="8196" name="TextBox 1"/>
          <p:cNvSpPr txBox="1">
            <a:spLocks noChangeArrowheads="1"/>
          </p:cNvSpPr>
          <p:nvPr/>
        </p:nvSpPr>
        <p:spPr bwMode="auto">
          <a:xfrm>
            <a:off x="2279650" y="1741489"/>
            <a:ext cx="7632700" cy="955675"/>
          </a:xfrm>
          <a:prstGeom prst="rect">
            <a:avLst/>
          </a:prstGeom>
          <a:solidFill>
            <a:srgbClr val="ACDDF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eaLnBrk="1" hangingPunct="1"/>
            <a:r>
              <a:rPr lang="en-GB" altLang="en-US" sz="2400">
                <a:latin typeface="Twinkl" pitchFamily="2" charset="0"/>
              </a:rPr>
              <a:t>Keep your speech marks at the beginning and</a:t>
            </a:r>
            <a:br>
              <a:rPr lang="en-GB" altLang="en-US" sz="2400">
                <a:latin typeface="Twinkl" pitchFamily="2" charset="0"/>
              </a:rPr>
            </a:br>
            <a:r>
              <a:rPr lang="en-GB" altLang="en-US" sz="2400">
                <a:latin typeface="Twinkl" pitchFamily="2" charset="0"/>
              </a:rPr>
              <a:t> the end of the words being spoken. </a:t>
            </a:r>
          </a:p>
        </p:txBody>
      </p:sp>
      <p:sp>
        <p:nvSpPr>
          <p:cNvPr id="3" name="Rectangle 2"/>
          <p:cNvSpPr>
            <a:spLocks noChangeArrowheads="1"/>
          </p:cNvSpPr>
          <p:nvPr/>
        </p:nvSpPr>
        <p:spPr bwMode="auto">
          <a:xfrm>
            <a:off x="2279650" y="3022601"/>
            <a:ext cx="7632700" cy="587375"/>
          </a:xfrm>
          <a:prstGeom prst="rect">
            <a:avLst/>
          </a:prstGeom>
          <a:solidFill>
            <a:srgbClr val="9CC75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a:solidFill>
                  <a:srgbClr val="0070C0"/>
                </a:solidFill>
                <a:latin typeface="Twinkl" pitchFamily="2" charset="0"/>
              </a:rPr>
              <a:t>“</a:t>
            </a:r>
            <a:r>
              <a:rPr lang="en-GB" altLang="en-US" sz="2400">
                <a:solidFill>
                  <a:schemeClr val="tx1"/>
                </a:solidFill>
                <a:latin typeface="Twinkl" pitchFamily="2" charset="0"/>
              </a:rPr>
              <a:t>Lower please!</a:t>
            </a:r>
            <a:r>
              <a:rPr lang="en-GB" altLang="en-US" sz="2400">
                <a:solidFill>
                  <a:srgbClr val="0070C0"/>
                </a:solidFill>
                <a:latin typeface="Twinkl" pitchFamily="2" charset="0"/>
              </a:rPr>
              <a:t>”</a:t>
            </a:r>
            <a:r>
              <a:rPr lang="en-GB" altLang="en-US" sz="2400">
                <a:solidFill>
                  <a:schemeClr val="tx1"/>
                </a:solidFill>
                <a:latin typeface="Twinkl" pitchFamily="2" charset="0"/>
              </a:rPr>
              <a:t> I said.</a:t>
            </a:r>
          </a:p>
        </p:txBody>
      </p:sp>
      <p:grpSp>
        <p:nvGrpSpPr>
          <p:cNvPr id="8198" name="Group 15"/>
          <p:cNvGrpSpPr>
            <a:grpSpLocks/>
          </p:cNvGrpSpPr>
          <p:nvPr/>
        </p:nvGrpSpPr>
        <p:grpSpPr bwMode="auto">
          <a:xfrm>
            <a:off x="7851776" y="4332288"/>
            <a:ext cx="2060575" cy="1566862"/>
            <a:chOff x="6327902" y="4332550"/>
            <a:chExt cx="2060448" cy="1566037"/>
          </a:xfrm>
        </p:grpSpPr>
        <p:sp>
          <p:nvSpPr>
            <p:cNvPr id="13" name="Oval Callout 12">
              <a:extLst>
                <a:ext uri="{FF2B5EF4-FFF2-40B4-BE49-F238E27FC236}">
                  <a16:creationId xmlns:a16="http://schemas.microsoft.com/office/drawing/2014/main" id="{FD472E95-4537-4312-9EA2-21C4A8EE938D}"/>
                </a:ext>
              </a:extLst>
            </p:cNvPr>
            <p:cNvSpPr/>
            <p:nvPr/>
          </p:nvSpPr>
          <p:spPr>
            <a:xfrm>
              <a:off x="6327902" y="4332550"/>
              <a:ext cx="2060448" cy="1566037"/>
            </a:xfrm>
            <a:prstGeom prst="wedgeEllipseCallout">
              <a:avLst>
                <a:gd name="adj1" fmla="val -44502"/>
                <a:gd name="adj2" fmla="val 5627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7200" dirty="0"/>
            </a:p>
          </p:txBody>
        </p:sp>
        <p:sp>
          <p:nvSpPr>
            <p:cNvPr id="8200" name="Rectangle 14"/>
            <p:cNvSpPr>
              <a:spLocks noChangeArrowheads="1"/>
            </p:cNvSpPr>
            <p:nvPr/>
          </p:nvSpPr>
          <p:spPr bwMode="auto">
            <a:xfrm>
              <a:off x="6327902" y="4698258"/>
              <a:ext cx="20604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7200">
                  <a:solidFill>
                    <a:srgbClr val="FFFFFF"/>
                  </a:solidFill>
                  <a:latin typeface="Twinkl" pitchFamily="2" charset="0"/>
                </a:rPr>
                <a:t>“ ”</a:t>
              </a:r>
            </a:p>
          </p:txBody>
        </p:sp>
      </p:grpSp>
    </p:spTree>
    <p:extLst>
      <p:ext uri="{BB962C8B-B14F-4D97-AF65-F5344CB8AC3E}">
        <p14:creationId xmlns:p14="http://schemas.microsoft.com/office/powerpoint/2010/main" val="2629077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a:extLst>
              <a:ext uri="{FF2B5EF4-FFF2-40B4-BE49-F238E27FC236}">
                <a16:creationId xmlns:a16="http://schemas.microsoft.com/office/drawing/2014/main" id="{37D3FCA2-4D3B-4A9E-A65C-779B01237281}"/>
              </a:ext>
            </a:extLst>
          </p:cNvPr>
          <p:cNvSpPr/>
          <p:nvPr/>
        </p:nvSpPr>
        <p:spPr>
          <a:xfrm>
            <a:off x="2279650" y="2592389"/>
            <a:ext cx="7632700" cy="1304925"/>
          </a:xfrm>
          <a:prstGeom prst="roundRect">
            <a:avLst/>
          </a:prstGeom>
          <a:solidFill>
            <a:srgbClr val="9CC7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 name="Rectangle 17">
            <a:extLst>
              <a:ext uri="{FF2B5EF4-FFF2-40B4-BE49-F238E27FC236}">
                <a16:creationId xmlns:a16="http://schemas.microsoft.com/office/drawing/2014/main" id="{A1F55795-2797-47D9-8C37-175E88B2B7FC}"/>
              </a:ext>
            </a:extLst>
          </p:cNvPr>
          <p:cNvSpPr/>
          <p:nvPr/>
        </p:nvSpPr>
        <p:spPr>
          <a:xfrm>
            <a:off x="2279650" y="2787651"/>
            <a:ext cx="7632700" cy="950913"/>
          </a:xfrm>
          <a:prstGeom prst="rect">
            <a:avLst/>
          </a:prstGeom>
          <a:solidFill>
            <a:srgbClr val="9CC7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220" name="Rectangle 19"/>
          <p:cNvSpPr>
            <a:spLocks noChangeArrowheads="1"/>
          </p:cNvSpPr>
          <p:nvPr/>
        </p:nvSpPr>
        <p:spPr bwMode="auto">
          <a:xfrm>
            <a:off x="3476625" y="728664"/>
            <a:ext cx="53145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3600" b="1">
                <a:solidFill>
                  <a:schemeClr val="tx1"/>
                </a:solidFill>
                <a:latin typeface="Twinkl" pitchFamily="2" charset="0"/>
              </a:rPr>
              <a:t>New Speaker, New Line</a:t>
            </a:r>
          </a:p>
        </p:txBody>
      </p:sp>
      <p:sp>
        <p:nvSpPr>
          <p:cNvPr id="9221" name="TextBox 1"/>
          <p:cNvSpPr txBox="1">
            <a:spLocks noChangeArrowheads="1"/>
          </p:cNvSpPr>
          <p:nvPr/>
        </p:nvSpPr>
        <p:spPr bwMode="auto">
          <a:xfrm>
            <a:off x="2279650" y="1809751"/>
            <a:ext cx="7632700" cy="587375"/>
          </a:xfrm>
          <a:prstGeom prst="rect">
            <a:avLst/>
          </a:prstGeom>
          <a:solidFill>
            <a:srgbClr val="ACDDF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eaLnBrk="1" hangingPunct="1"/>
            <a:r>
              <a:rPr lang="en-GB" altLang="en-US" sz="2400">
                <a:latin typeface="Twinkl" pitchFamily="2" charset="0"/>
              </a:rPr>
              <a:t>Start a new line whenever someone new speaks.</a:t>
            </a:r>
          </a:p>
        </p:txBody>
      </p:sp>
      <p:sp>
        <p:nvSpPr>
          <p:cNvPr id="3" name="Rectangle 2"/>
          <p:cNvSpPr>
            <a:spLocks noChangeArrowheads="1"/>
          </p:cNvSpPr>
          <p:nvPr/>
        </p:nvSpPr>
        <p:spPr bwMode="auto">
          <a:xfrm>
            <a:off x="2279650" y="2792413"/>
            <a:ext cx="76327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a:solidFill>
                  <a:schemeClr val="tx1"/>
                </a:solidFill>
                <a:latin typeface="Twinkl" pitchFamily="2" charset="0"/>
              </a:rPr>
              <a:t>“How are you doing today?” asked Henry.</a:t>
            </a:r>
          </a:p>
          <a:p>
            <a:pPr eaLnBrk="1" hangingPunct="1">
              <a:lnSpc>
                <a:spcPct val="100000"/>
              </a:lnSpc>
              <a:spcBef>
                <a:spcPct val="0"/>
              </a:spcBef>
              <a:buFontTx/>
              <a:buNone/>
            </a:pPr>
            <a:r>
              <a:rPr lang="en-GB" altLang="en-US" sz="2400">
                <a:solidFill>
                  <a:schemeClr val="tx1"/>
                </a:solidFill>
                <a:latin typeface="Twinkl" pitchFamily="2" charset="0"/>
              </a:rPr>
              <a:t>“I’m great!” said Ashton.</a:t>
            </a:r>
          </a:p>
        </p:txBody>
      </p:sp>
      <p:cxnSp>
        <p:nvCxnSpPr>
          <p:cNvPr id="13" name="Elbow Connector 12">
            <a:extLst>
              <a:ext uri="{FF2B5EF4-FFF2-40B4-BE49-F238E27FC236}">
                <a16:creationId xmlns:a16="http://schemas.microsoft.com/office/drawing/2014/main" id="{28F1F571-F0B7-4848-9826-52B575F47129}"/>
              </a:ext>
            </a:extLst>
          </p:cNvPr>
          <p:cNvCxnSpPr/>
          <p:nvPr/>
        </p:nvCxnSpPr>
        <p:spPr>
          <a:xfrm rot="10800000" flipV="1">
            <a:off x="6140450" y="3143251"/>
            <a:ext cx="1936750" cy="347663"/>
          </a:xfrm>
          <a:prstGeom prst="bentConnector3">
            <a:avLst>
              <a:gd name="adj1" fmla="val -23097"/>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9224" name="Group 24"/>
          <p:cNvGrpSpPr>
            <a:grpSpLocks/>
          </p:cNvGrpSpPr>
          <p:nvPr/>
        </p:nvGrpSpPr>
        <p:grpSpPr bwMode="auto">
          <a:xfrm>
            <a:off x="7851776" y="4332288"/>
            <a:ext cx="2060575" cy="1566862"/>
            <a:chOff x="6327902" y="4332550"/>
            <a:chExt cx="2060448" cy="1566037"/>
          </a:xfrm>
        </p:grpSpPr>
        <p:sp>
          <p:nvSpPr>
            <p:cNvPr id="26" name="Oval Callout 25">
              <a:extLst>
                <a:ext uri="{FF2B5EF4-FFF2-40B4-BE49-F238E27FC236}">
                  <a16:creationId xmlns:a16="http://schemas.microsoft.com/office/drawing/2014/main" id="{7FEB4DF2-A076-4AF8-A65B-7DF7DA829E5A}"/>
                </a:ext>
              </a:extLst>
            </p:cNvPr>
            <p:cNvSpPr/>
            <p:nvPr/>
          </p:nvSpPr>
          <p:spPr>
            <a:xfrm>
              <a:off x="6327902" y="4332550"/>
              <a:ext cx="2060448" cy="1566037"/>
            </a:xfrm>
            <a:prstGeom prst="wedgeEllipseCallout">
              <a:avLst>
                <a:gd name="adj1" fmla="val -44502"/>
                <a:gd name="adj2" fmla="val 5627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7200" dirty="0"/>
            </a:p>
          </p:txBody>
        </p:sp>
        <p:sp>
          <p:nvSpPr>
            <p:cNvPr id="9226" name="Rectangle 26"/>
            <p:cNvSpPr>
              <a:spLocks noChangeArrowheads="1"/>
            </p:cNvSpPr>
            <p:nvPr/>
          </p:nvSpPr>
          <p:spPr bwMode="auto">
            <a:xfrm>
              <a:off x="6327902" y="4698258"/>
              <a:ext cx="20604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7200">
                  <a:solidFill>
                    <a:srgbClr val="FFFFFF"/>
                  </a:solidFill>
                  <a:latin typeface="Twinkl" pitchFamily="2" charset="0"/>
                </a:rPr>
                <a:t>“ ”</a:t>
              </a:r>
            </a:p>
          </p:txBody>
        </p:sp>
      </p:grpSp>
    </p:spTree>
    <p:extLst>
      <p:ext uri="{BB962C8B-B14F-4D97-AF65-F5344CB8AC3E}">
        <p14:creationId xmlns:p14="http://schemas.microsoft.com/office/powerpoint/2010/main" val="6013568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F2825789-0E71-4FDA-987E-0D3AB0C96FA7}"/>
              </a:ext>
            </a:extLst>
          </p:cNvPr>
          <p:cNvSpPr/>
          <p:nvPr/>
        </p:nvSpPr>
        <p:spPr>
          <a:xfrm>
            <a:off x="2279650" y="2686051"/>
            <a:ext cx="7632700" cy="828675"/>
          </a:xfrm>
          <a:prstGeom prst="roundRect">
            <a:avLst/>
          </a:prstGeom>
          <a:solidFill>
            <a:srgbClr val="9CC7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43" name="Rectangle 19"/>
          <p:cNvSpPr>
            <a:spLocks noChangeArrowheads="1"/>
          </p:cNvSpPr>
          <p:nvPr/>
        </p:nvSpPr>
        <p:spPr bwMode="auto">
          <a:xfrm>
            <a:off x="4432300" y="728664"/>
            <a:ext cx="33906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3600" b="1">
                <a:solidFill>
                  <a:schemeClr val="tx1"/>
                </a:solidFill>
                <a:latin typeface="Twinkl" pitchFamily="2" charset="0"/>
              </a:rPr>
              <a:t>Capital Letters</a:t>
            </a:r>
          </a:p>
        </p:txBody>
      </p:sp>
      <p:sp>
        <p:nvSpPr>
          <p:cNvPr id="10244" name="TextBox 10"/>
          <p:cNvSpPr txBox="1">
            <a:spLocks noChangeArrowheads="1"/>
          </p:cNvSpPr>
          <p:nvPr/>
        </p:nvSpPr>
        <p:spPr bwMode="auto">
          <a:xfrm>
            <a:off x="2279650" y="1903414"/>
            <a:ext cx="7632700" cy="587375"/>
          </a:xfrm>
          <a:prstGeom prst="rect">
            <a:avLst/>
          </a:prstGeom>
          <a:solidFill>
            <a:srgbClr val="ACDDF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eaLnBrk="1" hangingPunct="1"/>
            <a:r>
              <a:rPr lang="en-GB" altLang="en-US" sz="2400">
                <a:latin typeface="Twinkl" pitchFamily="2" charset="0"/>
              </a:rPr>
              <a:t>Begin the direct speech with a capital letter.</a:t>
            </a:r>
          </a:p>
        </p:txBody>
      </p:sp>
      <p:sp>
        <p:nvSpPr>
          <p:cNvPr id="12" name="Rectangle 11"/>
          <p:cNvSpPr>
            <a:spLocks noChangeArrowheads="1"/>
          </p:cNvSpPr>
          <p:nvPr/>
        </p:nvSpPr>
        <p:spPr bwMode="auto">
          <a:xfrm>
            <a:off x="2279650" y="2809876"/>
            <a:ext cx="7632700" cy="587375"/>
          </a:xfrm>
          <a:prstGeom prst="rect">
            <a:avLst/>
          </a:prstGeom>
          <a:solidFill>
            <a:srgbClr val="9CC75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a:solidFill>
                  <a:schemeClr val="tx1"/>
                </a:solidFill>
                <a:latin typeface="Twinkl" pitchFamily="2" charset="0"/>
              </a:rPr>
              <a:t>“</a:t>
            </a:r>
            <a:r>
              <a:rPr lang="en-GB" altLang="en-US" sz="2400">
                <a:solidFill>
                  <a:srgbClr val="0070C0"/>
                </a:solidFill>
                <a:latin typeface="Twinkl" pitchFamily="2" charset="0"/>
              </a:rPr>
              <a:t>W</a:t>
            </a:r>
            <a:r>
              <a:rPr lang="en-GB" altLang="en-US" sz="2400">
                <a:solidFill>
                  <a:schemeClr val="tx1"/>
                </a:solidFill>
                <a:latin typeface="Twinkl" pitchFamily="2" charset="0"/>
              </a:rPr>
              <a:t>hat an amazing day!” he announced.</a:t>
            </a:r>
          </a:p>
        </p:txBody>
      </p:sp>
      <p:grpSp>
        <p:nvGrpSpPr>
          <p:cNvPr id="10246" name="Group 17"/>
          <p:cNvGrpSpPr>
            <a:grpSpLocks/>
          </p:cNvGrpSpPr>
          <p:nvPr/>
        </p:nvGrpSpPr>
        <p:grpSpPr bwMode="auto">
          <a:xfrm>
            <a:off x="7851776" y="4332288"/>
            <a:ext cx="2060575" cy="1566862"/>
            <a:chOff x="6327902" y="4332550"/>
            <a:chExt cx="2060448" cy="1566037"/>
          </a:xfrm>
        </p:grpSpPr>
        <p:sp>
          <p:nvSpPr>
            <p:cNvPr id="19" name="Oval Callout 18">
              <a:extLst>
                <a:ext uri="{FF2B5EF4-FFF2-40B4-BE49-F238E27FC236}">
                  <a16:creationId xmlns:a16="http://schemas.microsoft.com/office/drawing/2014/main" id="{46D7A5BC-CF83-449A-B0F0-A82D68E926F3}"/>
                </a:ext>
              </a:extLst>
            </p:cNvPr>
            <p:cNvSpPr/>
            <p:nvPr/>
          </p:nvSpPr>
          <p:spPr>
            <a:xfrm>
              <a:off x="6327902" y="4332550"/>
              <a:ext cx="2060448" cy="1566037"/>
            </a:xfrm>
            <a:prstGeom prst="wedgeEllipseCallout">
              <a:avLst>
                <a:gd name="adj1" fmla="val -44502"/>
                <a:gd name="adj2" fmla="val 5627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7200" dirty="0"/>
            </a:p>
          </p:txBody>
        </p:sp>
        <p:sp>
          <p:nvSpPr>
            <p:cNvPr id="10248" name="Rectangle 20"/>
            <p:cNvSpPr>
              <a:spLocks noChangeArrowheads="1"/>
            </p:cNvSpPr>
            <p:nvPr/>
          </p:nvSpPr>
          <p:spPr bwMode="auto">
            <a:xfrm>
              <a:off x="6327902" y="4698258"/>
              <a:ext cx="20604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7200">
                  <a:solidFill>
                    <a:srgbClr val="FFFFFF"/>
                  </a:solidFill>
                  <a:latin typeface="Twinkl" pitchFamily="2" charset="0"/>
                </a:rPr>
                <a:t>“ ”</a:t>
              </a:r>
            </a:p>
          </p:txBody>
        </p:sp>
      </p:grpSp>
    </p:spTree>
    <p:extLst>
      <p:ext uri="{BB962C8B-B14F-4D97-AF65-F5344CB8AC3E}">
        <p14:creationId xmlns:p14="http://schemas.microsoft.com/office/powerpoint/2010/main" val="371993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E7A38C4A-AC91-4B7E-ABB4-CCB8A8F662E2}"/>
              </a:ext>
            </a:extLst>
          </p:cNvPr>
          <p:cNvSpPr/>
          <p:nvPr/>
        </p:nvSpPr>
        <p:spPr>
          <a:xfrm>
            <a:off x="2279650" y="3235325"/>
            <a:ext cx="7632700" cy="927100"/>
          </a:xfrm>
          <a:prstGeom prst="roundRect">
            <a:avLst/>
          </a:prstGeom>
          <a:solidFill>
            <a:srgbClr val="9CC7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7" name="Rectangle 19"/>
          <p:cNvSpPr>
            <a:spLocks noChangeArrowheads="1"/>
          </p:cNvSpPr>
          <p:nvPr/>
        </p:nvSpPr>
        <p:spPr bwMode="auto">
          <a:xfrm>
            <a:off x="4719639" y="728664"/>
            <a:ext cx="28520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3600" b="1">
                <a:solidFill>
                  <a:schemeClr val="tx1"/>
                </a:solidFill>
                <a:latin typeface="Twinkl" pitchFamily="2" charset="0"/>
              </a:rPr>
              <a:t>Punctuation</a:t>
            </a:r>
          </a:p>
        </p:txBody>
      </p:sp>
      <p:sp>
        <p:nvSpPr>
          <p:cNvPr id="11268" name="TextBox 1"/>
          <p:cNvSpPr txBox="1">
            <a:spLocks noChangeArrowheads="1"/>
          </p:cNvSpPr>
          <p:nvPr/>
        </p:nvSpPr>
        <p:spPr bwMode="auto">
          <a:xfrm>
            <a:off x="2279650" y="1741488"/>
            <a:ext cx="7632700" cy="1325562"/>
          </a:xfrm>
          <a:prstGeom prst="rect">
            <a:avLst/>
          </a:prstGeom>
          <a:solidFill>
            <a:srgbClr val="ACDDF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eaLnBrk="1" hangingPunct="1"/>
            <a:r>
              <a:rPr lang="en-GB" altLang="en-US" sz="2400">
                <a:latin typeface="Twinkl" pitchFamily="2" charset="0"/>
              </a:rPr>
              <a:t>Make sure your speech is correctly punctuated. </a:t>
            </a:r>
            <a:br>
              <a:rPr lang="en-GB" altLang="en-US" sz="2400">
                <a:latin typeface="Twinkl" pitchFamily="2" charset="0"/>
              </a:rPr>
            </a:br>
            <a:r>
              <a:rPr lang="en-GB" altLang="en-US" sz="2400">
                <a:latin typeface="Twinkl" pitchFamily="2" charset="0"/>
              </a:rPr>
              <a:t>This includes a piece of punctuation before closing the inverted commas.</a:t>
            </a:r>
          </a:p>
        </p:txBody>
      </p:sp>
      <p:sp>
        <p:nvSpPr>
          <p:cNvPr id="3" name="Rectangle 2"/>
          <p:cNvSpPr>
            <a:spLocks noChangeArrowheads="1"/>
          </p:cNvSpPr>
          <p:nvPr/>
        </p:nvSpPr>
        <p:spPr bwMode="auto">
          <a:xfrm>
            <a:off x="2279650" y="3419476"/>
            <a:ext cx="7632700" cy="957263"/>
          </a:xfrm>
          <a:prstGeom prst="rect">
            <a:avLst/>
          </a:prstGeom>
          <a:solidFill>
            <a:srgbClr val="9CC75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400">
                <a:solidFill>
                  <a:srgbClr val="0070C0"/>
                </a:solidFill>
                <a:latin typeface="Twinkl" pitchFamily="2" charset="0"/>
              </a:rPr>
              <a:t>“</a:t>
            </a:r>
            <a:r>
              <a:rPr lang="en-GB" altLang="en-US" sz="2400">
                <a:solidFill>
                  <a:schemeClr val="tx1"/>
                </a:solidFill>
                <a:latin typeface="Twinkl" pitchFamily="2" charset="0"/>
              </a:rPr>
              <a:t>There are times</a:t>
            </a:r>
            <a:r>
              <a:rPr lang="en-GB" altLang="en-US" sz="2400">
                <a:solidFill>
                  <a:srgbClr val="0070C0"/>
                </a:solidFill>
                <a:latin typeface="Twinkl" pitchFamily="2" charset="0"/>
              </a:rPr>
              <a:t>,</a:t>
            </a:r>
            <a:r>
              <a:rPr lang="en-GB" altLang="en-US" sz="2400">
                <a:solidFill>
                  <a:schemeClr val="tx1"/>
                </a:solidFill>
                <a:latin typeface="Twinkl" pitchFamily="2" charset="0"/>
              </a:rPr>
              <a:t> I feel that you are a little cold</a:t>
            </a:r>
            <a:r>
              <a:rPr lang="en-GB" altLang="en-US" sz="2400">
                <a:solidFill>
                  <a:srgbClr val="0070C0"/>
                </a:solidFill>
                <a:latin typeface="Twinkl" pitchFamily="2" charset="0"/>
              </a:rPr>
              <a:t>,”</a:t>
            </a:r>
            <a:r>
              <a:rPr lang="en-GB" altLang="en-US" sz="2400">
                <a:solidFill>
                  <a:schemeClr val="tx1"/>
                </a:solidFill>
                <a:latin typeface="Twinkl" pitchFamily="2" charset="0"/>
              </a:rPr>
              <a:t> </a:t>
            </a:r>
            <a:br>
              <a:rPr lang="en-GB" altLang="en-US" sz="2400">
                <a:solidFill>
                  <a:schemeClr val="tx1"/>
                </a:solidFill>
                <a:latin typeface="Twinkl" pitchFamily="2" charset="0"/>
              </a:rPr>
            </a:br>
            <a:r>
              <a:rPr lang="en-GB" altLang="en-US" sz="2400">
                <a:solidFill>
                  <a:schemeClr val="tx1"/>
                </a:solidFill>
                <a:latin typeface="Twinkl" pitchFamily="2" charset="0"/>
              </a:rPr>
              <a:t>I said</a:t>
            </a:r>
            <a:r>
              <a:rPr lang="en-GB" altLang="en-US" sz="2400">
                <a:solidFill>
                  <a:srgbClr val="0070C0"/>
                </a:solidFill>
                <a:latin typeface="Twinkl" pitchFamily="2" charset="0"/>
              </a:rPr>
              <a:t>.</a:t>
            </a:r>
          </a:p>
        </p:txBody>
      </p:sp>
      <p:grpSp>
        <p:nvGrpSpPr>
          <p:cNvPr id="11270" name="Group 11"/>
          <p:cNvGrpSpPr>
            <a:grpSpLocks/>
          </p:cNvGrpSpPr>
          <p:nvPr/>
        </p:nvGrpSpPr>
        <p:grpSpPr bwMode="auto">
          <a:xfrm>
            <a:off x="7851776" y="4332288"/>
            <a:ext cx="2060575" cy="1566862"/>
            <a:chOff x="6327902" y="4332550"/>
            <a:chExt cx="2060448" cy="1566037"/>
          </a:xfrm>
        </p:grpSpPr>
        <p:sp>
          <p:nvSpPr>
            <p:cNvPr id="13" name="Oval Callout 12">
              <a:extLst>
                <a:ext uri="{FF2B5EF4-FFF2-40B4-BE49-F238E27FC236}">
                  <a16:creationId xmlns:a16="http://schemas.microsoft.com/office/drawing/2014/main" id="{50BB498D-96B0-451F-B2CA-4D74BD1264EB}"/>
                </a:ext>
              </a:extLst>
            </p:cNvPr>
            <p:cNvSpPr/>
            <p:nvPr/>
          </p:nvSpPr>
          <p:spPr>
            <a:xfrm>
              <a:off x="6327902" y="4332550"/>
              <a:ext cx="2060448" cy="1566037"/>
            </a:xfrm>
            <a:prstGeom prst="wedgeEllipseCallout">
              <a:avLst>
                <a:gd name="adj1" fmla="val -44502"/>
                <a:gd name="adj2" fmla="val 5627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7200" dirty="0"/>
            </a:p>
          </p:txBody>
        </p:sp>
        <p:sp>
          <p:nvSpPr>
            <p:cNvPr id="11272" name="Rectangle 13"/>
            <p:cNvSpPr>
              <a:spLocks noChangeArrowheads="1"/>
            </p:cNvSpPr>
            <p:nvPr/>
          </p:nvSpPr>
          <p:spPr bwMode="auto">
            <a:xfrm>
              <a:off x="6327902" y="4698258"/>
              <a:ext cx="20604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7200">
                  <a:solidFill>
                    <a:srgbClr val="FFFFFF"/>
                  </a:solidFill>
                  <a:latin typeface="Twinkl" pitchFamily="2" charset="0"/>
                </a:rPr>
                <a:t>“ ”</a:t>
              </a:r>
            </a:p>
          </p:txBody>
        </p:sp>
      </p:grpSp>
    </p:spTree>
    <p:extLst>
      <p:ext uri="{BB962C8B-B14F-4D97-AF65-F5344CB8AC3E}">
        <p14:creationId xmlns:p14="http://schemas.microsoft.com/office/powerpoint/2010/main" val="3360536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E7A38C4A-AC91-4B7E-ABB4-CCB8A8F662E2}"/>
              </a:ext>
            </a:extLst>
          </p:cNvPr>
          <p:cNvSpPr/>
          <p:nvPr/>
        </p:nvSpPr>
        <p:spPr>
          <a:xfrm>
            <a:off x="2279650" y="3235325"/>
            <a:ext cx="7632700" cy="927100"/>
          </a:xfrm>
          <a:prstGeom prst="roundRect">
            <a:avLst/>
          </a:prstGeom>
          <a:solidFill>
            <a:srgbClr val="9CC7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291" name="Rectangle 19"/>
          <p:cNvSpPr>
            <a:spLocks noChangeArrowheads="1"/>
          </p:cNvSpPr>
          <p:nvPr/>
        </p:nvSpPr>
        <p:spPr bwMode="auto">
          <a:xfrm>
            <a:off x="2279650" y="728663"/>
            <a:ext cx="7632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3600" b="1">
                <a:solidFill>
                  <a:schemeClr val="tx1"/>
                </a:solidFill>
                <a:latin typeface="Twinkl" pitchFamily="2" charset="0"/>
              </a:rPr>
              <a:t>Reporting Clause</a:t>
            </a:r>
          </a:p>
        </p:txBody>
      </p:sp>
      <p:sp>
        <p:nvSpPr>
          <p:cNvPr id="12292" name="TextBox 1"/>
          <p:cNvSpPr txBox="1">
            <a:spLocks noChangeArrowheads="1"/>
          </p:cNvSpPr>
          <p:nvPr/>
        </p:nvSpPr>
        <p:spPr bwMode="auto">
          <a:xfrm>
            <a:off x="2279650" y="1741488"/>
            <a:ext cx="7632700" cy="1325562"/>
          </a:xfrm>
          <a:prstGeom prst="rect">
            <a:avLst/>
          </a:prstGeom>
          <a:solidFill>
            <a:srgbClr val="ACDDF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defRPr>
                <a:solidFill>
                  <a:schemeClr val="tx1"/>
                </a:solidFill>
                <a:latin typeface="Sassoon Infant Rg" pitchFamily="50" charset="0"/>
              </a:defRPr>
            </a:lvl1pPr>
            <a:lvl2pPr marL="742950" indent="-285750">
              <a:defRPr>
                <a:solidFill>
                  <a:schemeClr val="tx1"/>
                </a:solidFill>
                <a:latin typeface="Sassoon Infant Rg" pitchFamily="50" charset="0"/>
              </a:defRPr>
            </a:lvl2pPr>
            <a:lvl3pPr marL="1143000" indent="-228600">
              <a:defRPr>
                <a:solidFill>
                  <a:schemeClr val="tx1"/>
                </a:solidFill>
                <a:latin typeface="Sassoon Infant Rg" pitchFamily="50" charset="0"/>
              </a:defRPr>
            </a:lvl3pPr>
            <a:lvl4pPr marL="1600200" indent="-228600">
              <a:defRPr>
                <a:solidFill>
                  <a:schemeClr val="tx1"/>
                </a:solidFill>
                <a:latin typeface="Sassoon Infant Rg" pitchFamily="50" charset="0"/>
              </a:defRPr>
            </a:lvl4pPr>
            <a:lvl5pPr marL="2057400" indent="-228600">
              <a:defRPr>
                <a:solidFill>
                  <a:schemeClr val="tx1"/>
                </a:solidFill>
                <a:latin typeface="Sassoon Infant Rg" pitchFamily="50" charset="0"/>
              </a:defRPr>
            </a:lvl5pPr>
            <a:lvl6pPr marL="2514600" indent="-228600" eaLnBrk="0" fontAlgn="base" hangingPunct="0">
              <a:spcBef>
                <a:spcPct val="0"/>
              </a:spcBef>
              <a:spcAft>
                <a:spcPct val="0"/>
              </a:spcAft>
              <a:defRPr>
                <a:solidFill>
                  <a:schemeClr val="tx1"/>
                </a:solidFill>
                <a:latin typeface="Sassoon Infant Rg" pitchFamily="50" charset="0"/>
              </a:defRPr>
            </a:lvl6pPr>
            <a:lvl7pPr marL="2971800" indent="-228600" eaLnBrk="0" fontAlgn="base" hangingPunct="0">
              <a:spcBef>
                <a:spcPct val="0"/>
              </a:spcBef>
              <a:spcAft>
                <a:spcPct val="0"/>
              </a:spcAft>
              <a:defRPr>
                <a:solidFill>
                  <a:schemeClr val="tx1"/>
                </a:solidFill>
                <a:latin typeface="Sassoon Infant Rg" pitchFamily="50" charset="0"/>
              </a:defRPr>
            </a:lvl7pPr>
            <a:lvl8pPr marL="3429000" indent="-228600" eaLnBrk="0" fontAlgn="base" hangingPunct="0">
              <a:spcBef>
                <a:spcPct val="0"/>
              </a:spcBef>
              <a:spcAft>
                <a:spcPct val="0"/>
              </a:spcAft>
              <a:defRPr>
                <a:solidFill>
                  <a:schemeClr val="tx1"/>
                </a:solidFill>
                <a:latin typeface="Sassoon Infant Rg" pitchFamily="50" charset="0"/>
              </a:defRPr>
            </a:lvl8pPr>
            <a:lvl9pPr marL="3886200" indent="-228600" eaLnBrk="0" fontAlgn="base" hangingPunct="0">
              <a:spcBef>
                <a:spcPct val="0"/>
              </a:spcBef>
              <a:spcAft>
                <a:spcPct val="0"/>
              </a:spcAft>
              <a:defRPr>
                <a:solidFill>
                  <a:schemeClr val="tx1"/>
                </a:solidFill>
                <a:latin typeface="Sassoon Infant Rg" pitchFamily="50" charset="0"/>
              </a:defRPr>
            </a:lvl9pPr>
          </a:lstStyle>
          <a:p>
            <a:pPr eaLnBrk="1" hangingPunct="1"/>
            <a:r>
              <a:rPr lang="en-GB" altLang="en-US" sz="2400">
                <a:latin typeface="Twinkl" pitchFamily="2" charset="0"/>
              </a:rPr>
              <a:t>Include in your sentences information about who is speaking and even how they are speaking. This is called the reporting clause. </a:t>
            </a:r>
          </a:p>
        </p:txBody>
      </p:sp>
      <p:sp>
        <p:nvSpPr>
          <p:cNvPr id="3" name="Rectangle 2"/>
          <p:cNvSpPr>
            <a:spLocks noChangeArrowheads="1"/>
          </p:cNvSpPr>
          <p:nvPr/>
        </p:nvSpPr>
        <p:spPr bwMode="auto">
          <a:xfrm>
            <a:off x="2279650" y="3419476"/>
            <a:ext cx="7632700" cy="525463"/>
          </a:xfrm>
          <a:prstGeom prst="rect">
            <a:avLst/>
          </a:prstGeom>
          <a:solidFill>
            <a:srgbClr val="9CC75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sz="2000">
                <a:solidFill>
                  <a:srgbClr val="0070C0"/>
                </a:solidFill>
                <a:latin typeface="Twinkl" pitchFamily="2" charset="0"/>
              </a:rPr>
              <a:t>“</a:t>
            </a:r>
            <a:r>
              <a:rPr lang="en-GB" altLang="en-US" sz="2000">
                <a:solidFill>
                  <a:schemeClr val="tx1"/>
                </a:solidFill>
                <a:latin typeface="Twinkl" pitchFamily="2" charset="0"/>
              </a:rPr>
              <a:t>There are times</a:t>
            </a:r>
            <a:r>
              <a:rPr lang="en-GB" altLang="en-US" sz="2000">
                <a:solidFill>
                  <a:srgbClr val="0070C0"/>
                </a:solidFill>
                <a:latin typeface="Twinkl" pitchFamily="2" charset="0"/>
              </a:rPr>
              <a:t>,</a:t>
            </a:r>
            <a:r>
              <a:rPr lang="en-GB" altLang="en-US" sz="2000">
                <a:solidFill>
                  <a:schemeClr val="tx1"/>
                </a:solidFill>
                <a:latin typeface="Twinkl" pitchFamily="2" charset="0"/>
              </a:rPr>
              <a:t> I feel that you are a little cold</a:t>
            </a:r>
            <a:r>
              <a:rPr lang="en-GB" altLang="en-US" sz="2000">
                <a:solidFill>
                  <a:srgbClr val="0070C0"/>
                </a:solidFill>
                <a:latin typeface="Twinkl" pitchFamily="2" charset="0"/>
              </a:rPr>
              <a:t>,”</a:t>
            </a:r>
            <a:r>
              <a:rPr lang="en-GB" altLang="en-US" sz="2000">
                <a:solidFill>
                  <a:schemeClr val="tx1"/>
                </a:solidFill>
                <a:latin typeface="Twinkl" pitchFamily="2" charset="0"/>
              </a:rPr>
              <a:t> I said</a:t>
            </a:r>
            <a:r>
              <a:rPr lang="en-GB" altLang="en-US" sz="2000">
                <a:solidFill>
                  <a:srgbClr val="0070C0"/>
                </a:solidFill>
                <a:latin typeface="Twinkl" pitchFamily="2" charset="0"/>
              </a:rPr>
              <a:t>.</a:t>
            </a:r>
          </a:p>
        </p:txBody>
      </p:sp>
      <p:grpSp>
        <p:nvGrpSpPr>
          <p:cNvPr id="12294" name="Group 11"/>
          <p:cNvGrpSpPr>
            <a:grpSpLocks/>
          </p:cNvGrpSpPr>
          <p:nvPr/>
        </p:nvGrpSpPr>
        <p:grpSpPr bwMode="auto">
          <a:xfrm>
            <a:off x="7851776" y="4332288"/>
            <a:ext cx="2060575" cy="1566862"/>
            <a:chOff x="6327902" y="4332550"/>
            <a:chExt cx="2060448" cy="1566037"/>
          </a:xfrm>
        </p:grpSpPr>
        <p:sp>
          <p:nvSpPr>
            <p:cNvPr id="13" name="Oval Callout 12">
              <a:extLst>
                <a:ext uri="{FF2B5EF4-FFF2-40B4-BE49-F238E27FC236}">
                  <a16:creationId xmlns:a16="http://schemas.microsoft.com/office/drawing/2014/main" id="{50BB498D-96B0-451F-B2CA-4D74BD1264EB}"/>
                </a:ext>
              </a:extLst>
            </p:cNvPr>
            <p:cNvSpPr/>
            <p:nvPr/>
          </p:nvSpPr>
          <p:spPr>
            <a:xfrm>
              <a:off x="6327902" y="4332550"/>
              <a:ext cx="2060448" cy="1566037"/>
            </a:xfrm>
            <a:prstGeom prst="wedgeEllipseCallout">
              <a:avLst>
                <a:gd name="adj1" fmla="val -44502"/>
                <a:gd name="adj2" fmla="val 5627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7200" dirty="0"/>
            </a:p>
          </p:txBody>
        </p:sp>
        <p:sp>
          <p:nvSpPr>
            <p:cNvPr id="12296" name="Rectangle 13"/>
            <p:cNvSpPr>
              <a:spLocks noChangeArrowheads="1"/>
            </p:cNvSpPr>
            <p:nvPr/>
          </p:nvSpPr>
          <p:spPr bwMode="auto">
            <a:xfrm>
              <a:off x="6327902" y="4698258"/>
              <a:ext cx="20604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7200">
                  <a:solidFill>
                    <a:srgbClr val="FFFFFF"/>
                  </a:solidFill>
                  <a:latin typeface="Twinkl" pitchFamily="2" charset="0"/>
                </a:rPr>
                <a:t>“ ”</a:t>
              </a:r>
            </a:p>
          </p:txBody>
        </p:sp>
      </p:grpSp>
    </p:spTree>
    <p:extLst>
      <p:ext uri="{BB962C8B-B14F-4D97-AF65-F5344CB8AC3E}">
        <p14:creationId xmlns:p14="http://schemas.microsoft.com/office/powerpoint/2010/main" val="24049273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809</TotalTime>
  <Words>455</Words>
  <Application>Microsoft Office PowerPoint</Application>
  <PresentationFormat>Widescreen</PresentationFormat>
  <Paragraphs>61</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Century Gothic</vt:lpstr>
      <vt:lpstr>Sassoon Infant Rg</vt:lpstr>
      <vt:lpstr>Twinkl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OneIT Services and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Brunskill, Nichola</dc:creator>
  <cp:lastModifiedBy>Smurthwaite, Andrew</cp:lastModifiedBy>
  <cp:revision>90</cp:revision>
  <dcterms:created xsi:type="dcterms:W3CDTF">2021-01-08T09:49:20Z</dcterms:created>
  <dcterms:modified xsi:type="dcterms:W3CDTF">2021-02-01T09:48:11Z</dcterms:modified>
</cp:coreProperties>
</file>