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8DA0CC-81A5-4C04-9EF6-092639300212}" type="datetimeFigureOut">
              <a:rPr lang="en-GB" smtClean="0"/>
              <a:t>26/03/2021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B41FEA-8495-4D79-8BE9-2AD05EE47596}" type="slidenum">
              <a:rPr lang="en-GB" smtClean="0"/>
              <a:t>‹#›</a:t>
            </a:fld>
            <a:endParaRPr lang="en-GB"/>
          </a:p>
        </p:txBody>
      </p:sp>
    </p:spTree>
    <p:extLst>
      <p:ext uri="{BB962C8B-B14F-4D97-AF65-F5344CB8AC3E}">
        <p14:creationId xmlns:p14="http://schemas.microsoft.com/office/powerpoint/2010/main" val="1362474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8C24F53-68C5-4892-9214-4AC0C2B079BF}" type="datetimeFigureOut">
              <a:rPr lang="en-GB" smtClean="0"/>
              <a:t>26/03/2021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120123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C24F53-68C5-4892-9214-4AC0C2B079BF}" type="datetimeFigureOut">
              <a:rPr lang="en-GB" smtClean="0"/>
              <a:t>26/03/2021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4068954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C24F53-68C5-4892-9214-4AC0C2B079BF}" type="datetimeFigureOut">
              <a:rPr lang="en-GB" smtClean="0"/>
              <a:t>26/03/2021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282177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C24F53-68C5-4892-9214-4AC0C2B079BF}" type="datetimeFigureOut">
              <a:rPr lang="en-GB" smtClean="0"/>
              <a:t>26/03/2021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944023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C24F53-68C5-4892-9214-4AC0C2B079BF}" type="datetimeFigureOut">
              <a:rPr lang="en-GB" smtClean="0"/>
              <a:t>26/03/2021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87104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8C24F53-68C5-4892-9214-4AC0C2B079BF}" type="datetimeFigureOut">
              <a:rPr lang="en-GB" smtClean="0"/>
              <a:t>26/03/2021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1724002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C24F53-68C5-4892-9214-4AC0C2B079BF}" type="datetimeFigureOut">
              <a:rPr lang="en-GB" smtClean="0"/>
              <a:t>26/03/2021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659664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8C24F53-68C5-4892-9214-4AC0C2B079BF}" type="datetimeFigureOut">
              <a:rPr lang="en-GB" smtClean="0"/>
              <a:t>26/03/2021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2329840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4F53-68C5-4892-9214-4AC0C2B079BF}" type="datetimeFigureOut">
              <a:rPr lang="en-GB" smtClean="0"/>
              <a:t>26/03/2021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2093149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C24F53-68C5-4892-9214-4AC0C2B079BF}" type="datetimeFigureOut">
              <a:rPr lang="en-GB" smtClean="0"/>
              <a:t>26/03/2021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3006440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C24F53-68C5-4892-9214-4AC0C2B079BF}" type="datetimeFigureOut">
              <a:rPr lang="en-GB" smtClean="0"/>
              <a:t>26/03/2021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BF6B06-42E6-4CDE-A641-6D3537A14473}" type="slidenum">
              <a:rPr lang="en-GB" smtClean="0"/>
              <a:t>‹#›</a:t>
            </a:fld>
            <a:endParaRPr lang="en-GB"/>
          </a:p>
        </p:txBody>
      </p:sp>
    </p:spTree>
    <p:extLst>
      <p:ext uri="{BB962C8B-B14F-4D97-AF65-F5344CB8AC3E}">
        <p14:creationId xmlns:p14="http://schemas.microsoft.com/office/powerpoint/2010/main" val="514261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4F53-68C5-4892-9214-4AC0C2B079BF}" type="datetimeFigureOut">
              <a:rPr lang="en-GB" smtClean="0"/>
              <a:t>26/03/2021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F6B06-42E6-4CDE-A641-6D3537A14473}" type="slidenum">
              <a:rPr lang="en-GB" smtClean="0"/>
              <a:t>‹#›</a:t>
            </a:fld>
            <a:endParaRPr lang="en-GB"/>
          </a:p>
        </p:txBody>
      </p:sp>
    </p:spTree>
    <p:extLst>
      <p:ext uri="{BB962C8B-B14F-4D97-AF65-F5344CB8AC3E}">
        <p14:creationId xmlns:p14="http://schemas.microsoft.com/office/powerpoint/2010/main" val="88788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00499965"/>
              </p:ext>
            </p:extLst>
          </p:nvPr>
        </p:nvGraphicFramePr>
        <p:xfrm>
          <a:off x="372597" y="919554"/>
          <a:ext cx="11247648" cy="5471393"/>
        </p:xfrm>
        <a:graphic>
          <a:graphicData uri="http://schemas.openxmlformats.org/drawingml/2006/table">
            <a:tbl>
              <a:tblPr/>
              <a:tblGrid>
                <a:gridCol w="1590674">
                  <a:extLst>
                    <a:ext uri="{9D8B030D-6E8A-4147-A177-3AD203B41FA5}">
                      <a16:colId xmlns:a16="http://schemas.microsoft.com/office/drawing/2014/main" val="1851461765"/>
                    </a:ext>
                  </a:extLst>
                </a:gridCol>
                <a:gridCol w="4149995">
                  <a:extLst>
                    <a:ext uri="{9D8B030D-6E8A-4147-A177-3AD203B41FA5}">
                      <a16:colId xmlns:a16="http://schemas.microsoft.com/office/drawing/2014/main" val="2858541325"/>
                    </a:ext>
                  </a:extLst>
                </a:gridCol>
                <a:gridCol w="3048144">
                  <a:extLst>
                    <a:ext uri="{9D8B030D-6E8A-4147-A177-3AD203B41FA5}">
                      <a16:colId xmlns:a16="http://schemas.microsoft.com/office/drawing/2014/main" val="2324958835"/>
                    </a:ext>
                  </a:extLst>
                </a:gridCol>
                <a:gridCol w="2458835">
                  <a:extLst>
                    <a:ext uri="{9D8B030D-6E8A-4147-A177-3AD203B41FA5}">
                      <a16:colId xmlns:a16="http://schemas.microsoft.com/office/drawing/2014/main" val="4055121629"/>
                    </a:ext>
                  </a:extLst>
                </a:gridCol>
              </a:tblGrid>
              <a:tr h="220742">
                <a:tc gridSpan="2">
                  <a:txBody>
                    <a:bodyPr/>
                    <a:lstStyle/>
                    <a:p>
                      <a:pPr algn="ctr" fontAlgn="base"/>
                      <a:r>
                        <a:rPr lang="en-GB" sz="1100" b="1" i="0" dirty="0">
                          <a:solidFill>
                            <a:srgbClr val="FFFFFF"/>
                          </a:solidFill>
                          <a:effectLst/>
                          <a:latin typeface="Century Gothic" panose="020B0502020202020204" pitchFamily="34" charset="0"/>
                        </a:rPr>
                        <a:t>Subject Specific Vocabulary​</a:t>
                      </a:r>
                      <a:endParaRPr lang="en-GB" sz="1100" b="1" i="0" dirty="0">
                        <a:solidFill>
                          <a:srgbClr val="FFFFFF"/>
                        </a:solidFill>
                        <a:effectLst/>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92D050"/>
                    </a:solidFill>
                  </a:tcPr>
                </a:tc>
                <a:tc hMerge="1">
                  <a:txBody>
                    <a:bodyPr/>
                    <a:lstStyle/>
                    <a:p>
                      <a:endParaRPr lang="en-GB"/>
                    </a:p>
                  </a:txBody>
                  <a:tcPr/>
                </a:tc>
                <a:tc>
                  <a:txBody>
                    <a:bodyPr/>
                    <a:lstStyle/>
                    <a:p>
                      <a:pPr algn="ctr" fontAlgn="base"/>
                      <a:endParaRPr lang="en-GB" sz="1100" b="1" i="0" dirty="0">
                        <a:solidFill>
                          <a:srgbClr val="FFFFFF"/>
                        </a:solidFill>
                        <a:effectLst/>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92D050"/>
                    </a:solidFill>
                  </a:tcPr>
                </a:tc>
                <a:tc rowSpan="2">
                  <a:txBody>
                    <a:bodyPr/>
                    <a:lstStyle/>
                    <a:p>
                      <a:pPr algn="ctr" fontAlgn="base"/>
                      <a:r>
                        <a:rPr lang="en-GB" sz="1100" b="1" i="0" dirty="0">
                          <a:solidFill>
                            <a:srgbClr val="00B050"/>
                          </a:solidFill>
                          <a:effectLst/>
                          <a:latin typeface="Century Gothic" panose="020B0502020202020204" pitchFamily="34" charset="0"/>
                        </a:rPr>
                        <a:t>Sticky </a:t>
                      </a:r>
                      <a:r>
                        <a:rPr lang="en-GB" sz="1100" b="1" i="0" dirty="0" smtClean="0">
                          <a:solidFill>
                            <a:srgbClr val="00B050"/>
                          </a:solidFill>
                          <a:effectLst/>
                          <a:latin typeface="Century Gothic" panose="020B0502020202020204" pitchFamily="34" charset="0"/>
                        </a:rPr>
                        <a:t>Knowledge about </a:t>
                      </a:r>
                      <a:endParaRPr lang="en-GB" sz="1100" b="1" i="0" dirty="0">
                        <a:solidFill>
                          <a:srgbClr val="00B050"/>
                        </a:solidFill>
                        <a:effectLst/>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1817975962"/>
                  </a:ext>
                </a:extLst>
              </a:tr>
              <a:tr h="85202">
                <a:tc rowSpan="2">
                  <a:txBody>
                    <a:bodyPr/>
                    <a:lstStyle/>
                    <a:p>
                      <a:pPr algn="l" fontAlgn="base"/>
                      <a:r>
                        <a:rPr lang="en-GB" sz="1600" b="0" i="0" dirty="0" smtClean="0">
                          <a:solidFill>
                            <a:srgbClr val="00B050"/>
                          </a:solidFill>
                          <a:effectLst/>
                          <a:latin typeface="Century Gothic" panose="020B0502020202020204" pitchFamily="34" charset="0"/>
                        </a:rPr>
                        <a:t>Incubator</a:t>
                      </a:r>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rowSpan="2">
                  <a:txBody>
                    <a:bodyPr/>
                    <a:lstStyle/>
                    <a:p>
                      <a:pPr algn="l" fontAlgn="base"/>
                      <a:r>
                        <a:rPr lang="en-GB" sz="1400" b="0" i="0" dirty="0" smtClean="0">
                          <a:solidFill>
                            <a:srgbClr val="000000"/>
                          </a:solidFill>
                          <a:effectLst/>
                          <a:latin typeface="Century Gothic" panose="020B0502020202020204" pitchFamily="34" charset="0"/>
                        </a:rPr>
                        <a:t>A device which keeps eggs warm and moist while the chicks grow.</a:t>
                      </a:r>
                      <a:endParaRPr lang="en-GB" sz="14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rowSpan="6">
                  <a:txBody>
                    <a:bodyPr/>
                    <a:lstStyle/>
                    <a:p>
                      <a:pPr algn="ctr" fontAlgn="auto"/>
                      <a:r>
                        <a:rPr lang="en-GB" sz="1400" b="0" i="0" dirty="0" smtClean="0">
                          <a:solidFill>
                            <a:srgbClr val="000000"/>
                          </a:solidFill>
                          <a:effectLst/>
                          <a:latin typeface="Century Gothic" panose="020B0502020202020204" pitchFamily="34" charset="0"/>
                        </a:rPr>
                        <a:t>After Easter, we will be welcoming</a:t>
                      </a:r>
                      <a:r>
                        <a:rPr lang="en-GB" sz="1400" b="0" i="0" baseline="0" dirty="0" smtClean="0">
                          <a:solidFill>
                            <a:srgbClr val="000000"/>
                          </a:solidFill>
                          <a:effectLst/>
                          <a:latin typeface="Century Gothic" panose="020B0502020202020204" pitchFamily="34" charset="0"/>
                        </a:rPr>
                        <a:t> chicks into school. They will arrive as eggs and we will be able to observe them hatching and look after them for their first two weeks of life – something we are very excited about. We will focus our work on this for the first two weeks after Easter.</a:t>
                      </a:r>
                      <a:endParaRPr lang="en-GB" sz="6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1835997804"/>
                  </a:ext>
                </a:extLst>
              </a:tr>
              <a:tr h="440305">
                <a:tc vMerge="1">
                  <a:txBody>
                    <a:bodyPr/>
                    <a:lstStyle/>
                    <a:p>
                      <a:endParaRPr lang="en-GB"/>
                    </a:p>
                  </a:txBody>
                  <a:tcPr/>
                </a:tc>
                <a:tc vMerge="1">
                  <a:txBody>
                    <a:bodyPr/>
                    <a:lstStyle/>
                    <a:p>
                      <a:endParaRPr lang="en-GB"/>
                    </a:p>
                  </a:txBody>
                  <a:tcPr/>
                </a:tc>
                <a:tc vMerge="1">
                  <a:txBody>
                    <a:bodyPr/>
                    <a:lstStyle/>
                    <a:p>
                      <a:endParaRPr lang="en-GB"/>
                    </a:p>
                  </a:txBody>
                  <a:tcPr/>
                </a:tc>
                <a:tc rowSpan="2">
                  <a:txBody>
                    <a:bodyPr/>
                    <a:lstStyle/>
                    <a:p>
                      <a:pPr marL="171450" indent="-171450" algn="l" fontAlgn="base">
                        <a:buFont typeface="Arial" panose="020B0604020202020204" pitchFamily="34" charset="0"/>
                        <a:buChar char="•"/>
                      </a:pPr>
                      <a:r>
                        <a:rPr lang="en-GB" sz="1100" b="0" i="0" dirty="0" smtClean="0">
                          <a:solidFill>
                            <a:srgbClr val="000000"/>
                          </a:solidFill>
                          <a:effectLst/>
                          <a:latin typeface="Century Gothic" panose="020B0502020202020204" pitchFamily="34" charset="0"/>
                        </a:rPr>
                        <a:t>A chick takes 21 days to hatch from</a:t>
                      </a:r>
                      <a:r>
                        <a:rPr lang="en-GB" sz="1100" b="0" i="0" baseline="0" dirty="0" smtClean="0">
                          <a:solidFill>
                            <a:srgbClr val="000000"/>
                          </a:solidFill>
                          <a:effectLst/>
                          <a:latin typeface="Century Gothic" panose="020B0502020202020204" pitchFamily="34" charset="0"/>
                        </a:rPr>
                        <a:t> an egg.</a:t>
                      </a:r>
                      <a:r>
                        <a:rPr lang="en-GB" sz="1100" b="0" i="0" dirty="0" smtClean="0">
                          <a:solidFill>
                            <a:srgbClr val="000000"/>
                          </a:solidFill>
                          <a:effectLst/>
                          <a:latin typeface="Century Gothic" panose="020B0502020202020204" pitchFamily="34" charset="0"/>
                        </a:rPr>
                        <a:t> </a:t>
                      </a:r>
                      <a:endParaRPr lang="en-GB" sz="11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2178097301"/>
                  </a:ext>
                </a:extLst>
              </a:tr>
              <a:tr h="108183">
                <a:tc rowSpan="2">
                  <a:txBody>
                    <a:bodyPr/>
                    <a:lstStyle/>
                    <a:p>
                      <a:pPr algn="l" fontAlgn="base"/>
                      <a:r>
                        <a:rPr lang="en-GB" sz="1600" b="0" i="0" dirty="0" smtClean="0">
                          <a:solidFill>
                            <a:srgbClr val="00B050"/>
                          </a:solidFill>
                          <a:effectLst/>
                          <a:latin typeface="Century Gothic" panose="020B0502020202020204" pitchFamily="34" charset="0"/>
                        </a:rPr>
                        <a:t>​brooder</a:t>
                      </a:r>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rowSpan="2">
                  <a:txBody>
                    <a:bodyPr/>
                    <a:lstStyle/>
                    <a:p>
                      <a:pPr algn="l" fontAlgn="base"/>
                      <a:r>
                        <a:rPr lang="en-GB" sz="1400" b="0" i="0" u="none" strike="noStrike" kern="1200" dirty="0" smtClean="0">
                          <a:solidFill>
                            <a:schemeClr val="tx1"/>
                          </a:solidFill>
                          <a:effectLst/>
                          <a:latin typeface="Century Gothic" panose="020B0502020202020204" pitchFamily="34" charset="0"/>
                          <a:ea typeface="+mn-ea"/>
                          <a:cs typeface="+mn-cs"/>
                        </a:rPr>
                        <a:t>A heated box to keep newly-hatched chicks warm</a:t>
                      </a:r>
                      <a:endParaRPr lang="en-GB" sz="11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2290391"/>
                  </a:ext>
                </a:extLst>
              </a:tr>
              <a:tr h="391030">
                <a:tc vMerge="1">
                  <a:txBody>
                    <a:bodyPr/>
                    <a:lstStyle/>
                    <a:p>
                      <a:endParaRPr lang="en-GB"/>
                    </a:p>
                  </a:txBody>
                  <a:tcPr/>
                </a:tc>
                <a:tc vMerge="1">
                  <a:txBody>
                    <a:bodyPr/>
                    <a:lstStyle/>
                    <a:p>
                      <a:endParaRPr lang="en-GB"/>
                    </a:p>
                  </a:txBody>
                  <a:tcPr/>
                </a:tc>
                <a:tc vMerge="1">
                  <a:txBody>
                    <a:bodyPr/>
                    <a:lstStyle/>
                    <a:p>
                      <a:endParaRPr lang="en-GB"/>
                    </a:p>
                  </a:txBody>
                  <a:tcPr/>
                </a:tc>
                <a:tc rowSpan="3">
                  <a:txBody>
                    <a:bodyPr/>
                    <a:lstStyle/>
                    <a:p>
                      <a:pPr marL="171450" marR="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100" b="0" i="0" dirty="0" smtClean="0">
                          <a:solidFill>
                            <a:srgbClr val="000000"/>
                          </a:solidFill>
                          <a:effectLst/>
                          <a:latin typeface="Century Gothic" panose="020B0502020202020204" pitchFamily="34" charset="0"/>
                        </a:rPr>
                        <a:t>Eggs need to</a:t>
                      </a:r>
                      <a:r>
                        <a:rPr lang="en-GB" sz="1100" b="0" i="0" baseline="0" dirty="0" smtClean="0">
                          <a:solidFill>
                            <a:srgbClr val="000000"/>
                          </a:solidFill>
                          <a:effectLst/>
                          <a:latin typeface="Century Gothic" panose="020B0502020202020204" pitchFamily="34" charset="0"/>
                        </a:rPr>
                        <a:t> be kept at the correct humidity, so the shells will not become too hard and make it difficult for the chicks to hatch. They also need to be kept at the right temperature. The incubator helps to do this.</a:t>
                      </a:r>
                      <a:endParaRPr lang="en-GB" sz="11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3836606183"/>
                  </a:ext>
                </a:extLst>
              </a:tr>
              <a:tr h="710953">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600" b="0" i="0" dirty="0" smtClean="0">
                          <a:solidFill>
                            <a:srgbClr val="00B050"/>
                          </a:solidFill>
                          <a:effectLst/>
                          <a:latin typeface="Century Gothic" panose="020B0502020202020204" pitchFamily="34" charset="0"/>
                        </a:rPr>
                        <a:t>​candling</a:t>
                      </a:r>
                    </a:p>
                    <a:p>
                      <a:pPr algn="l" fontAlgn="base"/>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400" b="0" i="0" dirty="0" smtClean="0">
                          <a:solidFill>
                            <a:srgbClr val="000000"/>
                          </a:solidFill>
                          <a:effectLst/>
                          <a:latin typeface="Century Gothic" panose="020B0502020202020204" pitchFamily="34" charset="0"/>
                        </a:rPr>
                        <a:t>To look at an</a:t>
                      </a:r>
                      <a:r>
                        <a:rPr lang="en-GB" sz="1400" b="0" i="0" baseline="0" dirty="0" smtClean="0">
                          <a:solidFill>
                            <a:srgbClr val="000000"/>
                          </a:solidFill>
                          <a:effectLst/>
                          <a:latin typeface="Century Gothic" panose="020B0502020202020204" pitchFamily="34" charset="0"/>
                        </a:rPr>
                        <a:t> egg</a:t>
                      </a:r>
                      <a:r>
                        <a:rPr lang="en-GB" sz="1400" b="0" i="0" dirty="0" smtClean="0">
                          <a:solidFill>
                            <a:srgbClr val="000000"/>
                          </a:solidFill>
                          <a:effectLst/>
                          <a:latin typeface="Century Gothic" panose="020B0502020202020204" pitchFamily="34" charset="0"/>
                        </a:rPr>
                        <a:t> with a torch in a dark room</a:t>
                      </a:r>
                      <a:r>
                        <a:rPr lang="en-GB" sz="1400" b="0" i="0" baseline="0" dirty="0" smtClean="0">
                          <a:solidFill>
                            <a:srgbClr val="000000"/>
                          </a:solidFill>
                          <a:effectLst/>
                          <a:latin typeface="Century Gothic" panose="020B0502020202020204" pitchFamily="34" charset="0"/>
                        </a:rPr>
                        <a:t> to check if there is a chick.</a:t>
                      </a:r>
                      <a:r>
                        <a:rPr lang="en-GB" sz="1400" b="0" i="0" dirty="0" smtClean="0">
                          <a:solidFill>
                            <a:srgbClr val="000000"/>
                          </a:solidFill>
                          <a:effectLst/>
                          <a:latin typeface="Century Gothic" panose="020B0502020202020204" pitchFamily="34" charset="0"/>
                        </a:rPr>
                        <a:t>  You can actually see the chick move!</a:t>
                      </a: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pPr algn="l" fontAlgn="base">
                        <a:buFont typeface="Arial" panose="020B0604020202020204" pitchFamily="34" charset="0"/>
                        <a:buChar char="•"/>
                      </a:pPr>
                      <a:endParaRPr lang="en-GB" sz="1100" b="0" i="0" dirty="0">
                        <a:solidFill>
                          <a:srgbClr val="000000"/>
                        </a:solidFill>
                        <a:effectLst/>
                        <a:latin typeface="Arial" panose="020B0604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E8F4E9"/>
                    </a:solidFill>
                  </a:tcPr>
                </a:tc>
                <a:extLst>
                  <a:ext uri="{0D108BD9-81ED-4DB2-BD59-A6C34878D82A}">
                    <a16:rowId xmlns:a16="http://schemas.microsoft.com/office/drawing/2014/main" val="3036465199"/>
                  </a:ext>
                </a:extLst>
              </a:tr>
              <a:tr h="475462">
                <a:tc>
                  <a:txBody>
                    <a:bodyPr/>
                    <a:lstStyle/>
                    <a:p>
                      <a:pPr algn="l" fontAlgn="base"/>
                      <a:r>
                        <a:rPr lang="en-GB" sz="1600" b="0" i="0" dirty="0" smtClean="0">
                          <a:solidFill>
                            <a:srgbClr val="00B050"/>
                          </a:solidFill>
                          <a:effectLst/>
                          <a:latin typeface="Century Gothic" panose="020B0502020202020204" pitchFamily="34" charset="0"/>
                        </a:rPr>
                        <a:t>​yolk</a:t>
                      </a:r>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400" b="0" i="0" dirty="0" smtClean="0">
                          <a:solidFill>
                            <a:srgbClr val="000000"/>
                          </a:solidFill>
                          <a:effectLst/>
                          <a:latin typeface="Century Gothic" panose="020B0502020202020204" pitchFamily="34" charset="0"/>
                        </a:rPr>
                        <a:t>The</a:t>
                      </a:r>
                      <a:r>
                        <a:rPr lang="en-GB" sz="1400" b="0" i="0" baseline="0" dirty="0" smtClean="0">
                          <a:solidFill>
                            <a:srgbClr val="000000"/>
                          </a:solidFill>
                          <a:effectLst/>
                          <a:latin typeface="Century Gothic" panose="020B0502020202020204" pitchFamily="34" charset="0"/>
                        </a:rPr>
                        <a:t> yellow part of the egg where</a:t>
                      </a:r>
                      <a:r>
                        <a:rPr lang="en-GB" sz="1400" b="0" i="0" dirty="0" smtClean="0">
                          <a:solidFill>
                            <a:srgbClr val="000000"/>
                          </a:solidFill>
                          <a:effectLst/>
                          <a:latin typeface="Century Gothic" panose="020B0502020202020204" pitchFamily="34" charset="0"/>
                        </a:rPr>
                        <a:t> the chick inside the shell gets the nutrients it needs.</a:t>
                      </a: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4047417864"/>
                  </a:ext>
                </a:extLst>
              </a:tr>
              <a:tr h="535396">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600" b="0" i="0" dirty="0" smtClean="0">
                          <a:solidFill>
                            <a:srgbClr val="00B050"/>
                          </a:solidFill>
                          <a:effectLst/>
                          <a:latin typeface="Century Gothic" panose="020B0502020202020204" pitchFamily="34" charset="0"/>
                        </a:rPr>
                        <a:t>pipping</a:t>
                      </a:r>
                    </a:p>
                    <a:p>
                      <a:pPr algn="l" fontAlgn="base"/>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400" b="0" i="0" dirty="0" smtClean="0">
                          <a:solidFill>
                            <a:srgbClr val="000000"/>
                          </a:solidFill>
                          <a:effectLst/>
                          <a:latin typeface="Century Gothic" panose="020B0502020202020204" pitchFamily="34" charset="0"/>
                        </a:rPr>
                        <a:t>Some of the shell break away when the chicks</a:t>
                      </a:r>
                      <a:r>
                        <a:rPr lang="en-GB" sz="1400" b="0" i="0" baseline="0" dirty="0" smtClean="0">
                          <a:solidFill>
                            <a:srgbClr val="000000"/>
                          </a:solidFill>
                          <a:effectLst/>
                          <a:latin typeface="Century Gothic" panose="020B0502020202020204" pitchFamily="34" charset="0"/>
                        </a:rPr>
                        <a:t> begin to hatch.</a:t>
                      </a:r>
                      <a:endParaRPr lang="en-GB" sz="1400" b="0" i="0" dirty="0" smtClean="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a:txBody>
                    <a:bodyPr/>
                    <a:lstStyle/>
                    <a:p>
                      <a:endParaRPr lang="en-GB" dirty="0"/>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92D050"/>
                    </a:solidFill>
                  </a:tcPr>
                </a:tc>
                <a:tc rowSpan="2">
                  <a:txBody>
                    <a:bodyPr/>
                    <a:lstStyle/>
                    <a:p>
                      <a:pPr marL="171450" indent="-171450">
                        <a:buFont typeface="Arial" panose="020B0604020202020204" pitchFamily="34" charset="0"/>
                        <a:buChar char="•"/>
                      </a:pPr>
                      <a:r>
                        <a:rPr lang="en-GB" sz="1100" dirty="0" smtClean="0">
                          <a:latin typeface="Century Gothic" panose="020B0502020202020204" pitchFamily="34" charset="0"/>
                        </a:rPr>
                        <a:t>Chicks use a special part of their beak called an egg tooth to begin to break their shell. This</a:t>
                      </a:r>
                      <a:r>
                        <a:rPr lang="en-GB" sz="1100" baseline="0" dirty="0" smtClean="0">
                          <a:latin typeface="Century Gothic" panose="020B0502020202020204" pitchFamily="34" charset="0"/>
                        </a:rPr>
                        <a:t> is called pipping.</a:t>
                      </a:r>
                      <a:endParaRPr lang="en-GB" sz="1100" dirty="0">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2578611978"/>
                  </a:ext>
                </a:extLst>
              </a:tr>
              <a:tr h="224774">
                <a:tc rowSpan="2">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600" b="0" i="0" dirty="0" smtClean="0">
                          <a:solidFill>
                            <a:srgbClr val="00B050"/>
                          </a:solidFill>
                          <a:effectLst/>
                          <a:latin typeface="Century Gothic" panose="020B0502020202020204" pitchFamily="34" charset="0"/>
                        </a:rPr>
                        <a:t>​Egg tooth</a:t>
                      </a:r>
                    </a:p>
                    <a:p>
                      <a:pPr algn="l" fontAlgn="base"/>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rowSpan="2">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400" b="0" i="0" dirty="0" smtClean="0">
                          <a:solidFill>
                            <a:srgbClr val="000000"/>
                          </a:solidFill>
                          <a:effectLst/>
                          <a:latin typeface="Century Gothic" panose="020B0502020202020204" pitchFamily="34" charset="0"/>
                        </a:rPr>
                        <a:t>A special part on the top of the</a:t>
                      </a:r>
                      <a:r>
                        <a:rPr lang="en-GB" sz="1400" b="0" i="0" baseline="0" dirty="0" smtClean="0">
                          <a:solidFill>
                            <a:srgbClr val="000000"/>
                          </a:solidFill>
                          <a:effectLst/>
                          <a:latin typeface="Century Gothic" panose="020B0502020202020204" pitchFamily="34" charset="0"/>
                        </a:rPr>
                        <a:t> chick’s</a:t>
                      </a:r>
                      <a:r>
                        <a:rPr lang="en-GB" sz="1400" b="0" i="0" dirty="0" smtClean="0">
                          <a:solidFill>
                            <a:srgbClr val="000000"/>
                          </a:solidFill>
                          <a:effectLst/>
                          <a:latin typeface="Century Gothic" panose="020B0502020202020204" pitchFamily="34" charset="0"/>
                        </a:rPr>
                        <a:t> beak which</a:t>
                      </a:r>
                      <a:r>
                        <a:rPr lang="en-GB" sz="1400" b="0" i="0" baseline="0" dirty="0" smtClean="0">
                          <a:solidFill>
                            <a:srgbClr val="000000"/>
                          </a:solidFill>
                          <a:effectLst/>
                          <a:latin typeface="Century Gothic" panose="020B0502020202020204" pitchFamily="34" charset="0"/>
                        </a:rPr>
                        <a:t> is used </a:t>
                      </a:r>
                      <a:r>
                        <a:rPr lang="en-GB" sz="1400" b="0" i="0" dirty="0" smtClean="0">
                          <a:solidFill>
                            <a:srgbClr val="000000"/>
                          </a:solidFill>
                          <a:effectLst/>
                          <a:latin typeface="Century Gothic" panose="020B0502020202020204" pitchFamily="34" charset="0"/>
                        </a:rPr>
                        <a:t>to break away the shell.</a:t>
                      </a: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rowSpan="6">
                  <a:txBody>
                    <a:bodyPr/>
                    <a:lstStyle/>
                    <a:p>
                      <a:pPr algn="l" fontAlgn="auto"/>
                      <a:r>
                        <a:rPr lang="en-GB" sz="1100" b="0" i="0" dirty="0" smtClean="0">
                          <a:solidFill>
                            <a:srgbClr val="000000"/>
                          </a:solidFill>
                          <a:effectLst/>
                          <a:latin typeface="Calibri" panose="020F0502020204030204" pitchFamily="34" charset="0"/>
                        </a:rPr>
                        <a:t>​</a:t>
                      </a:r>
                      <a:r>
                        <a:rPr lang="en-GB" sz="1800" b="0" i="0" kern="1200" dirty="0" smtClean="0">
                          <a:solidFill>
                            <a:schemeClr val="tx1"/>
                          </a:solidFill>
                          <a:effectLst/>
                          <a:latin typeface="+mn-lt"/>
                          <a:ea typeface="+mn-ea"/>
                          <a:cs typeface="+mn-cs"/>
                        </a:rPr>
                        <a:t> </a:t>
                      </a:r>
                      <a:endParaRPr lang="en-GB" sz="1100" b="0" i="0" dirty="0">
                        <a:solidFill>
                          <a:srgbClr val="000000"/>
                        </a:solidFill>
                        <a:effectLst/>
                        <a:latin typeface="Calibri" panose="020F050202020403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extLst>
                  <a:ext uri="{0D108BD9-81ED-4DB2-BD59-A6C34878D82A}">
                    <a16:rowId xmlns:a16="http://schemas.microsoft.com/office/drawing/2014/main" val="2924903369"/>
                  </a:ext>
                </a:extLst>
              </a:tr>
              <a:tr h="310622">
                <a:tc vMerge="1">
                  <a:txBody>
                    <a:bodyPr/>
                    <a:lstStyle/>
                    <a:p>
                      <a:endParaRPr lang="en-GB"/>
                    </a:p>
                  </a:txBody>
                  <a:tcPr/>
                </a:tc>
                <a:tc vMerge="1">
                  <a:txBody>
                    <a:bodyPr/>
                    <a:lstStyle/>
                    <a:p>
                      <a:endParaRPr lang="en-GB"/>
                    </a:p>
                  </a:txBody>
                  <a:tcPr/>
                </a:tc>
                <a:tc vMerge="1">
                  <a:txBody>
                    <a:bodyPr/>
                    <a:lstStyle/>
                    <a:p>
                      <a:endParaRPr lang="en-GB"/>
                    </a:p>
                  </a:txBody>
                  <a:tcPr/>
                </a:tc>
                <a:tc rowSpan="2">
                  <a:txBody>
                    <a:bodyPr/>
                    <a:lstStyle/>
                    <a:p>
                      <a:pPr marL="171450" indent="-171450" algn="l" fontAlgn="base">
                        <a:buFont typeface="Arial" panose="020B0604020202020204" pitchFamily="34" charset="0"/>
                        <a:buChar char="•"/>
                      </a:pPr>
                      <a:r>
                        <a:rPr lang="en-GB" sz="1100" b="0" i="0" dirty="0" smtClean="0">
                          <a:solidFill>
                            <a:srgbClr val="000000"/>
                          </a:solidFill>
                          <a:effectLst/>
                          <a:latin typeface="Century Gothic" panose="020B0502020202020204" pitchFamily="34" charset="0"/>
                        </a:rPr>
                        <a:t>Hatching is when they finally break through the shell and emerge. The</a:t>
                      </a:r>
                      <a:r>
                        <a:rPr lang="en-GB" sz="1100" b="0" i="0" baseline="0" dirty="0" smtClean="0">
                          <a:solidFill>
                            <a:srgbClr val="000000"/>
                          </a:solidFill>
                          <a:effectLst/>
                          <a:latin typeface="Century Gothic" panose="020B0502020202020204" pitchFamily="34" charset="0"/>
                        </a:rPr>
                        <a:t> chicks are very tired.</a:t>
                      </a:r>
                      <a:endParaRPr lang="en-GB" sz="11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1919109792"/>
                  </a:ext>
                </a:extLst>
              </a:tr>
              <a:tr h="475462">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GB" sz="1600" b="0" i="0" dirty="0" smtClean="0">
                          <a:solidFill>
                            <a:srgbClr val="00B050"/>
                          </a:solidFill>
                          <a:effectLst/>
                          <a:latin typeface="Century Gothic" panose="020B0502020202020204" pitchFamily="34" charset="0"/>
                        </a:rPr>
                        <a:t>​</a:t>
                      </a:r>
                      <a:r>
                        <a:rPr lang="en-GB" sz="1600" b="0" i="0" u="none" strike="noStrike" kern="1200" dirty="0" smtClean="0">
                          <a:solidFill>
                            <a:srgbClr val="00B050"/>
                          </a:solidFill>
                          <a:effectLst/>
                          <a:latin typeface="Century Gothic" panose="020B0502020202020204" pitchFamily="34" charset="0"/>
                          <a:ea typeface="+mn-ea"/>
                          <a:cs typeface="+mn-cs"/>
                        </a:rPr>
                        <a:t>Embryo</a:t>
                      </a:r>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pPr algn="l" fontAlgn="base"/>
                      <a:r>
                        <a:rPr lang="en-GB" sz="1400" b="0" i="0" u="none" strike="noStrike" kern="1200" dirty="0" smtClean="0">
                          <a:solidFill>
                            <a:schemeClr val="tx1"/>
                          </a:solidFill>
                          <a:effectLst/>
                          <a:latin typeface="Century Gothic" panose="020B0502020202020204" pitchFamily="34" charset="0"/>
                          <a:ea typeface="+mn-ea"/>
                          <a:cs typeface="+mn-cs"/>
                        </a:rPr>
                        <a:t>The formation of the chicken in the egg up to hatching time.</a:t>
                      </a:r>
                      <a:endParaRPr lang="en-GB" sz="1100" b="0" i="0" dirty="0">
                        <a:solidFill>
                          <a:schemeClr val="tx1"/>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900276582"/>
                  </a:ext>
                </a:extLst>
              </a:tr>
              <a:tr h="356580">
                <a:tc>
                  <a:txBody>
                    <a:bodyPr/>
                    <a:lstStyle/>
                    <a:p>
                      <a:pPr algn="l" fontAlgn="base"/>
                      <a:r>
                        <a:rPr lang="en-GB" sz="1600" b="0" i="0" dirty="0" smtClean="0">
                          <a:solidFill>
                            <a:srgbClr val="00B050"/>
                          </a:solidFill>
                          <a:effectLst/>
                          <a:latin typeface="Century Gothic" panose="020B0502020202020204" pitchFamily="34" charset="0"/>
                        </a:rPr>
                        <a:t>humidity</a:t>
                      </a:r>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pPr algn="l" fontAlgn="base"/>
                      <a:r>
                        <a:rPr lang="en-GB" sz="1400" b="0" i="0" u="none" strike="noStrike" kern="1200" dirty="0" smtClean="0">
                          <a:solidFill>
                            <a:schemeClr val="tx1"/>
                          </a:solidFill>
                          <a:effectLst/>
                          <a:latin typeface="Century Gothic" panose="020B0502020202020204" pitchFamily="34" charset="0"/>
                          <a:ea typeface="+mn-ea"/>
                          <a:cs typeface="+mn-cs"/>
                        </a:rPr>
                        <a:t>The moisture in the air</a:t>
                      </a:r>
                      <a:endParaRPr lang="en-GB" sz="11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rowSpan="2">
                  <a:txBody>
                    <a:bodyPr/>
                    <a:lstStyle/>
                    <a:p>
                      <a:pPr marL="171450" indent="-171450" algn="l" fontAlgn="base">
                        <a:buFont typeface="Arial" panose="020B0604020202020204" pitchFamily="34" charset="0"/>
                        <a:buChar char="•"/>
                      </a:pPr>
                      <a:r>
                        <a:rPr lang="en-GB" sz="1100" b="0" i="0" dirty="0" smtClean="0">
                          <a:solidFill>
                            <a:srgbClr val="000000"/>
                          </a:solidFill>
                          <a:effectLst/>
                          <a:latin typeface="Century Gothic" panose="020B0502020202020204" pitchFamily="34" charset="0"/>
                        </a:rPr>
                        <a:t>They move into a brooder</a:t>
                      </a:r>
                      <a:r>
                        <a:rPr lang="en-GB" sz="1100" b="0" i="0" baseline="0" dirty="0" smtClean="0">
                          <a:solidFill>
                            <a:srgbClr val="000000"/>
                          </a:solidFill>
                          <a:effectLst/>
                          <a:latin typeface="Century Gothic" panose="020B0502020202020204" pitchFamily="34" charset="0"/>
                        </a:rPr>
                        <a:t> box which has light and warmth where they grow. They have food and water in here.</a:t>
                      </a:r>
                      <a:endParaRPr lang="en-GB" sz="11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1334229698"/>
                  </a:ext>
                </a:extLst>
              </a:tr>
              <a:tr h="358619">
                <a:tc>
                  <a:txBody>
                    <a:bodyPr/>
                    <a:lstStyle/>
                    <a:p>
                      <a:pPr algn="l" fontAlgn="base"/>
                      <a:r>
                        <a:rPr lang="en-GB" sz="1600" b="0" i="0" dirty="0" smtClean="0">
                          <a:solidFill>
                            <a:srgbClr val="00B050"/>
                          </a:solidFill>
                          <a:effectLst/>
                          <a:latin typeface="Century Gothic" panose="020B0502020202020204" pitchFamily="34" charset="0"/>
                        </a:rPr>
                        <a:t>hatch</a:t>
                      </a:r>
                      <a:endParaRPr lang="en-GB" sz="1600" b="0" i="0" dirty="0">
                        <a:solidFill>
                          <a:srgbClr val="00B05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pPr algn="l" fontAlgn="base"/>
                      <a:r>
                        <a:rPr lang="en-GB" sz="1400" b="0" i="0" dirty="0" smtClean="0">
                          <a:solidFill>
                            <a:srgbClr val="000000"/>
                          </a:solidFill>
                          <a:effectLst/>
                          <a:latin typeface="Century Gothic" panose="020B0502020202020204" pitchFamily="34" charset="0"/>
                        </a:rPr>
                        <a:t>When the chicks</a:t>
                      </a:r>
                      <a:r>
                        <a:rPr lang="en-GB" sz="1400" b="0" i="0" baseline="0" dirty="0" smtClean="0">
                          <a:solidFill>
                            <a:srgbClr val="000000"/>
                          </a:solidFill>
                          <a:effectLst/>
                          <a:latin typeface="Century Gothic" panose="020B0502020202020204" pitchFamily="34" charset="0"/>
                        </a:rPr>
                        <a:t> finally leave the egg.</a:t>
                      </a:r>
                      <a:endParaRPr lang="en-GB" sz="1400" b="0" i="0" dirty="0">
                        <a:solidFill>
                          <a:srgbClr val="000000"/>
                        </a:solidFill>
                        <a:effectLst/>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202774344"/>
                  </a:ext>
                </a:extLst>
              </a:tr>
              <a:tr h="596724">
                <a:tc>
                  <a:txBody>
                    <a:bodyPr/>
                    <a:lstStyle/>
                    <a:p>
                      <a:pPr algn="l" fontAlgn="base"/>
                      <a:r>
                        <a:rPr lang="en-GB" sz="1600" b="0" i="0" dirty="0" smtClean="0">
                          <a:solidFill>
                            <a:srgbClr val="00B050"/>
                          </a:solidFill>
                          <a:effectLst/>
                          <a:latin typeface="Century Gothic" panose="020B0502020202020204" pitchFamily="34" charset="0"/>
                        </a:rPr>
                        <a:t>​rooster / hen</a:t>
                      </a:r>
                      <a:endParaRPr lang="en-GB" sz="1600" b="0" i="0" dirty="0">
                        <a:solidFill>
                          <a:srgbClr val="00B050"/>
                        </a:solidFill>
                        <a:effectLst/>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tc>
                  <a:txBody>
                    <a:bodyPr/>
                    <a:lstStyle/>
                    <a:p>
                      <a:r>
                        <a:rPr lang="en-GB" sz="1200" dirty="0" smtClean="0">
                          <a:latin typeface="Century Gothic" panose="020B0502020202020204" pitchFamily="34" charset="0"/>
                        </a:rPr>
                        <a:t>A male chicken / a female chicken</a:t>
                      </a:r>
                      <a:endParaRPr lang="en-GB" sz="1200" dirty="0">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tcPr>
                </a:tc>
                <a:tc vMerge="1">
                  <a:txBody>
                    <a:bodyPr/>
                    <a:lstStyle/>
                    <a:p>
                      <a:endParaRPr lang="en-GB"/>
                    </a:p>
                  </a:txBody>
                  <a:tcPr/>
                </a:tc>
                <a:tc>
                  <a:txBody>
                    <a:bodyPr/>
                    <a:lstStyle/>
                    <a:p>
                      <a:pPr marL="171450" indent="-171450">
                        <a:buFont typeface="Arial" panose="020B0604020202020204" pitchFamily="34" charset="0"/>
                        <a:buChar char="•"/>
                      </a:pPr>
                      <a:r>
                        <a:rPr lang="en-GB" sz="1100" dirty="0" smtClean="0">
                          <a:latin typeface="Century Gothic" panose="020B0502020202020204" pitchFamily="34" charset="0"/>
                        </a:rPr>
                        <a:t>Hens usually lay eggs and sit on them</a:t>
                      </a:r>
                      <a:r>
                        <a:rPr lang="en-GB" sz="1100" baseline="0" dirty="0" smtClean="0">
                          <a:latin typeface="Century Gothic" panose="020B0502020202020204" pitchFamily="34" charset="0"/>
                        </a:rPr>
                        <a:t> to keep them warm. Not all eggs have chicks in – some are laid for us to eat. Yummy!</a:t>
                      </a:r>
                      <a:endParaRPr lang="en-GB" sz="1100" dirty="0">
                        <a:latin typeface="Century Gothic" panose="020B0502020202020204" pitchFamily="34" charset="0"/>
                      </a:endParaRPr>
                    </a:p>
                  </a:txBody>
                  <a:tcPr marL="56880" marR="56880" marT="28440" marB="28440">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tcPr>
                </a:tc>
                <a:extLst>
                  <a:ext uri="{0D108BD9-81ED-4DB2-BD59-A6C34878D82A}">
                    <a16:rowId xmlns:a16="http://schemas.microsoft.com/office/drawing/2014/main" val="3919198174"/>
                  </a:ext>
                </a:extLst>
              </a:tr>
            </a:tbl>
          </a:graphicData>
        </a:graphic>
      </p:graphicFrame>
      <p:sp>
        <p:nvSpPr>
          <p:cNvPr id="6" name="Rectangle 1"/>
          <p:cNvSpPr>
            <a:spLocks noChangeArrowheads="1"/>
          </p:cNvSpPr>
          <p:nvPr/>
        </p:nvSpPr>
        <p:spPr bwMode="auto">
          <a:xfrm flipV="1">
            <a:off x="423863" y="189550"/>
            <a:ext cx="838844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 name="Control 2"/>
          <p:cNvSpPr>
            <a:spLocks noChangeArrowheads="1" noChangeShapeType="1"/>
          </p:cNvSpPr>
          <p:nvPr/>
        </p:nvSpPr>
        <p:spPr bwMode="auto">
          <a:xfrm>
            <a:off x="829480" y="774266"/>
            <a:ext cx="11248373" cy="673100"/>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0" tIns="0" rIns="0" bIns="0" numCol="1" anchor="t" anchorCtr="0" compatLnSpc="1">
            <a:prstTxWarp prst="textNoShape">
              <a:avLst/>
            </a:prstTxWarp>
          </a:bodyPr>
          <a:lstStyle/>
          <a:p>
            <a:endParaRPr lang="en-GB"/>
          </a:p>
        </p:txBody>
      </p:sp>
      <p:graphicFrame>
        <p:nvGraphicFramePr>
          <p:cNvPr id="7" name="Table 6"/>
          <p:cNvGraphicFramePr>
            <a:graphicFrameLocks noGrp="1"/>
          </p:cNvGraphicFramePr>
          <p:nvPr>
            <p:extLst>
              <p:ext uri="{D42A27DB-BD31-4B8C-83A1-F6EECF244321}">
                <p14:modId xmlns:p14="http://schemas.microsoft.com/office/powerpoint/2010/main" val="3145275027"/>
              </p:ext>
            </p:extLst>
          </p:nvPr>
        </p:nvGraphicFramePr>
        <p:xfrm>
          <a:off x="372597" y="233880"/>
          <a:ext cx="11247648" cy="685674"/>
        </p:xfrm>
        <a:graphic>
          <a:graphicData uri="http://schemas.openxmlformats.org/drawingml/2006/table">
            <a:tbl>
              <a:tblPr/>
              <a:tblGrid>
                <a:gridCol w="2126763">
                  <a:extLst>
                    <a:ext uri="{9D8B030D-6E8A-4147-A177-3AD203B41FA5}">
                      <a16:colId xmlns:a16="http://schemas.microsoft.com/office/drawing/2014/main" val="716076005"/>
                    </a:ext>
                  </a:extLst>
                </a:gridCol>
                <a:gridCol w="9120885">
                  <a:extLst>
                    <a:ext uri="{9D8B030D-6E8A-4147-A177-3AD203B41FA5}">
                      <a16:colId xmlns:a16="http://schemas.microsoft.com/office/drawing/2014/main" val="608035354"/>
                    </a:ext>
                  </a:extLst>
                </a:gridCol>
              </a:tblGrid>
              <a:tr h="336550">
                <a:tc gridSpan="2">
                  <a:txBody>
                    <a:bodyPr/>
                    <a:lstStyle/>
                    <a:p>
                      <a:pPr marR="0" indent="0" algn="ctr" rtl="0">
                        <a:lnSpc>
                          <a:spcPct val="119000"/>
                        </a:lnSpc>
                        <a:spcBef>
                          <a:spcPts val="0"/>
                        </a:spcBef>
                        <a:spcAft>
                          <a:spcPts val="600"/>
                        </a:spcAft>
                      </a:pPr>
                      <a:r>
                        <a:rPr lang="en-GB" sz="1600" b="1" kern="1400" dirty="0" smtClean="0">
                          <a:ln>
                            <a:noFill/>
                          </a:ln>
                          <a:solidFill>
                            <a:srgbClr val="FFFFFF"/>
                          </a:solidFill>
                          <a:effectLst/>
                          <a:latin typeface="Arial" panose="020B0604020202020204" pitchFamily="34" charset="0"/>
                        </a:rPr>
                        <a:t>Yarm Primary</a:t>
                      </a:r>
                      <a:endParaRPr lang="en-GB" sz="1000" kern="1400" dirty="0">
                        <a:ln>
                          <a:noFill/>
                        </a:ln>
                        <a:solidFill>
                          <a:srgbClr val="000000"/>
                        </a:solidFill>
                        <a:effectLst/>
                        <a:latin typeface="Calibri" panose="020F0502020204030204" pitchFamily="34" charset="0"/>
                      </a:endParaRP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hMerge="1">
                  <a:txBody>
                    <a:bodyPr/>
                    <a:lstStyle/>
                    <a:p>
                      <a:endParaRPr lang="en-GB"/>
                    </a:p>
                  </a:txBody>
                  <a:tcPr/>
                </a:tc>
                <a:extLst>
                  <a:ext uri="{0D108BD9-81ED-4DB2-BD59-A6C34878D82A}">
                    <a16:rowId xmlns:a16="http://schemas.microsoft.com/office/drawing/2014/main" val="2665330602"/>
                  </a:ext>
                </a:extLst>
              </a:tr>
              <a:tr h="336550">
                <a:tc>
                  <a:txBody>
                    <a:bodyPr/>
                    <a:lstStyle/>
                    <a:p>
                      <a:pPr marR="0" indent="0" algn="l" rtl="0">
                        <a:lnSpc>
                          <a:spcPct val="119000"/>
                        </a:lnSpc>
                        <a:spcBef>
                          <a:spcPts val="0"/>
                        </a:spcBef>
                        <a:spcAft>
                          <a:spcPts val="600"/>
                        </a:spcAft>
                      </a:pPr>
                      <a:r>
                        <a:rPr lang="en-GB" sz="1400" kern="1400" dirty="0" smtClean="0">
                          <a:ln>
                            <a:noFill/>
                          </a:ln>
                          <a:solidFill>
                            <a:srgbClr val="000000"/>
                          </a:solidFill>
                          <a:effectLst/>
                          <a:latin typeface="Arial" panose="020B0604020202020204" pitchFamily="34" charset="0"/>
                        </a:rPr>
                        <a:t>KS1</a:t>
                      </a:r>
                      <a:endParaRPr lang="en-GB" sz="1000" kern="1400" dirty="0">
                        <a:ln>
                          <a:noFill/>
                        </a:ln>
                        <a:solidFill>
                          <a:srgbClr val="000000"/>
                        </a:solidFill>
                        <a:effectLst/>
                        <a:latin typeface="Calibri" panose="020F0502020204030204" pitchFamily="34" charset="0"/>
                      </a:endParaRP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600"/>
                        </a:spcAft>
                      </a:pPr>
                      <a:r>
                        <a:rPr lang="en-GB" sz="1600" b="1" kern="1400" dirty="0">
                          <a:ln>
                            <a:noFill/>
                          </a:ln>
                          <a:solidFill>
                            <a:srgbClr val="000000"/>
                          </a:solidFill>
                          <a:effectLst/>
                          <a:latin typeface="Arial" panose="020B0604020202020204" pitchFamily="34" charset="0"/>
                        </a:rPr>
                        <a:t>Enquiry Question</a:t>
                      </a:r>
                      <a:r>
                        <a:rPr lang="en-GB" sz="1600" b="1" kern="1400" dirty="0" smtClean="0">
                          <a:ln>
                            <a:noFill/>
                          </a:ln>
                          <a:solidFill>
                            <a:srgbClr val="000000"/>
                          </a:solidFill>
                          <a:effectLst/>
                          <a:latin typeface="Arial" panose="020B0604020202020204" pitchFamily="34" charset="0"/>
                        </a:rPr>
                        <a:t>: How does a </a:t>
                      </a:r>
                      <a:r>
                        <a:rPr lang="en-GB" sz="1600" b="1" kern="1400" smtClean="0">
                          <a:ln>
                            <a:noFill/>
                          </a:ln>
                          <a:solidFill>
                            <a:srgbClr val="000000"/>
                          </a:solidFill>
                          <a:effectLst/>
                          <a:latin typeface="Arial" panose="020B0604020202020204" pitchFamily="34" charset="0"/>
                        </a:rPr>
                        <a:t>chick</a:t>
                      </a:r>
                      <a:r>
                        <a:rPr lang="en-GB" sz="1600" b="1" kern="1400" baseline="0" smtClean="0">
                          <a:ln>
                            <a:noFill/>
                          </a:ln>
                          <a:solidFill>
                            <a:srgbClr val="000000"/>
                          </a:solidFill>
                          <a:effectLst/>
                          <a:latin typeface="Arial" panose="020B0604020202020204" pitchFamily="34" charset="0"/>
                        </a:rPr>
                        <a:t> grow?</a:t>
                      </a:r>
                      <a:endParaRPr lang="en-GB" sz="1600" kern="1400" dirty="0">
                        <a:ln>
                          <a:noFill/>
                        </a:ln>
                        <a:solidFill>
                          <a:srgbClr val="000000"/>
                        </a:solidFill>
                        <a:effectLst/>
                        <a:latin typeface="Calibri" panose="020F0502020204030204" pitchFamily="34" charset="0"/>
                      </a:endParaRP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99061"/>
                  </a:ext>
                </a:extLst>
              </a:tr>
            </a:tbl>
          </a:graphicData>
        </a:graphic>
      </p:graphicFrame>
      <p:pic>
        <p:nvPicPr>
          <p:cNvPr id="2" name="Picture 1"/>
          <p:cNvPicPr>
            <a:picLocks noChangeAspect="1"/>
          </p:cNvPicPr>
          <p:nvPr/>
        </p:nvPicPr>
        <p:blipFill>
          <a:blip r:embed="rId2"/>
          <a:stretch>
            <a:fillRect/>
          </a:stretch>
        </p:blipFill>
        <p:spPr>
          <a:xfrm>
            <a:off x="6520168" y="4264169"/>
            <a:ext cx="2105025" cy="1571625"/>
          </a:xfrm>
          <a:prstGeom prst="rect">
            <a:avLst/>
          </a:prstGeom>
        </p:spPr>
      </p:pic>
    </p:spTree>
    <p:extLst>
      <p:ext uri="{BB962C8B-B14F-4D97-AF65-F5344CB8AC3E}">
        <p14:creationId xmlns:p14="http://schemas.microsoft.com/office/powerpoint/2010/main" val="671873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23063" y="3814235"/>
            <a:ext cx="3692434" cy="646331"/>
          </a:xfrm>
          <a:prstGeom prst="rect">
            <a:avLst/>
          </a:prstGeom>
          <a:noFill/>
        </p:spPr>
        <p:txBody>
          <a:bodyPr wrap="square" rtlCol="0">
            <a:spAutoFit/>
          </a:bodyPr>
          <a:lstStyle/>
          <a:p>
            <a:endParaRPr lang="en-GB" dirty="0" smtClean="0"/>
          </a:p>
          <a:p>
            <a:endParaRPr lang="en-GB" dirty="0"/>
          </a:p>
        </p:txBody>
      </p:sp>
      <p:sp>
        <p:nvSpPr>
          <p:cNvPr id="2" name="TextBox 1"/>
          <p:cNvSpPr txBox="1"/>
          <p:nvPr/>
        </p:nvSpPr>
        <p:spPr>
          <a:xfrm>
            <a:off x="712694" y="779929"/>
            <a:ext cx="3281082" cy="1077218"/>
          </a:xfrm>
          <a:prstGeom prst="rect">
            <a:avLst/>
          </a:prstGeom>
          <a:noFill/>
        </p:spPr>
        <p:txBody>
          <a:bodyPr wrap="square" rtlCol="0">
            <a:spAutoFit/>
          </a:bodyPr>
          <a:lstStyle/>
          <a:p>
            <a:r>
              <a:rPr lang="en-GB" sz="1600" dirty="0" smtClean="0"/>
              <a:t>Design a suitable environment for a chick to live in. Remember it needs to be secure and safe, provide shelter and warmth as well as looking great!</a:t>
            </a:r>
            <a:endParaRPr lang="en-GB" sz="1600" dirty="0"/>
          </a:p>
        </p:txBody>
      </p:sp>
      <p:sp>
        <p:nvSpPr>
          <p:cNvPr id="8" name="TextBox 7"/>
          <p:cNvSpPr txBox="1"/>
          <p:nvPr/>
        </p:nvSpPr>
        <p:spPr>
          <a:xfrm>
            <a:off x="710821" y="4301353"/>
            <a:ext cx="3281082" cy="1323439"/>
          </a:xfrm>
          <a:prstGeom prst="rect">
            <a:avLst/>
          </a:prstGeom>
          <a:noFill/>
        </p:spPr>
        <p:txBody>
          <a:bodyPr wrap="square" rtlCol="0">
            <a:spAutoFit/>
          </a:bodyPr>
          <a:lstStyle/>
          <a:p>
            <a:r>
              <a:rPr lang="en-GB" sz="1600" dirty="0" smtClean="0"/>
              <a:t>Share a story about a chick / hen. There are plenty to choose from – Rosie’s Walk, Little Red Hen. Write a book review and recommend to a friend.</a:t>
            </a:r>
            <a:endParaRPr lang="en-GB" sz="1600" dirty="0"/>
          </a:p>
        </p:txBody>
      </p:sp>
      <p:sp>
        <p:nvSpPr>
          <p:cNvPr id="9" name="TextBox 8"/>
          <p:cNvSpPr txBox="1"/>
          <p:nvPr/>
        </p:nvSpPr>
        <p:spPr>
          <a:xfrm>
            <a:off x="4621306" y="634498"/>
            <a:ext cx="3281082" cy="830997"/>
          </a:xfrm>
          <a:prstGeom prst="rect">
            <a:avLst/>
          </a:prstGeom>
          <a:noFill/>
        </p:spPr>
        <p:txBody>
          <a:bodyPr wrap="square" rtlCol="0">
            <a:spAutoFit/>
          </a:bodyPr>
          <a:lstStyle/>
          <a:p>
            <a:r>
              <a:rPr lang="en-GB" sz="1600" dirty="0" smtClean="0"/>
              <a:t>Create a poster about how to look after a chick – you will learn what you need to do at school.</a:t>
            </a:r>
            <a:endParaRPr lang="en-GB" sz="1600" dirty="0"/>
          </a:p>
        </p:txBody>
      </p:sp>
      <p:sp>
        <p:nvSpPr>
          <p:cNvPr id="12" name="TextBox 11"/>
          <p:cNvSpPr txBox="1"/>
          <p:nvPr/>
        </p:nvSpPr>
        <p:spPr>
          <a:xfrm>
            <a:off x="8405920" y="3234783"/>
            <a:ext cx="3281082" cy="861774"/>
          </a:xfrm>
          <a:prstGeom prst="rect">
            <a:avLst/>
          </a:prstGeom>
          <a:noFill/>
        </p:spPr>
        <p:txBody>
          <a:bodyPr wrap="square" rtlCol="0">
            <a:spAutoFit/>
          </a:bodyPr>
          <a:lstStyle/>
          <a:p>
            <a:r>
              <a:rPr lang="en-GB" sz="1600" dirty="0" smtClean="0"/>
              <a:t>Research and find how the chick grows inside the egg over the 21 days. Draw a timeline</a:t>
            </a:r>
            <a:r>
              <a:rPr lang="en-GB" dirty="0" smtClean="0"/>
              <a:t>.</a:t>
            </a:r>
            <a:endParaRPr lang="en-GB" dirty="0"/>
          </a:p>
        </p:txBody>
      </p:sp>
      <p:sp>
        <p:nvSpPr>
          <p:cNvPr id="11" name="TextBox 10"/>
          <p:cNvSpPr txBox="1"/>
          <p:nvPr/>
        </p:nvSpPr>
        <p:spPr>
          <a:xfrm>
            <a:off x="8347435" y="4855350"/>
            <a:ext cx="3281082" cy="1077218"/>
          </a:xfrm>
          <a:prstGeom prst="rect">
            <a:avLst/>
          </a:prstGeom>
          <a:noFill/>
        </p:spPr>
        <p:txBody>
          <a:bodyPr wrap="square" rtlCol="0">
            <a:spAutoFit/>
          </a:bodyPr>
          <a:lstStyle/>
          <a:p>
            <a:r>
              <a:rPr lang="en-GB" sz="1600" dirty="0" smtClean="0"/>
              <a:t>Create a chick using 2D shapes. Can you name the shapes you will need to use? As an extra challenge, can you state their properties?</a:t>
            </a:r>
            <a:endParaRPr lang="en-GB" sz="1600" dirty="0"/>
          </a:p>
        </p:txBody>
      </p:sp>
      <p:sp>
        <p:nvSpPr>
          <p:cNvPr id="13" name="TextBox 12"/>
          <p:cNvSpPr txBox="1"/>
          <p:nvPr/>
        </p:nvSpPr>
        <p:spPr>
          <a:xfrm>
            <a:off x="4506163" y="5004072"/>
            <a:ext cx="3281082" cy="830997"/>
          </a:xfrm>
          <a:prstGeom prst="rect">
            <a:avLst/>
          </a:prstGeom>
          <a:noFill/>
        </p:spPr>
        <p:txBody>
          <a:bodyPr wrap="square" rtlCol="0">
            <a:spAutoFit/>
          </a:bodyPr>
          <a:lstStyle/>
          <a:p>
            <a:r>
              <a:rPr lang="en-GB" sz="1600" dirty="0" smtClean="0"/>
              <a:t>Find some recipes that use eggs. How many different ways can you enjoy an egg?</a:t>
            </a:r>
            <a:endParaRPr lang="en-GB" sz="1600" dirty="0"/>
          </a:p>
        </p:txBody>
      </p:sp>
      <p:sp>
        <p:nvSpPr>
          <p:cNvPr id="4" name="TextBox 3"/>
          <p:cNvSpPr txBox="1"/>
          <p:nvPr/>
        </p:nvSpPr>
        <p:spPr>
          <a:xfrm>
            <a:off x="710821" y="2509979"/>
            <a:ext cx="2955092" cy="830997"/>
          </a:xfrm>
          <a:prstGeom prst="rect">
            <a:avLst/>
          </a:prstGeom>
          <a:noFill/>
        </p:spPr>
        <p:txBody>
          <a:bodyPr wrap="square" rtlCol="0">
            <a:spAutoFit/>
          </a:bodyPr>
          <a:lstStyle/>
          <a:p>
            <a:r>
              <a:rPr lang="en-GB" sz="1600" dirty="0" smtClean="0"/>
              <a:t>Design and create your own chick mask. You could keep it simple, or design a new breed of chick!</a:t>
            </a:r>
            <a:endParaRPr lang="en-GB" sz="1600" dirty="0"/>
          </a:p>
        </p:txBody>
      </p:sp>
      <p:pic>
        <p:nvPicPr>
          <p:cNvPr id="14" name="Picture 13"/>
          <p:cNvPicPr>
            <a:picLocks noChangeAspect="1"/>
          </p:cNvPicPr>
          <p:nvPr/>
        </p:nvPicPr>
        <p:blipFill>
          <a:blip r:embed="rId2"/>
          <a:stretch>
            <a:fillRect/>
          </a:stretch>
        </p:blipFill>
        <p:spPr>
          <a:xfrm>
            <a:off x="4506163" y="2153939"/>
            <a:ext cx="2895353" cy="2161689"/>
          </a:xfrm>
          <a:prstGeom prst="rect">
            <a:avLst/>
          </a:prstGeom>
        </p:spPr>
      </p:pic>
      <p:sp>
        <p:nvSpPr>
          <p:cNvPr id="6" name="TextBox 5"/>
          <p:cNvSpPr txBox="1"/>
          <p:nvPr/>
        </p:nvSpPr>
        <p:spPr>
          <a:xfrm>
            <a:off x="8529918" y="779929"/>
            <a:ext cx="3033086" cy="646331"/>
          </a:xfrm>
          <a:prstGeom prst="rect">
            <a:avLst/>
          </a:prstGeom>
          <a:noFill/>
        </p:spPr>
        <p:txBody>
          <a:bodyPr wrap="square" rtlCol="0">
            <a:spAutoFit/>
          </a:bodyPr>
          <a:lstStyle/>
          <a:p>
            <a:r>
              <a:rPr lang="en-GB" dirty="0" smtClean="0"/>
              <a:t>Create your own art work based around this piece of art.</a:t>
            </a:r>
            <a:endParaRPr lang="en-GB" dirty="0"/>
          </a:p>
        </p:txBody>
      </p:sp>
      <p:pic>
        <p:nvPicPr>
          <p:cNvPr id="15" name="Picture 14"/>
          <p:cNvPicPr>
            <a:picLocks noChangeAspect="1"/>
          </p:cNvPicPr>
          <p:nvPr/>
        </p:nvPicPr>
        <p:blipFill>
          <a:blip r:embed="rId3"/>
          <a:stretch>
            <a:fillRect/>
          </a:stretch>
        </p:blipFill>
        <p:spPr>
          <a:xfrm>
            <a:off x="9113023" y="1465495"/>
            <a:ext cx="1866876" cy="1396300"/>
          </a:xfrm>
          <a:prstGeom prst="rect">
            <a:avLst/>
          </a:prstGeom>
        </p:spPr>
      </p:pic>
    </p:spTree>
    <p:extLst>
      <p:ext uri="{BB962C8B-B14F-4D97-AF65-F5344CB8AC3E}">
        <p14:creationId xmlns:p14="http://schemas.microsoft.com/office/powerpoint/2010/main" val="1762318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F6E202B1343D438456FC5A0643739A" ma:contentTypeVersion="4" ma:contentTypeDescription="Create a new document." ma:contentTypeScope="" ma:versionID="5ae612591234c76d59260dcb31578fb6">
  <xsd:schema xmlns:xsd="http://www.w3.org/2001/XMLSchema" xmlns:xs="http://www.w3.org/2001/XMLSchema" xmlns:p="http://schemas.microsoft.com/office/2006/metadata/properties" xmlns:ns2="5ded66cc-194f-4eb5-9a90-fee91d73535c" xmlns:ns3="461e2da7-4e58-49b5-a0bb-400a75bba1a6" targetNamespace="http://schemas.microsoft.com/office/2006/metadata/properties" ma:root="true" ma:fieldsID="a3fa2183833579db912bc0fcd39e600d" ns2:_="" ns3:_="">
    <xsd:import namespace="5ded66cc-194f-4eb5-9a90-fee91d73535c"/>
    <xsd:import namespace="461e2da7-4e58-49b5-a0bb-400a75bba1a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ed66cc-194f-4eb5-9a90-fee91d735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1e2da7-4e58-49b5-a0bb-400a75bba1a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4C8410-F7BF-43A6-B564-A6CE1FE78FCB}">
  <ds:schemaRefs>
    <ds:schemaRef ds:uri="http://purl.org/dc/elements/1.1/"/>
    <ds:schemaRef ds:uri="http://schemas.microsoft.com/office/2006/metadata/properties"/>
    <ds:schemaRef ds:uri="5ded66cc-194f-4eb5-9a90-fee91d73535c"/>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61e2da7-4e58-49b5-a0bb-400a75bba1a6"/>
    <ds:schemaRef ds:uri="http://www.w3.org/XML/1998/namespace"/>
    <ds:schemaRef ds:uri="http://purl.org/dc/dcmitype/"/>
  </ds:schemaRefs>
</ds:datastoreItem>
</file>

<file path=customXml/itemProps2.xml><?xml version="1.0" encoding="utf-8"?>
<ds:datastoreItem xmlns:ds="http://schemas.openxmlformats.org/officeDocument/2006/customXml" ds:itemID="{979ED56C-3E98-4413-8D78-A772C7F294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ed66cc-194f-4eb5-9a90-fee91d73535c"/>
    <ds:schemaRef ds:uri="461e2da7-4e58-49b5-a0bb-400a75bba1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20616D-01CD-4573-AD01-5E4079611D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1847</TotalTime>
  <Words>566</Words>
  <Application>Microsoft Office PowerPoint</Application>
  <PresentationFormat>Widescreen</PresentationFormat>
  <Paragraphs>42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banana’s make us run faster?</dc:title>
  <dc:creator>Fuller, Dawn</dc:creator>
  <cp:lastModifiedBy>Tyerman, R</cp:lastModifiedBy>
  <cp:revision>48</cp:revision>
  <dcterms:created xsi:type="dcterms:W3CDTF">2020-01-14T13:39:29Z</dcterms:created>
  <dcterms:modified xsi:type="dcterms:W3CDTF">2021-03-26T12:50:13Z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0x0101005EF6E202B1343D438456FC5A0643739A</vt:lpwstr>
  </property>
</Properties>
</file>