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4660"/>
  </p:normalViewPr>
  <p:slideViewPr>
    <p:cSldViewPr snapToGrid="0">
      <p:cViewPr varScale="1">
        <p:scale>
          <a:sx n="115" d="100"/>
          <a:sy n="115" d="100"/>
        </p:scale>
        <p:origin x="25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76C3E48-7747-41BF-98FA-0D51239537D8}" type="datetimeFigureOut">
              <a:rPr lang="en-GB" smtClean="0"/>
              <a:t>27/01/2021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AAD56A-22F3-4A26-9C20-9664F19F4D53}" type="slidenum">
              <a:rPr lang="en-GB" smtClean="0"/>
              <a:t>‹#›</a:t>
            </a:fld>
            <a:endParaRPr lang="en-GB"/>
          </a:p>
        </p:txBody>
      </p:sp>
    </p:spTree>
    <p:extLst>
      <p:ext uri="{BB962C8B-B14F-4D97-AF65-F5344CB8AC3E}">
        <p14:creationId xmlns:p14="http://schemas.microsoft.com/office/powerpoint/2010/main" val="4206993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76C3E48-7747-41BF-98FA-0D51239537D8}" type="datetimeFigureOut">
              <a:rPr lang="en-GB" smtClean="0"/>
              <a:t>27/01/2021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AAD56A-22F3-4A26-9C20-9664F19F4D53}" type="slidenum">
              <a:rPr lang="en-GB" smtClean="0"/>
              <a:t>‹#›</a:t>
            </a:fld>
            <a:endParaRPr lang="en-GB"/>
          </a:p>
        </p:txBody>
      </p:sp>
    </p:spTree>
    <p:extLst>
      <p:ext uri="{BB962C8B-B14F-4D97-AF65-F5344CB8AC3E}">
        <p14:creationId xmlns:p14="http://schemas.microsoft.com/office/powerpoint/2010/main" val="2050111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76C3E48-7747-41BF-98FA-0D51239537D8}" type="datetimeFigureOut">
              <a:rPr lang="en-GB" smtClean="0"/>
              <a:t>27/01/2021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AAD56A-22F3-4A26-9C20-9664F19F4D53}" type="slidenum">
              <a:rPr lang="en-GB" smtClean="0"/>
              <a:t>‹#›</a:t>
            </a:fld>
            <a:endParaRPr lang="en-GB"/>
          </a:p>
        </p:txBody>
      </p:sp>
    </p:spTree>
    <p:extLst>
      <p:ext uri="{BB962C8B-B14F-4D97-AF65-F5344CB8AC3E}">
        <p14:creationId xmlns:p14="http://schemas.microsoft.com/office/powerpoint/2010/main" val="827132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69" name="Line"/>
          <p:cNvSpPr/>
          <p:nvPr/>
        </p:nvSpPr>
        <p:spPr>
          <a:xfrm>
            <a:off x="273844" y="1714500"/>
            <a:ext cx="11644313" cy="91"/>
          </a:xfrm>
          <a:prstGeom prst="line">
            <a:avLst/>
          </a:prstGeom>
          <a:ln w="12700">
            <a:solidFill>
              <a:srgbClr val="998074">
                <a:alpha val="75000"/>
              </a:srgbClr>
            </a:solidFill>
            <a:miter lim="400000"/>
          </a:ln>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70" name="Title Text"/>
          <p:cNvSpPr>
            <a:spLocks noGrp="1"/>
          </p:cNvSpPr>
          <p:nvPr>
            <p:ph type="title"/>
          </p:nvPr>
        </p:nvSpPr>
        <p:spPr>
          <a:prstGeom prst="rect">
            <a:avLst/>
          </a:prstGeom>
        </p:spPr>
        <p:txBody>
          <a:bodyPr/>
          <a:lstStyle/>
          <a:p>
            <a:r>
              <a:t>Title Text</a:t>
            </a:r>
          </a:p>
        </p:txBody>
      </p:sp>
      <p:sp>
        <p:nvSpPr>
          <p:cNvPr id="71" name="Body Level One…"/>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2"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360078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9" name="Title Text"/>
          <p:cNvSpPr>
            <a:spLocks noGrp="1"/>
          </p:cNvSpPr>
          <p:nvPr>
            <p:ph type="title"/>
          </p:nvPr>
        </p:nvSpPr>
        <p:spPr>
          <a:xfrm>
            <a:off x="1047750" y="2536031"/>
            <a:ext cx="10096500" cy="1785938"/>
          </a:xfrm>
          <a:prstGeom prst="rect">
            <a:avLst/>
          </a:prstGeom>
        </p:spPr>
        <p:txBody>
          <a:bodyPr/>
          <a:lstStyle/>
          <a:p>
            <a:r>
              <a:t>Title Text</a:t>
            </a:r>
          </a:p>
        </p:txBody>
      </p:sp>
      <p:sp>
        <p:nvSpPr>
          <p:cNvPr id="40"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0778574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76C3E48-7747-41BF-98FA-0D51239537D8}" type="datetimeFigureOut">
              <a:rPr lang="en-GB" smtClean="0"/>
              <a:t>27/01/2021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AAD56A-22F3-4A26-9C20-9664F19F4D53}" type="slidenum">
              <a:rPr lang="en-GB" smtClean="0"/>
              <a:t>‹#›</a:t>
            </a:fld>
            <a:endParaRPr lang="en-GB"/>
          </a:p>
        </p:txBody>
      </p:sp>
    </p:spTree>
    <p:extLst>
      <p:ext uri="{BB962C8B-B14F-4D97-AF65-F5344CB8AC3E}">
        <p14:creationId xmlns:p14="http://schemas.microsoft.com/office/powerpoint/2010/main" val="1548585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76C3E48-7747-41BF-98FA-0D51239537D8}" type="datetimeFigureOut">
              <a:rPr lang="en-GB" smtClean="0"/>
              <a:t>27/01/2021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AAD56A-22F3-4A26-9C20-9664F19F4D53}" type="slidenum">
              <a:rPr lang="en-GB" smtClean="0"/>
              <a:t>‹#›</a:t>
            </a:fld>
            <a:endParaRPr lang="en-GB"/>
          </a:p>
        </p:txBody>
      </p:sp>
    </p:spTree>
    <p:extLst>
      <p:ext uri="{BB962C8B-B14F-4D97-AF65-F5344CB8AC3E}">
        <p14:creationId xmlns:p14="http://schemas.microsoft.com/office/powerpoint/2010/main" val="3342133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76C3E48-7747-41BF-98FA-0D51239537D8}" type="datetimeFigureOut">
              <a:rPr lang="en-GB" smtClean="0"/>
              <a:t>27/01/2021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AAD56A-22F3-4A26-9C20-9664F19F4D53}" type="slidenum">
              <a:rPr lang="en-GB" smtClean="0"/>
              <a:t>‹#›</a:t>
            </a:fld>
            <a:endParaRPr lang="en-GB"/>
          </a:p>
        </p:txBody>
      </p:sp>
    </p:spTree>
    <p:extLst>
      <p:ext uri="{BB962C8B-B14F-4D97-AF65-F5344CB8AC3E}">
        <p14:creationId xmlns:p14="http://schemas.microsoft.com/office/powerpoint/2010/main" val="4253006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76C3E48-7747-41BF-98FA-0D51239537D8}" type="datetimeFigureOut">
              <a:rPr lang="en-GB" smtClean="0"/>
              <a:t>27/01/2021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FAAD56A-22F3-4A26-9C20-9664F19F4D53}" type="slidenum">
              <a:rPr lang="en-GB" smtClean="0"/>
              <a:t>‹#›</a:t>
            </a:fld>
            <a:endParaRPr lang="en-GB"/>
          </a:p>
        </p:txBody>
      </p:sp>
    </p:spTree>
    <p:extLst>
      <p:ext uri="{BB962C8B-B14F-4D97-AF65-F5344CB8AC3E}">
        <p14:creationId xmlns:p14="http://schemas.microsoft.com/office/powerpoint/2010/main" val="1097545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76C3E48-7747-41BF-98FA-0D51239537D8}" type="datetimeFigureOut">
              <a:rPr lang="en-GB" smtClean="0"/>
              <a:t>27/01/2021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FAAD56A-22F3-4A26-9C20-9664F19F4D53}" type="slidenum">
              <a:rPr lang="en-GB" smtClean="0"/>
              <a:t>‹#›</a:t>
            </a:fld>
            <a:endParaRPr lang="en-GB"/>
          </a:p>
        </p:txBody>
      </p:sp>
    </p:spTree>
    <p:extLst>
      <p:ext uri="{BB962C8B-B14F-4D97-AF65-F5344CB8AC3E}">
        <p14:creationId xmlns:p14="http://schemas.microsoft.com/office/powerpoint/2010/main" val="1086471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6C3E48-7747-41BF-98FA-0D51239537D8}" type="datetimeFigureOut">
              <a:rPr lang="en-GB" smtClean="0"/>
              <a:t>27/01/2021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FAAD56A-22F3-4A26-9C20-9664F19F4D53}" type="slidenum">
              <a:rPr lang="en-GB" smtClean="0"/>
              <a:t>‹#›</a:t>
            </a:fld>
            <a:endParaRPr lang="en-GB"/>
          </a:p>
        </p:txBody>
      </p:sp>
    </p:spTree>
    <p:extLst>
      <p:ext uri="{BB962C8B-B14F-4D97-AF65-F5344CB8AC3E}">
        <p14:creationId xmlns:p14="http://schemas.microsoft.com/office/powerpoint/2010/main" val="2563483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76C3E48-7747-41BF-98FA-0D51239537D8}" type="datetimeFigureOut">
              <a:rPr lang="en-GB" smtClean="0"/>
              <a:t>27/01/2021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AAD56A-22F3-4A26-9C20-9664F19F4D53}" type="slidenum">
              <a:rPr lang="en-GB" smtClean="0"/>
              <a:t>‹#›</a:t>
            </a:fld>
            <a:endParaRPr lang="en-GB"/>
          </a:p>
        </p:txBody>
      </p:sp>
    </p:spTree>
    <p:extLst>
      <p:ext uri="{BB962C8B-B14F-4D97-AF65-F5344CB8AC3E}">
        <p14:creationId xmlns:p14="http://schemas.microsoft.com/office/powerpoint/2010/main" val="1357724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76C3E48-7747-41BF-98FA-0D51239537D8}" type="datetimeFigureOut">
              <a:rPr lang="en-GB" smtClean="0"/>
              <a:t>27/01/2021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AAD56A-22F3-4A26-9C20-9664F19F4D53}" type="slidenum">
              <a:rPr lang="en-GB" smtClean="0"/>
              <a:t>‹#›</a:t>
            </a:fld>
            <a:endParaRPr lang="en-GB"/>
          </a:p>
        </p:txBody>
      </p:sp>
    </p:spTree>
    <p:extLst>
      <p:ext uri="{BB962C8B-B14F-4D97-AF65-F5344CB8AC3E}">
        <p14:creationId xmlns:p14="http://schemas.microsoft.com/office/powerpoint/2010/main" val="1605445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6C3E48-7747-41BF-98FA-0D51239537D8}" type="datetimeFigureOut">
              <a:rPr lang="en-GB" smtClean="0"/>
              <a:t>27/01/2021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AAD56A-22F3-4A26-9C20-9664F19F4D53}" type="slidenum">
              <a:rPr lang="en-GB" smtClean="0"/>
              <a:t>‹#›</a:t>
            </a:fld>
            <a:endParaRPr lang="en-GB"/>
          </a:p>
        </p:txBody>
      </p:sp>
    </p:spTree>
    <p:extLst>
      <p:ext uri="{BB962C8B-B14F-4D97-AF65-F5344CB8AC3E}">
        <p14:creationId xmlns:p14="http://schemas.microsoft.com/office/powerpoint/2010/main" val="2492410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2.xml"/><Relationship Id="rId6" Type="http://schemas.openxmlformats.org/officeDocument/2006/relationships/image" Target="../media/image12.tif"/><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Title 1"/>
          <p:cNvSpPr>
            <a:spLocks noGrp="1"/>
          </p:cNvSpPr>
          <p:nvPr>
            <p:ph type="ctrTitle"/>
          </p:nvPr>
        </p:nvSpPr>
        <p:spPr>
          <a:xfrm>
            <a:off x="2085370" y="-425585"/>
            <a:ext cx="7572375" cy="1785938"/>
          </a:xfrm>
          <a:prstGeom prst="rect">
            <a:avLst/>
          </a:prstGeom>
        </p:spPr>
        <p:txBody>
          <a:bodyPr>
            <a:normAutofit/>
          </a:bodyPr>
          <a:lstStyle>
            <a:lvl1pPr>
              <a:defRPr sz="6500">
                <a:solidFill>
                  <a:schemeClr val="accent5">
                    <a:satOff val="14285"/>
                    <a:lumOff val="-13364"/>
                  </a:schemeClr>
                </a:solidFill>
                <a:effectLst>
                  <a:outerShdw blurRad="38100" dist="38100" dir="2700000" rotWithShape="0">
                    <a:srgbClr val="000000">
                      <a:alpha val="43137"/>
                    </a:srgbClr>
                  </a:outerShdw>
                </a:effectLst>
                <a:latin typeface="Avenir Heavy"/>
                <a:ea typeface="Avenir Heavy"/>
                <a:cs typeface="Avenir Heavy"/>
                <a:sym typeface="Avenir Heavy"/>
              </a:defRPr>
            </a:lvl1pPr>
          </a:lstStyle>
          <a:p>
            <a:r>
              <a:rPr dirty="0" smtClean="0"/>
              <a:t>The </a:t>
            </a:r>
            <a:r>
              <a:rPr dirty="0"/>
              <a:t>Village</a:t>
            </a:r>
          </a:p>
        </p:txBody>
      </p:sp>
      <p:sp>
        <p:nvSpPr>
          <p:cNvPr id="145" name="Subtitle 2"/>
          <p:cNvSpPr>
            <a:spLocks noGrp="1"/>
          </p:cNvSpPr>
          <p:nvPr>
            <p:ph type="subTitle" sz="quarter" idx="1"/>
          </p:nvPr>
        </p:nvSpPr>
        <p:spPr>
          <a:prstGeom prst="rect">
            <a:avLst/>
          </a:prstGeom>
        </p:spPr>
        <p:txBody>
          <a:bodyPr/>
          <a:lstStyle>
            <a:lvl1pPr defTabSz="572516">
              <a:spcBef>
                <a:spcPts val="1100"/>
              </a:spcBef>
              <a:defRPr sz="3528">
                <a:solidFill>
                  <a:srgbClr val="000000"/>
                </a:solidFill>
                <a:latin typeface="Avenir Book"/>
                <a:ea typeface="Avenir Book"/>
                <a:cs typeface="Avenir Book"/>
                <a:sym typeface="Avenir Book"/>
              </a:defRPr>
            </a:lvl1pPr>
          </a:lstStyle>
          <a:p>
            <a:r>
              <a:t>To understand where and how the Anglo-Saxons lived.</a:t>
            </a:r>
          </a:p>
        </p:txBody>
      </p:sp>
      <p:grpSp>
        <p:nvGrpSpPr>
          <p:cNvPr id="148" name="Picture 2"/>
          <p:cNvGrpSpPr/>
          <p:nvPr/>
        </p:nvGrpSpPr>
        <p:grpSpPr>
          <a:xfrm>
            <a:off x="2272451" y="4248398"/>
            <a:ext cx="2373782" cy="1929805"/>
            <a:chOff x="0" y="0"/>
            <a:chExt cx="3376044" cy="2744609"/>
          </a:xfrm>
        </p:grpSpPr>
        <p:pic>
          <p:nvPicPr>
            <p:cNvPr id="147" name="Picture 2" descr="Picture 2"/>
            <p:cNvPicPr>
              <a:picLocks noChangeAspect="1"/>
            </p:cNvPicPr>
            <p:nvPr/>
          </p:nvPicPr>
          <p:blipFill>
            <a:blip r:embed="rId2">
              <a:extLst/>
            </a:blip>
            <a:stretch>
              <a:fillRect/>
            </a:stretch>
          </p:blipFill>
          <p:spPr>
            <a:xfrm>
              <a:off x="279400" y="254000"/>
              <a:ext cx="2842645" cy="2160410"/>
            </a:xfrm>
            <a:prstGeom prst="rect">
              <a:avLst/>
            </a:prstGeom>
            <a:ln>
              <a:noFill/>
            </a:ln>
            <a:effectLst/>
          </p:spPr>
        </p:pic>
        <p:pic>
          <p:nvPicPr>
            <p:cNvPr id="146" name="Picture 2" descr="Picture 2"/>
            <p:cNvPicPr>
              <a:picLocks/>
            </p:cNvPicPr>
            <p:nvPr/>
          </p:nvPicPr>
          <p:blipFill>
            <a:blip r:embed="rId3">
              <a:extLst/>
            </a:blip>
            <a:stretch>
              <a:fillRect/>
            </a:stretch>
          </p:blipFill>
          <p:spPr>
            <a:xfrm>
              <a:off x="0" y="0"/>
              <a:ext cx="3376045" cy="2744610"/>
            </a:xfrm>
            <a:prstGeom prst="rect">
              <a:avLst/>
            </a:prstGeom>
            <a:effectLst/>
          </p:spPr>
        </p:pic>
      </p:grpSp>
      <p:grpSp>
        <p:nvGrpSpPr>
          <p:cNvPr id="153" name="Picture 4"/>
          <p:cNvGrpSpPr/>
          <p:nvPr/>
        </p:nvGrpSpPr>
        <p:grpSpPr>
          <a:xfrm>
            <a:off x="4712656" y="1449650"/>
            <a:ext cx="2635734" cy="1919067"/>
            <a:chOff x="-279400" y="-254000"/>
            <a:chExt cx="3748598" cy="2729339"/>
          </a:xfrm>
        </p:grpSpPr>
        <p:sp>
          <p:nvSpPr>
            <p:cNvPr id="149" name="Rectangle"/>
            <p:cNvSpPr/>
            <p:nvPr/>
          </p:nvSpPr>
          <p:spPr>
            <a:xfrm>
              <a:off x="0" y="0"/>
              <a:ext cx="3215199" cy="2145140"/>
            </a:xfrm>
            <a:prstGeom prst="rect">
              <a:avLst/>
            </a:prstGeom>
            <a:solidFill>
              <a:srgbClr val="EDEDED"/>
            </a:solidFill>
            <a:ln w="12700" cap="flat">
              <a:noFill/>
              <a:miter lim="400000"/>
            </a:ln>
            <a:effectLst/>
          </p:spPr>
          <p:txBody>
            <a:bodyPr wrap="square" lIns="35719" tIns="35719" rIns="35719" bIns="35719" numCol="1" anchor="ctr">
              <a:noAutofit/>
            </a:bodyPr>
            <a:lstStyle/>
            <a:p>
              <a:pPr>
                <a:defRPr>
                  <a:solidFill>
                    <a:srgbClr val="FFFFFF"/>
                  </a:solidFill>
                </a:defRPr>
              </a:pPr>
              <a:endParaRPr sz="1266"/>
            </a:p>
          </p:txBody>
        </p:sp>
        <p:grpSp>
          <p:nvGrpSpPr>
            <p:cNvPr id="152" name="image3.jpeg"/>
            <p:cNvGrpSpPr/>
            <p:nvPr/>
          </p:nvGrpSpPr>
          <p:grpSpPr>
            <a:xfrm>
              <a:off x="-279400" y="-254000"/>
              <a:ext cx="3748599" cy="2729340"/>
              <a:chOff x="0" y="0"/>
              <a:chExt cx="3748598" cy="2729339"/>
            </a:xfrm>
          </p:grpSpPr>
          <p:pic>
            <p:nvPicPr>
              <p:cNvPr id="151" name="image3.jpeg" descr="image3.jpeg"/>
              <p:cNvPicPr>
                <a:picLocks noChangeAspect="1"/>
              </p:cNvPicPr>
              <p:nvPr/>
            </p:nvPicPr>
            <p:blipFill>
              <a:blip r:embed="rId4">
                <a:extLst/>
              </a:blip>
              <a:stretch>
                <a:fillRect/>
              </a:stretch>
            </p:blipFill>
            <p:spPr>
              <a:xfrm>
                <a:off x="279400" y="254000"/>
                <a:ext cx="3215199" cy="2145140"/>
              </a:xfrm>
              <a:prstGeom prst="rect">
                <a:avLst/>
              </a:prstGeom>
              <a:ln>
                <a:noFill/>
              </a:ln>
              <a:effectLst/>
            </p:spPr>
          </p:pic>
          <p:pic>
            <p:nvPicPr>
              <p:cNvPr id="150" name="image3.jpeg" descr="image3.jpeg"/>
              <p:cNvPicPr>
                <a:picLocks/>
              </p:cNvPicPr>
              <p:nvPr/>
            </p:nvPicPr>
            <p:blipFill>
              <a:blip r:embed="rId5">
                <a:extLst/>
              </a:blip>
              <a:stretch>
                <a:fillRect/>
              </a:stretch>
            </p:blipFill>
            <p:spPr>
              <a:xfrm>
                <a:off x="0" y="0"/>
                <a:ext cx="3748599" cy="2729340"/>
              </a:xfrm>
              <a:prstGeom prst="rect">
                <a:avLst/>
              </a:prstGeom>
              <a:effectLst/>
            </p:spPr>
          </p:pic>
        </p:grpSp>
      </p:grpSp>
      <p:grpSp>
        <p:nvGrpSpPr>
          <p:cNvPr id="158" name="Picture 6"/>
          <p:cNvGrpSpPr/>
          <p:nvPr/>
        </p:nvGrpSpPr>
        <p:grpSpPr>
          <a:xfrm>
            <a:off x="7510609" y="4250627"/>
            <a:ext cx="2465927" cy="1978926"/>
            <a:chOff x="-279400" y="-254000"/>
            <a:chExt cx="3507095" cy="2814471"/>
          </a:xfrm>
        </p:grpSpPr>
        <p:sp>
          <p:nvSpPr>
            <p:cNvPr id="154" name="Shape"/>
            <p:cNvSpPr/>
            <p:nvPr/>
          </p:nvSpPr>
          <p:spPr>
            <a:xfrm>
              <a:off x="-1" y="0"/>
              <a:ext cx="2973697" cy="2230272"/>
            </a:xfrm>
            <a:custGeom>
              <a:avLst/>
              <a:gdLst/>
              <a:ahLst/>
              <a:cxnLst>
                <a:cxn ang="0">
                  <a:pos x="wd2" y="hd2"/>
                </a:cxn>
                <a:cxn ang="5400000">
                  <a:pos x="wd2" y="hd2"/>
                </a:cxn>
                <a:cxn ang="10800000">
                  <a:pos x="wd2" y="hd2"/>
                </a:cxn>
                <a:cxn ang="16200000">
                  <a:pos x="wd2" y="hd2"/>
                </a:cxn>
              </a:cxnLst>
              <a:rect l="0" t="0" r="r" b="b"/>
              <a:pathLst>
                <a:path w="21600" h="21600" extrusionOk="0">
                  <a:moveTo>
                    <a:pt x="0" y="1856"/>
                  </a:moveTo>
                  <a:lnTo>
                    <a:pt x="0" y="1856"/>
                  </a:lnTo>
                  <a:cubicBezTo>
                    <a:pt x="0" y="831"/>
                    <a:pt x="623" y="0"/>
                    <a:pt x="1392" y="0"/>
                  </a:cubicBezTo>
                  <a:lnTo>
                    <a:pt x="20208" y="0"/>
                  </a:lnTo>
                  <a:lnTo>
                    <a:pt x="20208" y="0"/>
                  </a:lnTo>
                  <a:cubicBezTo>
                    <a:pt x="20977" y="0"/>
                    <a:pt x="21600" y="831"/>
                    <a:pt x="21600" y="1856"/>
                  </a:cubicBezTo>
                  <a:lnTo>
                    <a:pt x="21600" y="19744"/>
                  </a:lnTo>
                  <a:lnTo>
                    <a:pt x="21600" y="19744"/>
                  </a:lnTo>
                  <a:cubicBezTo>
                    <a:pt x="21600" y="20769"/>
                    <a:pt x="20977" y="21600"/>
                    <a:pt x="20208" y="21600"/>
                  </a:cubicBezTo>
                  <a:lnTo>
                    <a:pt x="1392" y="21600"/>
                  </a:lnTo>
                  <a:lnTo>
                    <a:pt x="1392" y="21600"/>
                  </a:lnTo>
                  <a:cubicBezTo>
                    <a:pt x="623" y="21600"/>
                    <a:pt x="0" y="20769"/>
                    <a:pt x="0" y="19744"/>
                  </a:cubicBezTo>
                  <a:close/>
                </a:path>
              </a:pathLst>
            </a:custGeom>
            <a:solidFill>
              <a:srgbClr val="EDEDED"/>
            </a:solidFill>
            <a:ln w="12700" cap="flat">
              <a:noFill/>
              <a:miter lim="400000"/>
            </a:ln>
            <a:effectLst/>
          </p:spPr>
          <p:txBody>
            <a:bodyPr wrap="square" lIns="35719" tIns="35719" rIns="35719" bIns="35719" numCol="1" anchor="ctr">
              <a:noAutofit/>
            </a:bodyPr>
            <a:lstStyle/>
            <a:p>
              <a:pPr>
                <a:defRPr>
                  <a:solidFill>
                    <a:srgbClr val="FFFFFF"/>
                  </a:solidFill>
                </a:defRPr>
              </a:pPr>
              <a:endParaRPr sz="1266"/>
            </a:p>
          </p:txBody>
        </p:sp>
        <p:grpSp>
          <p:nvGrpSpPr>
            <p:cNvPr id="157" name="image4.jpeg"/>
            <p:cNvGrpSpPr/>
            <p:nvPr/>
          </p:nvGrpSpPr>
          <p:grpSpPr>
            <a:xfrm>
              <a:off x="-279401" y="-254001"/>
              <a:ext cx="3507097" cy="2814473"/>
              <a:chOff x="0" y="0"/>
              <a:chExt cx="3507095" cy="2814471"/>
            </a:xfrm>
          </p:grpSpPr>
          <p:pic>
            <p:nvPicPr>
              <p:cNvPr id="156" name="image4.jpeg" descr="image4.jpeg"/>
              <p:cNvPicPr>
                <a:picLocks noChangeAspect="1"/>
              </p:cNvPicPr>
              <p:nvPr/>
            </p:nvPicPr>
            <p:blipFill>
              <a:blip r:embed="rId6">
                <a:extLst/>
              </a:blip>
              <a:srcRect/>
              <a:stretch>
                <a:fillRect/>
              </a:stretch>
            </p:blipFill>
            <p:spPr>
              <a:xfrm>
                <a:off x="279400" y="253999"/>
                <a:ext cx="2973696" cy="2230273"/>
              </a:xfrm>
              <a:custGeom>
                <a:avLst/>
                <a:gdLst/>
                <a:ahLst/>
                <a:cxnLst>
                  <a:cxn ang="0">
                    <a:pos x="wd2" y="hd2"/>
                  </a:cxn>
                  <a:cxn ang="5400000">
                    <a:pos x="wd2" y="hd2"/>
                  </a:cxn>
                  <a:cxn ang="10800000">
                    <a:pos x="wd2" y="hd2"/>
                  </a:cxn>
                  <a:cxn ang="16200000">
                    <a:pos x="wd2" y="hd2"/>
                  </a:cxn>
                </a:cxnLst>
                <a:rect l="0" t="0" r="r" b="b"/>
                <a:pathLst>
                  <a:path w="21600" h="21600" extrusionOk="0">
                    <a:moveTo>
                      <a:pt x="1392" y="0"/>
                    </a:moveTo>
                    <a:cubicBezTo>
                      <a:pt x="623" y="0"/>
                      <a:pt x="0" y="831"/>
                      <a:pt x="0" y="1856"/>
                    </a:cubicBezTo>
                    <a:lnTo>
                      <a:pt x="0" y="19744"/>
                    </a:lnTo>
                    <a:cubicBezTo>
                      <a:pt x="0" y="20769"/>
                      <a:pt x="623" y="21600"/>
                      <a:pt x="1392" y="21600"/>
                    </a:cubicBezTo>
                    <a:lnTo>
                      <a:pt x="20208" y="21600"/>
                    </a:lnTo>
                    <a:cubicBezTo>
                      <a:pt x="20977" y="21600"/>
                      <a:pt x="21600" y="20769"/>
                      <a:pt x="21600" y="19744"/>
                    </a:cubicBezTo>
                    <a:lnTo>
                      <a:pt x="21600" y="1856"/>
                    </a:lnTo>
                    <a:cubicBezTo>
                      <a:pt x="21600" y="831"/>
                      <a:pt x="20977" y="0"/>
                      <a:pt x="20208" y="0"/>
                    </a:cubicBezTo>
                    <a:lnTo>
                      <a:pt x="1392" y="0"/>
                    </a:lnTo>
                    <a:close/>
                  </a:path>
                </a:pathLst>
              </a:custGeom>
              <a:ln>
                <a:noFill/>
              </a:ln>
              <a:effectLst/>
            </p:spPr>
          </p:pic>
          <p:pic>
            <p:nvPicPr>
              <p:cNvPr id="155" name="image4.jpeg" descr="image4.jpeg"/>
              <p:cNvPicPr>
                <a:picLocks/>
              </p:cNvPicPr>
              <p:nvPr/>
            </p:nvPicPr>
            <p:blipFill>
              <a:blip r:embed="rId7">
                <a:extLst/>
              </a:blip>
              <a:stretch>
                <a:fillRect/>
              </a:stretch>
            </p:blipFill>
            <p:spPr>
              <a:xfrm>
                <a:off x="-1" y="-1"/>
                <a:ext cx="3507097" cy="2814473"/>
              </a:xfrm>
              <a:prstGeom prst="rect">
                <a:avLst/>
              </a:prstGeom>
              <a:effectLst/>
            </p:spPr>
          </p:pic>
        </p:grpSp>
      </p:grpSp>
    </p:spTree>
    <p:extLst>
      <p:ext uri="{BB962C8B-B14F-4D97-AF65-F5344CB8AC3E}">
        <p14:creationId xmlns:p14="http://schemas.microsoft.com/office/powerpoint/2010/main" val="36816064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itle 1"/>
          <p:cNvSpPr>
            <a:spLocks noGrp="1"/>
          </p:cNvSpPr>
          <p:nvPr>
            <p:ph type="title"/>
          </p:nvPr>
        </p:nvSpPr>
        <p:spPr>
          <a:prstGeom prst="rect">
            <a:avLst/>
          </a:prstGeom>
        </p:spPr>
        <p:txBody>
          <a:bodyPr/>
          <a:lstStyle>
            <a:lvl1pPr defTabSz="560831">
              <a:defRPr sz="6719">
                <a:solidFill>
                  <a:schemeClr val="accent5">
                    <a:satOff val="14285"/>
                    <a:lumOff val="-13364"/>
                  </a:schemeClr>
                </a:solidFill>
                <a:effectLst>
                  <a:outerShdw blurRad="36576" dist="36576" dir="2700000" rotWithShape="0">
                    <a:srgbClr val="000000">
                      <a:alpha val="43137"/>
                    </a:srgbClr>
                  </a:outerShdw>
                </a:effectLst>
                <a:latin typeface="Avenir Heavy"/>
                <a:ea typeface="Avenir Heavy"/>
                <a:cs typeface="Avenir Heavy"/>
                <a:sym typeface="Avenir Heavy"/>
              </a:defRPr>
            </a:lvl1pPr>
          </a:lstStyle>
          <a:p>
            <a:r>
              <a:t>Everyday life…</a:t>
            </a:r>
          </a:p>
        </p:txBody>
      </p:sp>
      <p:pic>
        <p:nvPicPr>
          <p:cNvPr id="171" name="Picture 3" descr="Picture 3"/>
          <p:cNvPicPr>
            <a:picLocks noChangeAspect="1"/>
          </p:cNvPicPr>
          <p:nvPr/>
        </p:nvPicPr>
        <p:blipFill>
          <a:blip r:embed="rId2">
            <a:extLst/>
          </a:blip>
          <a:stretch>
            <a:fillRect/>
          </a:stretch>
        </p:blipFill>
        <p:spPr>
          <a:xfrm>
            <a:off x="6082432" y="2043732"/>
            <a:ext cx="4229864" cy="2544919"/>
          </a:xfrm>
          <a:custGeom>
            <a:avLst/>
            <a:gdLst/>
            <a:ahLst/>
            <a:cxnLst>
              <a:cxn ang="0">
                <a:pos x="wd2" y="hd2"/>
              </a:cxn>
              <a:cxn ang="5400000">
                <a:pos x="wd2" y="hd2"/>
              </a:cxn>
              <a:cxn ang="10800000">
                <a:pos x="wd2" y="hd2"/>
              </a:cxn>
              <a:cxn ang="16200000">
                <a:pos x="wd2" y="hd2"/>
              </a:cxn>
            </a:cxnLst>
            <a:rect l="0" t="0" r="r" b="b"/>
            <a:pathLst>
              <a:path w="21600" h="21600" extrusionOk="0">
                <a:moveTo>
                  <a:pt x="1444" y="0"/>
                </a:moveTo>
                <a:cubicBezTo>
                  <a:pt x="646" y="0"/>
                  <a:pt x="0" y="1074"/>
                  <a:pt x="0" y="2399"/>
                </a:cubicBezTo>
                <a:lnTo>
                  <a:pt x="0" y="19201"/>
                </a:lnTo>
                <a:cubicBezTo>
                  <a:pt x="0" y="20526"/>
                  <a:pt x="646" y="21600"/>
                  <a:pt x="1444" y="21600"/>
                </a:cubicBezTo>
                <a:lnTo>
                  <a:pt x="20156" y="21600"/>
                </a:lnTo>
                <a:cubicBezTo>
                  <a:pt x="20954" y="21600"/>
                  <a:pt x="21600" y="20526"/>
                  <a:pt x="21600" y="19201"/>
                </a:cubicBezTo>
                <a:lnTo>
                  <a:pt x="21600" y="2399"/>
                </a:lnTo>
                <a:cubicBezTo>
                  <a:pt x="21600" y="1074"/>
                  <a:pt x="20954" y="0"/>
                  <a:pt x="20156" y="0"/>
                </a:cubicBezTo>
                <a:lnTo>
                  <a:pt x="1444" y="0"/>
                </a:lnTo>
                <a:close/>
              </a:path>
            </a:pathLst>
          </a:custGeom>
          <a:ln w="25400">
            <a:solidFill>
              <a:srgbClr val="F3F7F5"/>
            </a:solidFill>
            <a:miter lim="400000"/>
          </a:ln>
          <a:effectLst>
            <a:outerShdw blurRad="50800" dist="25400" dir="3600000" rotWithShape="0">
              <a:srgbClr val="000000">
                <a:alpha val="70000"/>
              </a:srgbClr>
            </a:outerShdw>
          </a:effectLst>
        </p:spPr>
      </p:pic>
      <p:sp>
        <p:nvSpPr>
          <p:cNvPr id="172" name="TextBox 5"/>
          <p:cNvSpPr/>
          <p:nvPr/>
        </p:nvSpPr>
        <p:spPr>
          <a:xfrm>
            <a:off x="2099556" y="5219863"/>
            <a:ext cx="7992889" cy="1110625"/>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a:defRPr sz="2400">
                <a:solidFill>
                  <a:srgbClr val="000000"/>
                </a:solidFill>
                <a:latin typeface="Avenir Book"/>
                <a:ea typeface="Avenir Book"/>
                <a:cs typeface="Avenir Book"/>
                <a:sym typeface="Avenir Book"/>
              </a:defRPr>
            </a:lvl1pPr>
          </a:lstStyle>
          <a:p>
            <a:r>
              <a:rPr sz="1687"/>
              <a:t>Most of the Anglo-Saxon settlers lived as farmers. The villages were built near natural resources. The villagers needed food, water, fuel for heating and cooking and materials for their homes and clothes. The natural resources had to provide the villagers with what they needed to survive. </a:t>
            </a:r>
          </a:p>
        </p:txBody>
      </p:sp>
      <p:pic>
        <p:nvPicPr>
          <p:cNvPr id="173" name="Picture 2" descr="Picture 2"/>
          <p:cNvPicPr>
            <a:picLocks noChangeAspect="1"/>
          </p:cNvPicPr>
          <p:nvPr/>
        </p:nvPicPr>
        <p:blipFill>
          <a:blip r:embed="rId3">
            <a:extLst/>
          </a:blip>
          <a:srcRect l="18273" t="2480" b="11693"/>
          <a:stretch>
            <a:fillRect/>
          </a:stretch>
        </p:blipFill>
        <p:spPr>
          <a:xfrm>
            <a:off x="2580308" y="1868842"/>
            <a:ext cx="2328818" cy="1835805"/>
          </a:xfrm>
          <a:prstGeom prst="rect">
            <a:avLst/>
          </a:prstGeom>
          <a:ln w="25400">
            <a:solidFill>
              <a:srgbClr val="F3F7F5"/>
            </a:solidFill>
            <a:miter lim="400000"/>
          </a:ln>
          <a:effectLst>
            <a:outerShdw blurRad="50800" dist="25400" dir="3600000" rotWithShape="0">
              <a:srgbClr val="000000">
                <a:alpha val="70000"/>
              </a:srgbClr>
            </a:outerShdw>
          </a:effectLst>
        </p:spPr>
      </p:pic>
      <p:pic>
        <p:nvPicPr>
          <p:cNvPr id="174" name="Picture 4" descr="Picture 4"/>
          <p:cNvPicPr>
            <a:picLocks noChangeAspect="1"/>
          </p:cNvPicPr>
          <p:nvPr/>
        </p:nvPicPr>
        <p:blipFill>
          <a:blip r:embed="rId4">
            <a:extLst/>
          </a:blip>
          <a:srcRect t="11378" r="5220" b="10502"/>
          <a:stretch>
            <a:fillRect/>
          </a:stretch>
        </p:blipFill>
        <p:spPr>
          <a:xfrm>
            <a:off x="2021012" y="3872377"/>
            <a:ext cx="1501511" cy="1237584"/>
          </a:xfrm>
          <a:prstGeom prst="rect">
            <a:avLst/>
          </a:prstGeom>
          <a:ln w="25400">
            <a:solidFill>
              <a:srgbClr val="F3F7F5"/>
            </a:solidFill>
            <a:miter lim="400000"/>
          </a:ln>
          <a:effectLst>
            <a:outerShdw blurRad="50800" dist="25400" dir="3600000" rotWithShape="0">
              <a:srgbClr val="000000">
                <a:alpha val="70000"/>
              </a:srgbClr>
            </a:outerShdw>
          </a:effectLst>
        </p:spPr>
      </p:pic>
      <p:pic>
        <p:nvPicPr>
          <p:cNvPr id="175" name="Picture 6" descr="Picture 6"/>
          <p:cNvPicPr>
            <a:picLocks noChangeAspect="1"/>
          </p:cNvPicPr>
          <p:nvPr/>
        </p:nvPicPr>
        <p:blipFill>
          <a:blip r:embed="rId5">
            <a:extLst/>
          </a:blip>
          <a:srcRect l="25468" t="13503"/>
          <a:stretch>
            <a:fillRect/>
          </a:stretch>
        </p:blipFill>
        <p:spPr>
          <a:xfrm>
            <a:off x="3924445" y="3863448"/>
            <a:ext cx="1581258" cy="1237678"/>
          </a:xfrm>
          <a:prstGeom prst="rect">
            <a:avLst/>
          </a:prstGeom>
          <a:ln w="25400">
            <a:solidFill>
              <a:srgbClr val="F3F7F5"/>
            </a:solidFill>
            <a:miter lim="400000"/>
          </a:ln>
          <a:effectLst>
            <a:outerShdw blurRad="50800" dist="25400" dir="3600000" rotWithShape="0">
              <a:srgbClr val="000000">
                <a:alpha val="70000"/>
              </a:srgbClr>
            </a:outerShdw>
          </a:effectLst>
        </p:spPr>
      </p:pic>
      <p:pic>
        <p:nvPicPr>
          <p:cNvPr id="176" name="pasted-image.tiff" descr="pasted-image.tiff"/>
          <p:cNvPicPr>
            <a:picLocks noChangeAspect="1"/>
          </p:cNvPicPr>
          <p:nvPr/>
        </p:nvPicPr>
        <p:blipFill>
          <a:blip r:embed="rId6">
            <a:extLst/>
          </a:blip>
          <a:stretch>
            <a:fillRect/>
          </a:stretch>
        </p:blipFill>
        <p:spPr>
          <a:xfrm>
            <a:off x="9436100" y="5830664"/>
            <a:ext cx="1027337" cy="1027336"/>
          </a:xfrm>
          <a:prstGeom prst="rect">
            <a:avLst/>
          </a:prstGeom>
          <a:ln w="12700">
            <a:miter lim="400000"/>
          </a:ln>
        </p:spPr>
      </p:pic>
    </p:spTree>
    <p:extLst>
      <p:ext uri="{BB962C8B-B14F-4D97-AF65-F5344CB8AC3E}">
        <p14:creationId xmlns:p14="http://schemas.microsoft.com/office/powerpoint/2010/main" val="332689779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Rectangle"/>
          <p:cNvSpPr/>
          <p:nvPr/>
        </p:nvSpPr>
        <p:spPr>
          <a:xfrm>
            <a:off x="2328862" y="2660650"/>
            <a:ext cx="2408238" cy="2900363"/>
          </a:xfrm>
          <a:prstGeom prst="rect">
            <a:avLst/>
          </a:prstGeom>
          <a:solidFill>
            <a:srgbClr val="FEFBDA"/>
          </a:solidFill>
          <a:ln w="50800">
            <a:solidFill>
              <a:srgbClr val="9BA75D"/>
            </a:solidFill>
          </a:ln>
        </p:spPr>
        <p:txBody>
          <a:bodyPr lIns="45719" tIns="45719" rIns="45719" bIns="45719" anchor="ctr"/>
          <a:lstStyle/>
          <a:p>
            <a:pPr defTabSz="914367">
              <a:defRPr sz="2400">
                <a:solidFill>
                  <a:srgbClr val="FFFFFF"/>
                </a:solidFill>
                <a:latin typeface="Sassoon Infant Rg"/>
                <a:ea typeface="Sassoon Infant Rg"/>
                <a:cs typeface="Sassoon Infant Rg"/>
                <a:sym typeface="Sassoon Infant Rg"/>
              </a:defRPr>
            </a:pPr>
            <a:endParaRPr sz="1687"/>
          </a:p>
        </p:txBody>
      </p:sp>
      <p:sp>
        <p:nvSpPr>
          <p:cNvPr id="179" name="Settling Down"/>
          <p:cNvSpPr>
            <a:spLocks noGrp="1"/>
          </p:cNvSpPr>
          <p:nvPr>
            <p:ph type="title"/>
          </p:nvPr>
        </p:nvSpPr>
        <p:spPr>
          <a:xfrm>
            <a:off x="2182812" y="-29368"/>
            <a:ext cx="7572376" cy="1785938"/>
          </a:xfrm>
          <a:prstGeom prst="rect">
            <a:avLst/>
          </a:prstGeom>
        </p:spPr>
        <p:txBody>
          <a:bodyPr/>
          <a:lstStyle>
            <a:lvl1pPr>
              <a:defRPr sz="5000">
                <a:solidFill>
                  <a:schemeClr val="accent5">
                    <a:satOff val="14285"/>
                    <a:lumOff val="-13364"/>
                  </a:schemeClr>
                </a:solidFill>
                <a:latin typeface="Avenir Heavy"/>
                <a:ea typeface="Avenir Heavy"/>
                <a:cs typeface="Avenir Heavy"/>
                <a:sym typeface="Avenir Heavy"/>
              </a:defRPr>
            </a:lvl1pPr>
          </a:lstStyle>
          <a:p>
            <a:r>
              <a:t>Settling Down</a:t>
            </a:r>
          </a:p>
        </p:txBody>
      </p:sp>
      <p:pic>
        <p:nvPicPr>
          <p:cNvPr id="180" name="image.jpeg" descr="image.jpeg"/>
          <p:cNvPicPr>
            <a:picLocks noChangeAspect="1"/>
          </p:cNvPicPr>
          <p:nvPr/>
        </p:nvPicPr>
        <p:blipFill>
          <a:blip r:embed="rId2">
            <a:extLst/>
          </a:blip>
          <a:stretch>
            <a:fillRect/>
          </a:stretch>
        </p:blipFill>
        <p:spPr>
          <a:xfrm>
            <a:off x="5270500" y="1771124"/>
            <a:ext cx="4968875" cy="3727451"/>
          </a:xfrm>
          <a:prstGeom prst="rect">
            <a:avLst/>
          </a:prstGeom>
          <a:ln w="50800">
            <a:solidFill>
              <a:srgbClr val="9BA75D"/>
            </a:solidFill>
          </a:ln>
        </p:spPr>
      </p:pic>
      <p:sp>
        <p:nvSpPr>
          <p:cNvPr id="181" name="The Anglo-Saxons chose to live in small villages instead, which were often set up by clearing away a part of a forest.…"/>
          <p:cNvSpPr/>
          <p:nvPr/>
        </p:nvSpPr>
        <p:spPr>
          <a:xfrm>
            <a:off x="2200063" y="2529994"/>
            <a:ext cx="2665837" cy="3208633"/>
          </a:xfrm>
          <a:prstGeom prst="rect">
            <a:avLst/>
          </a:prstGeom>
          <a:ln w="12700">
            <a:miter lim="400000"/>
          </a:ln>
          <a:extLst>
            <a:ext uri="{C572A759-6A51-4108-AA02-DFA0A04FC94B}">
              <ma14:wrappingTextBoxFlag xmlns="" xmlns:ma14="http://schemas.microsoft.com/office/mac/drawingml/2011/main" val="1"/>
            </a:ext>
          </a:extLst>
        </p:spPr>
        <p:txBody>
          <a:bodyPr lIns="251999" tIns="251999" rIns="251999" bIns="251999">
            <a:spAutoFit/>
          </a:bodyPr>
          <a:lstStyle/>
          <a:p>
            <a:pPr marL="221002" indent="-221002" defTabSz="914367">
              <a:lnSpc>
                <a:spcPct val="90000"/>
              </a:lnSpc>
              <a:spcBef>
                <a:spcPts val="984"/>
              </a:spcBef>
              <a:buSzPct val="100000"/>
              <a:buFont typeface="Arial"/>
              <a:buChar char="•"/>
              <a:defRPr sz="2200">
                <a:solidFill>
                  <a:srgbClr val="1C1C1C"/>
                </a:solidFill>
                <a:latin typeface="Sassoon Infant Rg"/>
                <a:ea typeface="Sassoon Infant Rg"/>
                <a:cs typeface="Sassoon Infant Rg"/>
                <a:sym typeface="Sassoon Infant Rg"/>
              </a:defRPr>
            </a:pPr>
            <a:r>
              <a:rPr sz="1547"/>
              <a:t>The Anglo-Saxons chose to live in small villages instead, which were often set up by clearing away a part of a forest.</a:t>
            </a:r>
          </a:p>
          <a:p>
            <a:pPr marL="221002" indent="-221002" defTabSz="914367">
              <a:lnSpc>
                <a:spcPct val="90000"/>
              </a:lnSpc>
              <a:spcBef>
                <a:spcPts val="984"/>
              </a:spcBef>
              <a:buSzPct val="100000"/>
              <a:buFont typeface="Arial"/>
              <a:buChar char="•"/>
              <a:defRPr sz="2200">
                <a:solidFill>
                  <a:srgbClr val="1C1C1C"/>
                </a:solidFill>
                <a:latin typeface="Sassoon Infant Rg"/>
                <a:ea typeface="Sassoon Infant Rg"/>
                <a:cs typeface="Sassoon Infant Rg"/>
                <a:sym typeface="Sassoon Infant Rg"/>
              </a:defRPr>
            </a:pPr>
            <a:r>
              <a:rPr sz="1547"/>
              <a:t>The Anglo-Saxons lived in family houses which were built around a central hall where the village chief lived.</a:t>
            </a:r>
          </a:p>
        </p:txBody>
      </p:sp>
    </p:spTree>
    <p:extLst>
      <p:ext uri="{BB962C8B-B14F-4D97-AF65-F5344CB8AC3E}">
        <p14:creationId xmlns:p14="http://schemas.microsoft.com/office/powerpoint/2010/main" val="340916499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Village Jobs"/>
          <p:cNvSpPr>
            <a:spLocks noGrp="1"/>
          </p:cNvSpPr>
          <p:nvPr>
            <p:ph type="title"/>
          </p:nvPr>
        </p:nvSpPr>
        <p:spPr>
          <a:xfrm>
            <a:off x="989012" y="72231"/>
            <a:ext cx="7572376" cy="1785938"/>
          </a:xfrm>
          <a:prstGeom prst="rect">
            <a:avLst/>
          </a:prstGeom>
        </p:spPr>
        <p:txBody>
          <a:bodyPr/>
          <a:lstStyle>
            <a:lvl1pPr>
              <a:defRPr sz="5000" b="1">
                <a:solidFill>
                  <a:schemeClr val="accent5">
                    <a:hueOff val="-131997"/>
                    <a:satOff val="46467"/>
                    <a:lumOff val="-29083"/>
                  </a:schemeClr>
                </a:solidFill>
                <a:latin typeface="Helvetica"/>
                <a:ea typeface="Helvetica"/>
                <a:cs typeface="Helvetica"/>
                <a:sym typeface="Helvetica"/>
              </a:defRPr>
            </a:lvl1pPr>
          </a:lstStyle>
          <a:p>
            <a:r>
              <a:t>Village Jobs</a:t>
            </a:r>
          </a:p>
        </p:txBody>
      </p:sp>
      <p:sp>
        <p:nvSpPr>
          <p:cNvPr id="192" name="What other jobs do you think needed to be done?"/>
          <p:cNvSpPr/>
          <p:nvPr/>
        </p:nvSpPr>
        <p:spPr>
          <a:xfrm>
            <a:off x="2293482" y="5533569"/>
            <a:ext cx="7620912" cy="742574"/>
          </a:xfrm>
          <a:prstGeom prst="rect">
            <a:avLst/>
          </a:prstGeom>
          <a:ln w="12700">
            <a:miter lim="400000"/>
          </a:ln>
          <a:extLst>
            <a:ext uri="{C572A759-6A51-4108-AA02-DFA0A04FC94B}">
              <ma14:wrappingTextBoxFlag xmlns="" xmlns:ma14="http://schemas.microsoft.com/office/mac/drawingml/2011/main" val="1"/>
            </a:ext>
          </a:extLst>
        </p:spPr>
        <p:txBody>
          <a:bodyPr lIns="251999" tIns="251999" rIns="251999" bIns="251999">
            <a:spAutoFit/>
          </a:bodyPr>
          <a:lstStyle>
            <a:lvl1pPr defTabSz="1300480">
              <a:lnSpc>
                <a:spcPct val="90000"/>
              </a:lnSpc>
              <a:spcBef>
                <a:spcPts val="1400"/>
              </a:spcBef>
              <a:defRPr sz="2400" b="1">
                <a:solidFill>
                  <a:schemeClr val="accent5">
                    <a:hueOff val="-131997"/>
                    <a:satOff val="46467"/>
                    <a:lumOff val="-29083"/>
                  </a:schemeClr>
                </a:solidFill>
                <a:latin typeface="Sassoon Infant Md"/>
                <a:ea typeface="Sassoon Infant Md"/>
                <a:cs typeface="Sassoon Infant Md"/>
                <a:sym typeface="Sassoon Infant Md"/>
              </a:defRPr>
            </a:lvl1pPr>
          </a:lstStyle>
          <a:p>
            <a:r>
              <a:rPr sz="1687"/>
              <a:t>What other jobs do you think needed to be done?</a:t>
            </a:r>
          </a:p>
        </p:txBody>
      </p:sp>
      <p:pic>
        <p:nvPicPr>
          <p:cNvPr id="193" name="image.png" descr="image.png"/>
          <p:cNvPicPr>
            <a:picLocks noChangeAspect="1"/>
          </p:cNvPicPr>
          <p:nvPr/>
        </p:nvPicPr>
        <p:blipFill>
          <a:blip r:embed="rId2">
            <a:extLst/>
          </a:blip>
          <a:stretch>
            <a:fillRect/>
          </a:stretch>
        </p:blipFill>
        <p:spPr>
          <a:xfrm>
            <a:off x="6980238" y="828675"/>
            <a:ext cx="2773363" cy="4830763"/>
          </a:xfrm>
          <a:prstGeom prst="rect">
            <a:avLst/>
          </a:prstGeom>
          <a:ln w="12700">
            <a:miter lim="400000"/>
          </a:ln>
        </p:spPr>
      </p:pic>
      <p:sp>
        <p:nvSpPr>
          <p:cNvPr id="194" name="Everyone who lived in an Anglo-Saxon village contributed to its running in some way.…"/>
          <p:cNvSpPr>
            <a:spLocks noGrp="1"/>
          </p:cNvSpPr>
          <p:nvPr>
            <p:ph type="body" sz="half" idx="4294967295"/>
          </p:nvPr>
        </p:nvSpPr>
        <p:spPr>
          <a:xfrm>
            <a:off x="2328416" y="1606125"/>
            <a:ext cx="3791348" cy="4082387"/>
          </a:xfrm>
          <a:prstGeom prst="rect">
            <a:avLst/>
          </a:prstGeom>
        </p:spPr>
        <p:txBody>
          <a:bodyPr vert="horz" lIns="177188" tIns="177188" rIns="177188" bIns="177188" rtlCol="0" anchor="t">
            <a:normAutofit fontScale="85000" lnSpcReduction="20000"/>
          </a:bodyPr>
          <a:lstStyle/>
          <a:p>
            <a:pPr marL="0" indent="0" defTabSz="360031">
              <a:spcBef>
                <a:spcPts val="352"/>
              </a:spcBef>
              <a:buNone/>
              <a:defRPr sz="2016">
                <a:solidFill>
                  <a:srgbClr val="1C1C1C"/>
                </a:solidFill>
                <a:latin typeface="Avenir Book"/>
                <a:ea typeface="Avenir Book"/>
                <a:cs typeface="Avenir Book"/>
                <a:sym typeface="Avenir Book"/>
              </a:defRPr>
            </a:pPr>
            <a:r>
              <a:t>Everyone who lived in an Anglo-Saxon village contributed to its running in some way.</a:t>
            </a:r>
          </a:p>
          <a:p>
            <a:pPr marL="0" indent="0" defTabSz="360031">
              <a:spcBef>
                <a:spcPts val="352"/>
              </a:spcBef>
              <a:buNone/>
              <a:defRPr sz="2016">
                <a:solidFill>
                  <a:srgbClr val="1C1C1C"/>
                </a:solidFill>
                <a:latin typeface="Avenir Book"/>
                <a:ea typeface="Avenir Book"/>
                <a:cs typeface="Avenir Book"/>
                <a:sym typeface="Avenir Book"/>
              </a:defRPr>
            </a:pPr>
            <a:r>
              <a:t>There were a variety of every day jobs to be done including:</a:t>
            </a:r>
          </a:p>
          <a:p>
            <a:pPr marL="0" indent="0" defTabSz="360031">
              <a:spcBef>
                <a:spcPts val="352"/>
              </a:spcBef>
              <a:buSzPct val="100000"/>
              <a:buFont typeface="Arial"/>
              <a:buChar char="•"/>
              <a:defRPr sz="2016">
                <a:solidFill>
                  <a:srgbClr val="1C1C1C"/>
                </a:solidFill>
                <a:latin typeface="Avenir Book"/>
                <a:ea typeface="Avenir Book"/>
                <a:cs typeface="Avenir Book"/>
                <a:sym typeface="Avenir Book"/>
              </a:defRPr>
            </a:pPr>
            <a:r>
              <a:t>Clearing and ploughing the ground.</a:t>
            </a:r>
          </a:p>
          <a:p>
            <a:pPr marL="0" indent="0" defTabSz="360031">
              <a:spcBef>
                <a:spcPts val="352"/>
              </a:spcBef>
              <a:buSzPct val="100000"/>
              <a:buFont typeface="Arial"/>
              <a:buChar char="•"/>
              <a:defRPr sz="2016">
                <a:solidFill>
                  <a:srgbClr val="1C1C1C"/>
                </a:solidFill>
                <a:latin typeface="Avenir Book"/>
                <a:ea typeface="Avenir Book"/>
                <a:cs typeface="Avenir Book"/>
                <a:sym typeface="Avenir Book"/>
              </a:defRPr>
            </a:pPr>
            <a:r>
              <a:t>Grinding flour and making bread.</a:t>
            </a:r>
          </a:p>
          <a:p>
            <a:pPr marL="0" indent="0" defTabSz="360031">
              <a:spcBef>
                <a:spcPts val="352"/>
              </a:spcBef>
              <a:buSzPct val="100000"/>
              <a:buFont typeface="Arial"/>
              <a:buChar char="•"/>
              <a:defRPr sz="2016">
                <a:solidFill>
                  <a:srgbClr val="1C1C1C"/>
                </a:solidFill>
                <a:latin typeface="Avenir Book"/>
                <a:ea typeface="Avenir Book"/>
                <a:cs typeface="Avenir Book"/>
                <a:sym typeface="Avenir Book"/>
              </a:defRPr>
            </a:pPr>
            <a:r>
              <a:t>Growing crops and tending to livestock.</a:t>
            </a:r>
          </a:p>
          <a:p>
            <a:pPr marL="0" indent="0" defTabSz="360031">
              <a:spcBef>
                <a:spcPts val="352"/>
              </a:spcBef>
              <a:buNone/>
              <a:defRPr sz="2016">
                <a:solidFill>
                  <a:srgbClr val="1C1C1C"/>
                </a:solidFill>
                <a:latin typeface="Avenir Book"/>
                <a:ea typeface="Avenir Book"/>
                <a:cs typeface="Avenir Book"/>
                <a:sym typeface="Avenir Book"/>
              </a:defRPr>
            </a:pPr>
            <a:r>
              <a:t>Some people had more specialised jobs:</a:t>
            </a:r>
          </a:p>
          <a:p>
            <a:pPr marL="0" indent="0" defTabSz="360031">
              <a:spcBef>
                <a:spcPts val="352"/>
              </a:spcBef>
              <a:buSzPct val="100000"/>
              <a:buFont typeface="Arial"/>
              <a:buChar char="•"/>
              <a:defRPr sz="2016">
                <a:solidFill>
                  <a:srgbClr val="1C1C1C"/>
                </a:solidFill>
                <a:latin typeface="Avenir Book"/>
                <a:ea typeface="Avenir Book"/>
                <a:cs typeface="Avenir Book"/>
                <a:sym typeface="Avenir Book"/>
              </a:defRPr>
            </a:pPr>
            <a:r>
              <a:t>Blacksmiths forged metal to make tools and weapons.</a:t>
            </a:r>
          </a:p>
          <a:p>
            <a:pPr marL="0" indent="0" defTabSz="360031">
              <a:spcBef>
                <a:spcPts val="352"/>
              </a:spcBef>
              <a:buSzPct val="100000"/>
              <a:buFont typeface="Arial"/>
              <a:buChar char="•"/>
              <a:defRPr sz="2016">
                <a:solidFill>
                  <a:srgbClr val="1C1C1C"/>
                </a:solidFill>
                <a:latin typeface="Avenir Book"/>
                <a:ea typeface="Avenir Book"/>
                <a:cs typeface="Avenir Book"/>
                <a:sym typeface="Avenir Book"/>
              </a:defRPr>
            </a:pPr>
            <a:r>
              <a:t>Woodworkers made bowls, wheels and furniture.</a:t>
            </a:r>
          </a:p>
          <a:p>
            <a:pPr marL="0" indent="0" defTabSz="360031">
              <a:spcBef>
                <a:spcPts val="352"/>
              </a:spcBef>
              <a:buSzPct val="100000"/>
              <a:buFont typeface="Arial"/>
              <a:buChar char="•"/>
              <a:defRPr sz="2016">
                <a:solidFill>
                  <a:srgbClr val="1C1C1C"/>
                </a:solidFill>
                <a:latin typeface="Avenir Book"/>
                <a:ea typeface="Avenir Book"/>
                <a:cs typeface="Avenir Book"/>
                <a:sym typeface="Avenir Book"/>
              </a:defRPr>
            </a:pPr>
            <a:r>
              <a:t>Jewellers made brooches and ornaments for the rich.</a:t>
            </a:r>
          </a:p>
        </p:txBody>
      </p:sp>
    </p:spTree>
    <p:extLst>
      <p:ext uri="{BB962C8B-B14F-4D97-AF65-F5344CB8AC3E}">
        <p14:creationId xmlns:p14="http://schemas.microsoft.com/office/powerpoint/2010/main" val="234139558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image.png" descr="image.png"/>
          <p:cNvPicPr>
            <a:picLocks noChangeAspect="1"/>
          </p:cNvPicPr>
          <p:nvPr/>
        </p:nvPicPr>
        <p:blipFill>
          <a:blip r:embed="rId2">
            <a:extLst/>
          </a:blip>
          <a:stretch>
            <a:fillRect/>
          </a:stretch>
        </p:blipFill>
        <p:spPr>
          <a:xfrm>
            <a:off x="7942262" y="1357313"/>
            <a:ext cx="1852613" cy="2754313"/>
          </a:xfrm>
          <a:prstGeom prst="rect">
            <a:avLst/>
          </a:prstGeom>
          <a:ln w="12700">
            <a:miter lim="400000"/>
          </a:ln>
        </p:spPr>
      </p:pic>
      <p:sp>
        <p:nvSpPr>
          <p:cNvPr id="197" name="Rectangle"/>
          <p:cNvSpPr/>
          <p:nvPr/>
        </p:nvSpPr>
        <p:spPr>
          <a:xfrm>
            <a:off x="2355850" y="1614487"/>
            <a:ext cx="3525838" cy="4614615"/>
          </a:xfrm>
          <a:prstGeom prst="rect">
            <a:avLst/>
          </a:prstGeom>
          <a:solidFill>
            <a:srgbClr val="FEFBDA"/>
          </a:solidFill>
          <a:ln w="50800">
            <a:solidFill>
              <a:srgbClr val="9BA75D"/>
            </a:solidFill>
          </a:ln>
        </p:spPr>
        <p:txBody>
          <a:bodyPr lIns="45719" tIns="45719" rIns="45719" bIns="45719" anchor="ctr"/>
          <a:lstStyle/>
          <a:p>
            <a:pPr defTabSz="914367">
              <a:defRPr sz="2400">
                <a:solidFill>
                  <a:srgbClr val="FFFFFF"/>
                </a:solidFill>
                <a:latin typeface="Sassoon Infant Rg"/>
                <a:ea typeface="Sassoon Infant Rg"/>
                <a:cs typeface="Sassoon Infant Rg"/>
                <a:sym typeface="Sassoon Infant Rg"/>
              </a:defRPr>
            </a:pPr>
            <a:endParaRPr sz="1687"/>
          </a:p>
        </p:txBody>
      </p:sp>
      <p:sp>
        <p:nvSpPr>
          <p:cNvPr id="198" name="Anglo-Saxon Jobs"/>
          <p:cNvSpPr>
            <a:spLocks noGrp="1"/>
          </p:cNvSpPr>
          <p:nvPr>
            <p:ph type="title"/>
          </p:nvPr>
        </p:nvSpPr>
        <p:spPr>
          <a:xfrm>
            <a:off x="2195512" y="-118269"/>
            <a:ext cx="7572376" cy="1785938"/>
          </a:xfrm>
          <a:prstGeom prst="rect">
            <a:avLst/>
          </a:prstGeom>
        </p:spPr>
        <p:txBody>
          <a:bodyPr/>
          <a:lstStyle>
            <a:lvl1pPr>
              <a:defRPr sz="5000">
                <a:latin typeface="Avenir Heavy"/>
                <a:ea typeface="Avenir Heavy"/>
                <a:cs typeface="Avenir Heavy"/>
                <a:sym typeface="Avenir Heavy"/>
              </a:defRPr>
            </a:lvl1pPr>
          </a:lstStyle>
          <a:p>
            <a:r>
              <a:t>Anglo-Saxon Jobs</a:t>
            </a:r>
          </a:p>
        </p:txBody>
      </p:sp>
      <p:pic>
        <p:nvPicPr>
          <p:cNvPr id="199" name="image.png" descr="image.png"/>
          <p:cNvPicPr>
            <a:picLocks noChangeAspect="1"/>
          </p:cNvPicPr>
          <p:nvPr/>
        </p:nvPicPr>
        <p:blipFill>
          <a:blip r:embed="rId3">
            <a:extLst/>
          </a:blip>
          <a:stretch>
            <a:fillRect/>
          </a:stretch>
        </p:blipFill>
        <p:spPr>
          <a:xfrm>
            <a:off x="6434651" y="3040062"/>
            <a:ext cx="3315775" cy="2754314"/>
          </a:xfrm>
          <a:prstGeom prst="rect">
            <a:avLst/>
          </a:prstGeom>
          <a:ln w="12700">
            <a:miter lim="400000"/>
          </a:ln>
        </p:spPr>
      </p:pic>
      <p:sp>
        <p:nvSpPr>
          <p:cNvPr id="200" name="With your partner, find out more about one of the Anglo-Saxon jobs you have learnt about and then create a poster to advertise for an Anglo-Saxon worker for your job.…"/>
          <p:cNvSpPr/>
          <p:nvPr/>
        </p:nvSpPr>
        <p:spPr>
          <a:xfrm>
            <a:off x="2492192" y="1768067"/>
            <a:ext cx="3253154" cy="407989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defTabSz="642915">
              <a:lnSpc>
                <a:spcPct val="90000"/>
              </a:lnSpc>
              <a:spcBef>
                <a:spcPts val="703"/>
              </a:spcBef>
              <a:buFont typeface="Arial"/>
              <a:defRPr sz="2400">
                <a:solidFill>
                  <a:srgbClr val="1C1C1C"/>
                </a:solidFill>
                <a:latin typeface="Sassoon Infant Rg"/>
                <a:ea typeface="Sassoon Infant Rg"/>
                <a:cs typeface="Sassoon Infant Rg"/>
                <a:sym typeface="Sassoon Infant Rg"/>
              </a:defRPr>
            </a:pPr>
            <a:r>
              <a:rPr sz="1687"/>
              <a:t>With your partner, find out more about one of the Anglo-Saxon jobs you have learnt about and then create a poster to advertise for an Anglo-Saxon worker for your job.</a:t>
            </a:r>
          </a:p>
          <a:p>
            <a:pPr defTabSz="642915">
              <a:lnSpc>
                <a:spcPct val="90000"/>
              </a:lnSpc>
              <a:spcBef>
                <a:spcPts val="703"/>
              </a:spcBef>
              <a:buFont typeface="Arial"/>
              <a:defRPr sz="2400">
                <a:solidFill>
                  <a:srgbClr val="1C1C1C"/>
                </a:solidFill>
                <a:latin typeface="Sassoon Infant Rg"/>
                <a:ea typeface="Sassoon Infant Rg"/>
                <a:cs typeface="Sassoon Infant Rg"/>
                <a:sym typeface="Sassoon Infant Rg"/>
              </a:defRPr>
            </a:pPr>
            <a:r>
              <a:rPr sz="1687"/>
              <a:t>You should draw a picture of an Anglo-Saxon worker doing the job in the middle and provide details about the job and the qualities needed to do it in the boxes around the outside.</a:t>
            </a:r>
          </a:p>
          <a:p>
            <a:pPr defTabSz="642915">
              <a:lnSpc>
                <a:spcPct val="90000"/>
              </a:lnSpc>
              <a:spcBef>
                <a:spcPts val="703"/>
              </a:spcBef>
              <a:buFont typeface="Arial"/>
              <a:defRPr sz="2400">
                <a:solidFill>
                  <a:srgbClr val="1C1C1C"/>
                </a:solidFill>
                <a:latin typeface="Sassoon Infant Rg"/>
                <a:ea typeface="Sassoon Infant Rg"/>
                <a:cs typeface="Sassoon Infant Rg"/>
                <a:sym typeface="Sassoon Infant Rg"/>
              </a:defRPr>
            </a:pPr>
            <a:r>
              <a:rPr sz="1687"/>
              <a:t>Choose one of these jobs to write about:</a:t>
            </a:r>
          </a:p>
          <a:p>
            <a:pPr defTabSz="642915">
              <a:lnSpc>
                <a:spcPct val="90000"/>
              </a:lnSpc>
              <a:spcBef>
                <a:spcPts val="703"/>
              </a:spcBef>
              <a:buFont typeface="Arial"/>
              <a:defRPr sz="2400">
                <a:solidFill>
                  <a:srgbClr val="1C1C1C"/>
                </a:solidFill>
                <a:latin typeface="Sassoon Infant Md"/>
                <a:ea typeface="Sassoon Infant Md"/>
                <a:cs typeface="Sassoon Infant Md"/>
                <a:sym typeface="Sassoon Infant Md"/>
              </a:defRPr>
            </a:pPr>
            <a:r>
              <a:rPr sz="1687"/>
              <a:t>Smith, Tanner, Weaver, Jeweller, Woodworker, Potter</a:t>
            </a:r>
          </a:p>
        </p:txBody>
      </p:sp>
    </p:spTree>
    <p:extLst>
      <p:ext uri="{BB962C8B-B14F-4D97-AF65-F5344CB8AC3E}">
        <p14:creationId xmlns:p14="http://schemas.microsoft.com/office/powerpoint/2010/main" val="83913097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In the Village"/>
          <p:cNvSpPr>
            <a:spLocks noGrp="1"/>
          </p:cNvSpPr>
          <p:nvPr>
            <p:ph type="title"/>
          </p:nvPr>
        </p:nvSpPr>
        <p:spPr>
          <a:xfrm>
            <a:off x="233103" y="92074"/>
            <a:ext cx="10096500" cy="1785938"/>
          </a:xfrm>
          <a:prstGeom prst="rect">
            <a:avLst/>
          </a:prstGeom>
        </p:spPr>
        <p:txBody>
          <a:bodyPr/>
          <a:lstStyle>
            <a:lvl1pPr>
              <a:defRPr sz="5000" b="1">
                <a:latin typeface="Helvetica"/>
                <a:ea typeface="Helvetica"/>
                <a:cs typeface="Helvetica"/>
                <a:sym typeface="Helvetica"/>
              </a:defRPr>
            </a:lvl1pPr>
          </a:lstStyle>
          <a:p>
            <a:r>
              <a:rPr dirty="0"/>
              <a:t>In the Village</a:t>
            </a:r>
          </a:p>
        </p:txBody>
      </p:sp>
      <p:pic>
        <p:nvPicPr>
          <p:cNvPr id="203" name="image.jpeg" descr="image.jpeg"/>
          <p:cNvPicPr>
            <a:picLocks noChangeAspect="1"/>
          </p:cNvPicPr>
          <p:nvPr/>
        </p:nvPicPr>
        <p:blipFill>
          <a:blip r:embed="rId2">
            <a:extLst/>
          </a:blip>
          <a:stretch>
            <a:fillRect/>
          </a:stretch>
        </p:blipFill>
        <p:spPr>
          <a:xfrm>
            <a:off x="3305175" y="2141538"/>
            <a:ext cx="5575301" cy="3943351"/>
          </a:xfrm>
          <a:prstGeom prst="rect">
            <a:avLst/>
          </a:prstGeom>
          <a:ln w="12700">
            <a:miter lim="400000"/>
          </a:ln>
        </p:spPr>
      </p:pic>
      <p:grpSp>
        <p:nvGrpSpPr>
          <p:cNvPr id="208" name="Group"/>
          <p:cNvGrpSpPr/>
          <p:nvPr/>
        </p:nvGrpSpPr>
        <p:grpSpPr>
          <a:xfrm>
            <a:off x="4777776" y="1494826"/>
            <a:ext cx="4352538" cy="1281713"/>
            <a:chOff x="0" y="0"/>
            <a:chExt cx="6190275" cy="1822880"/>
          </a:xfrm>
        </p:grpSpPr>
        <p:sp>
          <p:nvSpPr>
            <p:cNvPr id="204" name="Line"/>
            <p:cNvSpPr/>
            <p:nvPr/>
          </p:nvSpPr>
          <p:spPr>
            <a:xfrm flipV="1">
              <a:off x="3136905" y="633030"/>
              <a:ext cx="103859" cy="1090508"/>
            </a:xfrm>
            <a:prstGeom prst="line">
              <a:avLst/>
            </a:prstGeom>
            <a:noFill/>
            <a:ln w="50800" cap="flat">
              <a:solidFill>
                <a:srgbClr val="56653E"/>
              </a:solidFill>
              <a:prstDash val="solid"/>
              <a:miter lim="800000"/>
            </a:ln>
            <a:effectLst/>
          </p:spPr>
          <p:txBody>
            <a:bodyPr wrap="square" lIns="45719" tIns="45719" rIns="45719" bIns="45719" numCol="1" anchor="t">
              <a:noAutofit/>
            </a:bodyPr>
            <a:lstStyle/>
            <a:p>
              <a:pPr defTabSz="914367">
                <a:defRPr sz="2400">
                  <a:solidFill>
                    <a:srgbClr val="1C1C1C"/>
                  </a:solidFill>
                  <a:latin typeface="Sassoon Infant Rg"/>
                  <a:ea typeface="Sassoon Infant Rg"/>
                  <a:cs typeface="Sassoon Infant Rg"/>
                  <a:sym typeface="Sassoon Infant Rg"/>
                </a:defRPr>
              </a:pPr>
              <a:endParaRPr sz="1687"/>
            </a:p>
          </p:txBody>
        </p:sp>
        <p:sp>
          <p:nvSpPr>
            <p:cNvPr id="205" name="Rectangle"/>
            <p:cNvSpPr/>
            <p:nvPr/>
          </p:nvSpPr>
          <p:spPr>
            <a:xfrm>
              <a:off x="301138" y="167928"/>
              <a:ext cx="5565422" cy="641209"/>
            </a:xfrm>
            <a:prstGeom prst="rect">
              <a:avLst/>
            </a:prstGeom>
            <a:solidFill>
              <a:srgbClr val="FEFBDA"/>
            </a:solidFill>
            <a:ln w="50800" cap="flat">
              <a:solidFill>
                <a:srgbClr val="56653E"/>
              </a:solidFill>
              <a:prstDash val="solid"/>
              <a:round/>
            </a:ln>
            <a:effectLst/>
          </p:spPr>
          <p:txBody>
            <a:bodyPr wrap="square" lIns="45719" tIns="45719" rIns="45719" bIns="45719" numCol="1" anchor="ctr">
              <a:noAutofit/>
            </a:bodyPr>
            <a:lstStyle/>
            <a:p>
              <a:pPr defTabSz="914367">
                <a:defRPr sz="2400">
                  <a:solidFill>
                    <a:srgbClr val="FFFFFF"/>
                  </a:solidFill>
                  <a:latin typeface="Sassoon Infant Rg"/>
                  <a:ea typeface="Sassoon Infant Rg"/>
                  <a:cs typeface="Sassoon Infant Rg"/>
                  <a:sym typeface="Sassoon Infant Rg"/>
                </a:defRPr>
              </a:pPr>
              <a:endParaRPr sz="1687"/>
            </a:p>
          </p:txBody>
        </p:sp>
        <p:sp>
          <p:nvSpPr>
            <p:cNvPr id="206" name="Oval"/>
            <p:cNvSpPr/>
            <p:nvPr/>
          </p:nvSpPr>
          <p:spPr>
            <a:xfrm>
              <a:off x="3030790" y="1635483"/>
              <a:ext cx="209975" cy="187397"/>
            </a:xfrm>
            <a:prstGeom prst="ellipse">
              <a:avLst/>
            </a:prstGeom>
            <a:solidFill>
              <a:srgbClr val="FEFBDA"/>
            </a:solidFill>
            <a:ln w="50800" cap="flat">
              <a:solidFill>
                <a:srgbClr val="56653E"/>
              </a:solidFill>
              <a:prstDash val="solid"/>
              <a:miter lim="800000"/>
            </a:ln>
            <a:effectLst/>
          </p:spPr>
          <p:txBody>
            <a:bodyPr wrap="square" lIns="45719" tIns="45719" rIns="45719" bIns="45719" numCol="1" anchor="ctr">
              <a:noAutofit/>
            </a:bodyPr>
            <a:lstStyle/>
            <a:p>
              <a:pPr defTabSz="914367">
                <a:defRPr sz="2400">
                  <a:solidFill>
                    <a:srgbClr val="FFFFFF"/>
                  </a:solidFill>
                  <a:latin typeface="Sassoon Infant Rg"/>
                  <a:ea typeface="Sassoon Infant Rg"/>
                  <a:cs typeface="Sassoon Infant Rg"/>
                  <a:sym typeface="Sassoon Infant Rg"/>
                </a:defRPr>
              </a:pPr>
              <a:endParaRPr sz="1687"/>
            </a:p>
          </p:txBody>
        </p:sp>
        <p:sp>
          <p:nvSpPr>
            <p:cNvPr id="207" name="The chief of the village lived in a larger house in the centre of the village. This house might also contain a meeting hall."/>
            <p:cNvSpPr/>
            <p:nvPr/>
          </p:nvSpPr>
          <p:spPr>
            <a:xfrm>
              <a:off x="0" y="0"/>
              <a:ext cx="6190275" cy="12162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1999" tIns="251999" rIns="251999" bIns="251999" numCol="1" anchor="t">
              <a:spAutoFit/>
            </a:bodyPr>
            <a:lstStyle>
              <a:lvl1pPr algn="l" defTabSz="1300480">
                <a:defRPr sz="1600">
                  <a:solidFill>
                    <a:srgbClr val="1C1C1C"/>
                  </a:solidFill>
                  <a:latin typeface="Sassoon Infant Rg"/>
                  <a:ea typeface="Sassoon Infant Rg"/>
                  <a:cs typeface="Sassoon Infant Rg"/>
                  <a:sym typeface="Sassoon Infant Rg"/>
                </a:defRPr>
              </a:lvl1pPr>
            </a:lstStyle>
            <a:p>
              <a:r>
                <a:rPr sz="1125"/>
                <a:t>The chief of the village lived in a larger house in the centre of the village. This house might also contain a meeting hall.</a:t>
              </a:r>
            </a:p>
          </p:txBody>
        </p:sp>
      </p:grpSp>
      <p:grpSp>
        <p:nvGrpSpPr>
          <p:cNvPr id="213" name="Group"/>
          <p:cNvGrpSpPr/>
          <p:nvPr/>
        </p:nvGrpSpPr>
        <p:grpSpPr>
          <a:xfrm>
            <a:off x="1947264" y="1741681"/>
            <a:ext cx="3012687" cy="1550001"/>
            <a:chOff x="0" y="0"/>
            <a:chExt cx="4284710" cy="2204444"/>
          </a:xfrm>
        </p:grpSpPr>
        <p:sp>
          <p:nvSpPr>
            <p:cNvPr id="209" name="Line"/>
            <p:cNvSpPr/>
            <p:nvPr/>
          </p:nvSpPr>
          <p:spPr>
            <a:xfrm flipV="1">
              <a:off x="2055431" y="414026"/>
              <a:ext cx="747324" cy="1702364"/>
            </a:xfrm>
            <a:prstGeom prst="line">
              <a:avLst/>
            </a:prstGeom>
            <a:noFill/>
            <a:ln w="50800" cap="flat">
              <a:solidFill>
                <a:srgbClr val="56653E"/>
              </a:solidFill>
              <a:prstDash val="solid"/>
              <a:miter lim="800000"/>
            </a:ln>
            <a:effectLst/>
          </p:spPr>
          <p:txBody>
            <a:bodyPr wrap="square" lIns="45719" tIns="45719" rIns="45719" bIns="45719" numCol="1" anchor="t">
              <a:noAutofit/>
            </a:bodyPr>
            <a:lstStyle/>
            <a:p>
              <a:pPr defTabSz="914367">
                <a:defRPr sz="2400">
                  <a:solidFill>
                    <a:srgbClr val="1C1C1C"/>
                  </a:solidFill>
                  <a:latin typeface="Sassoon Infant Rg"/>
                  <a:ea typeface="Sassoon Infant Rg"/>
                  <a:cs typeface="Sassoon Infant Rg"/>
                  <a:sym typeface="Sassoon Infant Rg"/>
                </a:defRPr>
              </a:pPr>
              <a:endParaRPr sz="1687"/>
            </a:p>
          </p:txBody>
        </p:sp>
        <p:sp>
          <p:nvSpPr>
            <p:cNvPr id="210" name="Rectangle"/>
            <p:cNvSpPr/>
            <p:nvPr/>
          </p:nvSpPr>
          <p:spPr>
            <a:xfrm>
              <a:off x="242433" y="113741"/>
              <a:ext cx="3625992" cy="1176303"/>
            </a:xfrm>
            <a:prstGeom prst="rect">
              <a:avLst/>
            </a:prstGeom>
            <a:solidFill>
              <a:srgbClr val="FEFBDA"/>
            </a:solidFill>
            <a:ln w="50800" cap="flat">
              <a:solidFill>
                <a:srgbClr val="56653E"/>
              </a:solidFill>
              <a:prstDash val="solid"/>
              <a:round/>
            </a:ln>
            <a:effectLst/>
          </p:spPr>
          <p:txBody>
            <a:bodyPr wrap="square" lIns="45719" tIns="45719" rIns="45719" bIns="45719" numCol="1" anchor="ctr">
              <a:noAutofit/>
            </a:bodyPr>
            <a:lstStyle/>
            <a:p>
              <a:pPr defTabSz="914367">
                <a:defRPr sz="2400">
                  <a:solidFill>
                    <a:srgbClr val="FFFFFF"/>
                  </a:solidFill>
                  <a:latin typeface="Sassoon Infant Rg"/>
                  <a:ea typeface="Sassoon Infant Rg"/>
                  <a:cs typeface="Sassoon Infant Rg"/>
                  <a:sym typeface="Sassoon Infant Rg"/>
                </a:defRPr>
              </a:pPr>
              <a:endParaRPr sz="1687"/>
            </a:p>
          </p:txBody>
        </p:sp>
        <p:sp>
          <p:nvSpPr>
            <p:cNvPr id="211" name="Oval"/>
            <p:cNvSpPr/>
            <p:nvPr/>
          </p:nvSpPr>
          <p:spPr>
            <a:xfrm>
              <a:off x="1962860" y="2017049"/>
              <a:ext cx="209975" cy="187395"/>
            </a:xfrm>
            <a:prstGeom prst="ellipse">
              <a:avLst/>
            </a:prstGeom>
            <a:solidFill>
              <a:srgbClr val="FEFBDA"/>
            </a:solidFill>
            <a:ln w="50800" cap="flat">
              <a:solidFill>
                <a:srgbClr val="56653E"/>
              </a:solidFill>
              <a:prstDash val="solid"/>
              <a:miter lim="800000"/>
            </a:ln>
            <a:effectLst/>
          </p:spPr>
          <p:txBody>
            <a:bodyPr wrap="square" lIns="45719" tIns="45719" rIns="45719" bIns="45719" numCol="1" anchor="ctr">
              <a:noAutofit/>
            </a:bodyPr>
            <a:lstStyle/>
            <a:p>
              <a:pPr defTabSz="914367">
                <a:defRPr sz="2400">
                  <a:solidFill>
                    <a:srgbClr val="FFFFFF"/>
                  </a:solidFill>
                  <a:latin typeface="Sassoon Infant Rg"/>
                  <a:ea typeface="Sassoon Infant Rg"/>
                  <a:cs typeface="Sassoon Infant Rg"/>
                  <a:sym typeface="Sassoon Infant Rg"/>
                </a:defRPr>
              </a:pPr>
              <a:endParaRPr sz="1687"/>
            </a:p>
          </p:txBody>
        </p:sp>
        <p:sp>
          <p:nvSpPr>
            <p:cNvPr id="212" name="The Anglo-Saxons positioned their villages near a water source, such as a river or lake, which would provide drinking water and fish to eat."/>
            <p:cNvSpPr/>
            <p:nvPr/>
          </p:nvSpPr>
          <p:spPr>
            <a:xfrm>
              <a:off x="0" y="0"/>
              <a:ext cx="4284710" cy="17086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1999" tIns="251999" rIns="251999" bIns="251999" numCol="1" anchor="t">
              <a:spAutoFit/>
            </a:bodyPr>
            <a:lstStyle>
              <a:lvl1pPr algn="l" defTabSz="1300480">
                <a:defRPr sz="1600">
                  <a:solidFill>
                    <a:srgbClr val="1C1C1C"/>
                  </a:solidFill>
                  <a:latin typeface="Sassoon Infant Rg"/>
                  <a:ea typeface="Sassoon Infant Rg"/>
                  <a:cs typeface="Sassoon Infant Rg"/>
                  <a:sym typeface="Sassoon Infant Rg"/>
                </a:defRPr>
              </a:lvl1pPr>
            </a:lstStyle>
            <a:p>
              <a:r>
                <a:rPr sz="1125"/>
                <a:t>The Anglo-Saxons positioned their villages near a water source, such as a river or lake, which would provide drinking water and fish to eat.</a:t>
              </a:r>
            </a:p>
          </p:txBody>
        </p:sp>
      </p:grpSp>
      <p:grpSp>
        <p:nvGrpSpPr>
          <p:cNvPr id="218" name="Group"/>
          <p:cNvGrpSpPr/>
          <p:nvPr/>
        </p:nvGrpSpPr>
        <p:grpSpPr>
          <a:xfrm>
            <a:off x="2131401" y="3482364"/>
            <a:ext cx="3726475" cy="1374541"/>
            <a:chOff x="0" y="0"/>
            <a:chExt cx="5299874" cy="1954902"/>
          </a:xfrm>
        </p:grpSpPr>
        <p:sp>
          <p:nvSpPr>
            <p:cNvPr id="214" name="Line"/>
            <p:cNvSpPr/>
            <p:nvPr/>
          </p:nvSpPr>
          <p:spPr>
            <a:xfrm flipH="1" flipV="1">
              <a:off x="3035323" y="454683"/>
              <a:ext cx="2230685" cy="614116"/>
            </a:xfrm>
            <a:prstGeom prst="line">
              <a:avLst/>
            </a:prstGeom>
            <a:noFill/>
            <a:ln w="50800" cap="flat">
              <a:solidFill>
                <a:srgbClr val="56653E"/>
              </a:solidFill>
              <a:prstDash val="solid"/>
              <a:miter lim="800000"/>
            </a:ln>
            <a:effectLst/>
          </p:spPr>
          <p:txBody>
            <a:bodyPr wrap="square" lIns="45719" tIns="45719" rIns="45719" bIns="45719" numCol="1" anchor="t">
              <a:noAutofit/>
            </a:bodyPr>
            <a:lstStyle/>
            <a:p>
              <a:pPr defTabSz="914367">
                <a:defRPr sz="2400">
                  <a:solidFill>
                    <a:srgbClr val="1C1C1C"/>
                  </a:solidFill>
                  <a:latin typeface="Sassoon Infant Rg"/>
                  <a:ea typeface="Sassoon Infant Rg"/>
                  <a:cs typeface="Sassoon Infant Rg"/>
                  <a:sym typeface="Sassoon Infant Rg"/>
                </a:defRPr>
              </a:pPr>
              <a:endParaRPr sz="1687"/>
            </a:p>
          </p:txBody>
        </p:sp>
        <p:sp>
          <p:nvSpPr>
            <p:cNvPr id="215" name="Rectangle"/>
            <p:cNvSpPr/>
            <p:nvPr/>
          </p:nvSpPr>
          <p:spPr>
            <a:xfrm>
              <a:off x="253740" y="147625"/>
              <a:ext cx="3165405" cy="1390792"/>
            </a:xfrm>
            <a:prstGeom prst="rect">
              <a:avLst/>
            </a:prstGeom>
            <a:solidFill>
              <a:srgbClr val="FEFBDA"/>
            </a:solidFill>
            <a:ln w="50800" cap="flat">
              <a:solidFill>
                <a:srgbClr val="56653E"/>
              </a:solidFill>
              <a:prstDash val="solid"/>
              <a:round/>
            </a:ln>
            <a:effectLst/>
          </p:spPr>
          <p:txBody>
            <a:bodyPr wrap="square" lIns="45719" tIns="45719" rIns="45719" bIns="45719" numCol="1" anchor="ctr">
              <a:noAutofit/>
            </a:bodyPr>
            <a:lstStyle/>
            <a:p>
              <a:pPr defTabSz="914367">
                <a:defRPr sz="2400">
                  <a:solidFill>
                    <a:srgbClr val="FFFFFF"/>
                  </a:solidFill>
                  <a:latin typeface="Sassoon Infant Rg"/>
                  <a:ea typeface="Sassoon Infant Rg"/>
                  <a:cs typeface="Sassoon Infant Rg"/>
                  <a:sym typeface="Sassoon Infant Rg"/>
                </a:defRPr>
              </a:pPr>
              <a:endParaRPr sz="1687"/>
            </a:p>
          </p:txBody>
        </p:sp>
        <p:sp>
          <p:nvSpPr>
            <p:cNvPr id="216" name="Oval"/>
            <p:cNvSpPr/>
            <p:nvPr/>
          </p:nvSpPr>
          <p:spPr>
            <a:xfrm>
              <a:off x="5089900" y="967197"/>
              <a:ext cx="209974" cy="187397"/>
            </a:xfrm>
            <a:prstGeom prst="ellipse">
              <a:avLst/>
            </a:prstGeom>
            <a:solidFill>
              <a:srgbClr val="FEFBDA"/>
            </a:solidFill>
            <a:ln w="50800" cap="flat">
              <a:solidFill>
                <a:srgbClr val="56653E"/>
              </a:solidFill>
              <a:prstDash val="solid"/>
              <a:miter lim="800000"/>
            </a:ln>
            <a:effectLst/>
          </p:spPr>
          <p:txBody>
            <a:bodyPr wrap="square" lIns="45719" tIns="45719" rIns="45719" bIns="45719" numCol="1" anchor="ctr">
              <a:noAutofit/>
            </a:bodyPr>
            <a:lstStyle/>
            <a:p>
              <a:pPr defTabSz="914367">
                <a:defRPr sz="2400">
                  <a:solidFill>
                    <a:srgbClr val="FFFFFF"/>
                  </a:solidFill>
                  <a:latin typeface="Sassoon Infant Rg"/>
                  <a:ea typeface="Sassoon Infant Rg"/>
                  <a:cs typeface="Sassoon Infant Rg"/>
                  <a:sym typeface="Sassoon Infant Rg"/>
                </a:defRPr>
              </a:pPr>
              <a:endParaRPr sz="1687"/>
            </a:p>
          </p:txBody>
        </p:sp>
        <p:sp>
          <p:nvSpPr>
            <p:cNvPr id="217" name="Livestock was kept in the village. Children would often be responsible for looking out for wolves, which were wild in Britain during the Anglo-Saxon times."/>
            <p:cNvSpPr/>
            <p:nvPr/>
          </p:nvSpPr>
          <p:spPr>
            <a:xfrm>
              <a:off x="0" y="0"/>
              <a:ext cx="3724815" cy="195490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1999" tIns="251999" rIns="251999" bIns="251999" numCol="1" anchor="t">
              <a:spAutoFit/>
            </a:bodyPr>
            <a:lstStyle>
              <a:lvl1pPr algn="l" defTabSz="1300480">
                <a:defRPr sz="1600">
                  <a:solidFill>
                    <a:srgbClr val="1C1C1C"/>
                  </a:solidFill>
                  <a:latin typeface="Sassoon Infant Rg"/>
                  <a:ea typeface="Sassoon Infant Rg"/>
                  <a:cs typeface="Sassoon Infant Rg"/>
                  <a:sym typeface="Sassoon Infant Rg"/>
                </a:defRPr>
              </a:lvl1pPr>
            </a:lstStyle>
            <a:p>
              <a:r>
                <a:rPr sz="1125"/>
                <a:t>Livestock was kept in the village. Children would often be responsible for looking out for wolves, which were wild in Britain during the Anglo-Saxon times.</a:t>
              </a:r>
            </a:p>
          </p:txBody>
        </p:sp>
      </p:grpSp>
      <p:grpSp>
        <p:nvGrpSpPr>
          <p:cNvPr id="223" name="Group"/>
          <p:cNvGrpSpPr/>
          <p:nvPr/>
        </p:nvGrpSpPr>
        <p:grpSpPr>
          <a:xfrm>
            <a:off x="7578725" y="2569551"/>
            <a:ext cx="2583475" cy="1547666"/>
            <a:chOff x="0" y="0"/>
            <a:chExt cx="3674274" cy="2201124"/>
          </a:xfrm>
        </p:grpSpPr>
        <p:sp>
          <p:nvSpPr>
            <p:cNvPr id="219" name="Line"/>
            <p:cNvSpPr/>
            <p:nvPr/>
          </p:nvSpPr>
          <p:spPr>
            <a:xfrm flipH="1" flipV="1">
              <a:off x="83537" y="754967"/>
              <a:ext cx="1986846" cy="614118"/>
            </a:xfrm>
            <a:prstGeom prst="line">
              <a:avLst/>
            </a:prstGeom>
            <a:noFill/>
            <a:ln w="50800" cap="flat">
              <a:solidFill>
                <a:srgbClr val="56653E"/>
              </a:solidFill>
              <a:prstDash val="solid"/>
              <a:miter lim="800000"/>
            </a:ln>
            <a:effectLst/>
          </p:spPr>
          <p:txBody>
            <a:bodyPr wrap="square" lIns="45719" tIns="45719" rIns="45719" bIns="45719" numCol="1" anchor="t">
              <a:noAutofit/>
            </a:bodyPr>
            <a:lstStyle/>
            <a:p>
              <a:pPr defTabSz="914367">
                <a:defRPr sz="2400">
                  <a:solidFill>
                    <a:srgbClr val="1C1C1C"/>
                  </a:solidFill>
                  <a:latin typeface="Sassoon Infant Rg"/>
                  <a:ea typeface="Sassoon Infant Rg"/>
                  <a:cs typeface="Sassoon Infant Rg"/>
                  <a:sym typeface="Sassoon Infant Rg"/>
                </a:defRPr>
              </a:pPr>
              <a:endParaRPr sz="1687"/>
            </a:p>
          </p:txBody>
        </p:sp>
        <p:sp>
          <p:nvSpPr>
            <p:cNvPr id="220" name="Rectangle"/>
            <p:cNvSpPr/>
            <p:nvPr/>
          </p:nvSpPr>
          <p:spPr>
            <a:xfrm>
              <a:off x="582505" y="147624"/>
              <a:ext cx="2819966" cy="1390793"/>
            </a:xfrm>
            <a:prstGeom prst="rect">
              <a:avLst/>
            </a:prstGeom>
            <a:solidFill>
              <a:srgbClr val="FEFBDA"/>
            </a:solidFill>
            <a:ln w="50800" cap="flat">
              <a:solidFill>
                <a:srgbClr val="56653E"/>
              </a:solidFill>
              <a:prstDash val="solid"/>
              <a:round/>
            </a:ln>
            <a:effectLst/>
          </p:spPr>
          <p:txBody>
            <a:bodyPr wrap="square" lIns="45719" tIns="45719" rIns="45719" bIns="45719" numCol="1" anchor="ctr">
              <a:noAutofit/>
            </a:bodyPr>
            <a:lstStyle/>
            <a:p>
              <a:pPr defTabSz="914367">
                <a:defRPr sz="2400">
                  <a:solidFill>
                    <a:srgbClr val="FFFFFF"/>
                  </a:solidFill>
                  <a:latin typeface="Sassoon Infant Rg"/>
                  <a:ea typeface="Sassoon Infant Rg"/>
                  <a:cs typeface="Sassoon Infant Rg"/>
                  <a:sym typeface="Sassoon Infant Rg"/>
                </a:defRPr>
              </a:pPr>
              <a:endParaRPr sz="1687"/>
            </a:p>
          </p:txBody>
        </p:sp>
        <p:sp>
          <p:nvSpPr>
            <p:cNvPr id="221" name="Circle"/>
            <p:cNvSpPr/>
            <p:nvPr/>
          </p:nvSpPr>
          <p:spPr>
            <a:xfrm>
              <a:off x="0" y="655625"/>
              <a:ext cx="185138" cy="187395"/>
            </a:xfrm>
            <a:prstGeom prst="ellipse">
              <a:avLst/>
            </a:prstGeom>
            <a:solidFill>
              <a:srgbClr val="FEFBDA"/>
            </a:solidFill>
            <a:ln w="50800" cap="flat">
              <a:solidFill>
                <a:srgbClr val="56653E"/>
              </a:solidFill>
              <a:prstDash val="solid"/>
              <a:miter lim="800000"/>
            </a:ln>
            <a:effectLst/>
          </p:spPr>
          <p:txBody>
            <a:bodyPr wrap="square" lIns="45719" tIns="45719" rIns="45719" bIns="45719" numCol="1" anchor="ctr">
              <a:noAutofit/>
            </a:bodyPr>
            <a:lstStyle/>
            <a:p>
              <a:pPr defTabSz="914367">
                <a:defRPr sz="2400">
                  <a:solidFill>
                    <a:srgbClr val="FFFFFF"/>
                  </a:solidFill>
                  <a:latin typeface="Sassoon Infant Rg"/>
                  <a:ea typeface="Sassoon Infant Rg"/>
                  <a:cs typeface="Sassoon Infant Rg"/>
                  <a:sym typeface="Sassoon Infant Rg"/>
                </a:defRPr>
              </a:pPr>
              <a:endParaRPr sz="1687"/>
            </a:p>
          </p:txBody>
        </p:sp>
        <p:sp>
          <p:nvSpPr>
            <p:cNvPr id="222" name="Fields for growing crops were ploughed over to prepare them for planting. Oxen would pull a basic plough which was called an ard."/>
            <p:cNvSpPr/>
            <p:nvPr/>
          </p:nvSpPr>
          <p:spPr>
            <a:xfrm>
              <a:off x="355858" y="0"/>
              <a:ext cx="3318416" cy="22011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1999" tIns="251999" rIns="251999" bIns="251999" numCol="1" anchor="t">
              <a:spAutoFit/>
            </a:bodyPr>
            <a:lstStyle>
              <a:lvl1pPr algn="l" defTabSz="1300480">
                <a:defRPr sz="1600">
                  <a:solidFill>
                    <a:srgbClr val="1C1C1C"/>
                  </a:solidFill>
                  <a:latin typeface="Sassoon Infant Rg"/>
                  <a:ea typeface="Sassoon Infant Rg"/>
                  <a:cs typeface="Sassoon Infant Rg"/>
                  <a:sym typeface="Sassoon Infant Rg"/>
                </a:defRPr>
              </a:lvl1pPr>
            </a:lstStyle>
            <a:p>
              <a:r>
                <a:rPr sz="1125"/>
                <a:t>Fields for growing crops were ploughed over to prepare them for planting. Oxen would pull a basic plough which was called an ard.</a:t>
              </a:r>
            </a:p>
          </p:txBody>
        </p:sp>
      </p:grpSp>
      <p:grpSp>
        <p:nvGrpSpPr>
          <p:cNvPr id="228" name="Group"/>
          <p:cNvGrpSpPr/>
          <p:nvPr/>
        </p:nvGrpSpPr>
        <p:grpSpPr>
          <a:xfrm>
            <a:off x="7824787" y="4018938"/>
            <a:ext cx="2229463" cy="855168"/>
            <a:chOff x="0" y="0"/>
            <a:chExt cx="3170790" cy="1216236"/>
          </a:xfrm>
        </p:grpSpPr>
        <p:sp>
          <p:nvSpPr>
            <p:cNvPr id="224" name="Line"/>
            <p:cNvSpPr/>
            <p:nvPr/>
          </p:nvSpPr>
          <p:spPr>
            <a:xfrm flipH="1">
              <a:off x="67733" y="511127"/>
              <a:ext cx="1962009" cy="20321"/>
            </a:xfrm>
            <a:prstGeom prst="line">
              <a:avLst/>
            </a:prstGeom>
            <a:noFill/>
            <a:ln w="50800" cap="flat">
              <a:solidFill>
                <a:srgbClr val="56653E"/>
              </a:solidFill>
              <a:prstDash val="solid"/>
              <a:miter lim="800000"/>
            </a:ln>
            <a:effectLst/>
          </p:spPr>
          <p:txBody>
            <a:bodyPr wrap="square" lIns="45719" tIns="45719" rIns="45719" bIns="45719" numCol="1" anchor="t">
              <a:noAutofit/>
            </a:bodyPr>
            <a:lstStyle/>
            <a:p>
              <a:pPr defTabSz="914367">
                <a:defRPr sz="2400">
                  <a:solidFill>
                    <a:srgbClr val="1C1C1C"/>
                  </a:solidFill>
                  <a:latin typeface="Sassoon Infant Rg"/>
                  <a:ea typeface="Sassoon Infant Rg"/>
                  <a:cs typeface="Sassoon Infant Rg"/>
                  <a:sym typeface="Sassoon Infant Rg"/>
                </a:defRPr>
              </a:pPr>
              <a:endParaRPr sz="1687"/>
            </a:p>
          </p:txBody>
        </p:sp>
        <p:sp>
          <p:nvSpPr>
            <p:cNvPr id="225" name="Rectangle"/>
            <p:cNvSpPr/>
            <p:nvPr/>
          </p:nvSpPr>
          <p:spPr>
            <a:xfrm>
              <a:off x="555413" y="147625"/>
              <a:ext cx="2314222" cy="659272"/>
            </a:xfrm>
            <a:prstGeom prst="rect">
              <a:avLst/>
            </a:prstGeom>
            <a:solidFill>
              <a:srgbClr val="FEFBDA"/>
            </a:solidFill>
            <a:ln w="50800" cap="flat">
              <a:solidFill>
                <a:srgbClr val="56653E"/>
              </a:solidFill>
              <a:prstDash val="solid"/>
              <a:round/>
            </a:ln>
            <a:effectLst/>
          </p:spPr>
          <p:txBody>
            <a:bodyPr wrap="square" lIns="45719" tIns="45719" rIns="45719" bIns="45719" numCol="1" anchor="ctr">
              <a:noAutofit/>
            </a:bodyPr>
            <a:lstStyle/>
            <a:p>
              <a:pPr defTabSz="914367">
                <a:defRPr sz="2400">
                  <a:solidFill>
                    <a:srgbClr val="FFFFFF"/>
                  </a:solidFill>
                  <a:latin typeface="Sassoon Infant Rg"/>
                  <a:ea typeface="Sassoon Infant Rg"/>
                  <a:cs typeface="Sassoon Infant Rg"/>
                  <a:sym typeface="Sassoon Infant Rg"/>
                </a:defRPr>
              </a:pPr>
              <a:endParaRPr sz="1687"/>
            </a:p>
          </p:txBody>
        </p:sp>
        <p:sp>
          <p:nvSpPr>
            <p:cNvPr id="226" name="Circle"/>
            <p:cNvSpPr/>
            <p:nvPr/>
          </p:nvSpPr>
          <p:spPr>
            <a:xfrm>
              <a:off x="0" y="477260"/>
              <a:ext cx="185138" cy="187395"/>
            </a:xfrm>
            <a:prstGeom prst="ellipse">
              <a:avLst/>
            </a:prstGeom>
            <a:solidFill>
              <a:srgbClr val="FEFBDA"/>
            </a:solidFill>
            <a:ln w="50800" cap="flat">
              <a:solidFill>
                <a:srgbClr val="56653E"/>
              </a:solidFill>
              <a:prstDash val="solid"/>
              <a:miter lim="800000"/>
            </a:ln>
            <a:effectLst/>
          </p:spPr>
          <p:txBody>
            <a:bodyPr wrap="square" lIns="45719" tIns="45719" rIns="45719" bIns="45719" numCol="1" anchor="ctr">
              <a:noAutofit/>
            </a:bodyPr>
            <a:lstStyle/>
            <a:p>
              <a:pPr defTabSz="914367">
                <a:defRPr sz="2400">
                  <a:solidFill>
                    <a:srgbClr val="FFFFFF"/>
                  </a:solidFill>
                  <a:latin typeface="Sassoon Infant Rg"/>
                  <a:ea typeface="Sassoon Infant Rg"/>
                  <a:cs typeface="Sassoon Infant Rg"/>
                  <a:sym typeface="Sassoon Infant Rg"/>
                </a:defRPr>
              </a:pPr>
              <a:endParaRPr sz="1687"/>
            </a:p>
          </p:txBody>
        </p:sp>
        <p:sp>
          <p:nvSpPr>
            <p:cNvPr id="227" name="Family groups lived in smaller village houses."/>
            <p:cNvSpPr/>
            <p:nvPr/>
          </p:nvSpPr>
          <p:spPr>
            <a:xfrm>
              <a:off x="331023" y="0"/>
              <a:ext cx="2839767" cy="121623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1999" tIns="251999" rIns="251999" bIns="251999" numCol="1" anchor="t">
              <a:spAutoFit/>
            </a:bodyPr>
            <a:lstStyle>
              <a:lvl1pPr algn="l" defTabSz="1300480">
                <a:defRPr sz="1600">
                  <a:solidFill>
                    <a:srgbClr val="1C1C1C"/>
                  </a:solidFill>
                  <a:latin typeface="Sassoon Infant Rg"/>
                  <a:ea typeface="Sassoon Infant Rg"/>
                  <a:cs typeface="Sassoon Infant Rg"/>
                  <a:sym typeface="Sassoon Infant Rg"/>
                </a:defRPr>
              </a:lvl1pPr>
            </a:lstStyle>
            <a:p>
              <a:r>
                <a:rPr sz="1125"/>
                <a:t>Family groups lived in smaller village houses.</a:t>
              </a:r>
            </a:p>
          </p:txBody>
        </p:sp>
      </p:grpSp>
      <p:grpSp>
        <p:nvGrpSpPr>
          <p:cNvPr id="233" name="Group"/>
          <p:cNvGrpSpPr/>
          <p:nvPr/>
        </p:nvGrpSpPr>
        <p:grpSpPr>
          <a:xfrm>
            <a:off x="2109176" y="4803163"/>
            <a:ext cx="3372462" cy="1201417"/>
            <a:chOff x="0" y="0"/>
            <a:chExt cx="4796390" cy="1708680"/>
          </a:xfrm>
        </p:grpSpPr>
        <p:sp>
          <p:nvSpPr>
            <p:cNvPr id="229" name="Line"/>
            <p:cNvSpPr/>
            <p:nvPr/>
          </p:nvSpPr>
          <p:spPr>
            <a:xfrm flipH="1">
              <a:off x="2096087" y="246968"/>
              <a:ext cx="2515166" cy="462845"/>
            </a:xfrm>
            <a:prstGeom prst="line">
              <a:avLst/>
            </a:prstGeom>
            <a:noFill/>
            <a:ln w="50800" cap="flat">
              <a:solidFill>
                <a:srgbClr val="56653E"/>
              </a:solidFill>
              <a:prstDash val="solid"/>
              <a:miter lim="800000"/>
            </a:ln>
            <a:effectLst/>
          </p:spPr>
          <p:txBody>
            <a:bodyPr wrap="square" lIns="45719" tIns="45719" rIns="45719" bIns="45719" numCol="1" anchor="t">
              <a:noAutofit/>
            </a:bodyPr>
            <a:lstStyle/>
            <a:p>
              <a:pPr defTabSz="914367">
                <a:defRPr sz="2400">
                  <a:solidFill>
                    <a:srgbClr val="1C1C1C"/>
                  </a:solidFill>
                  <a:latin typeface="Sassoon Infant Rg"/>
                  <a:ea typeface="Sassoon Infant Rg"/>
                  <a:cs typeface="Sassoon Infant Rg"/>
                  <a:sym typeface="Sassoon Infant Rg"/>
                </a:defRPr>
              </a:pPr>
              <a:endParaRPr sz="1687"/>
            </a:p>
          </p:txBody>
        </p:sp>
        <p:sp>
          <p:nvSpPr>
            <p:cNvPr id="230" name="Rectangle"/>
            <p:cNvSpPr/>
            <p:nvPr/>
          </p:nvSpPr>
          <p:spPr>
            <a:xfrm>
              <a:off x="271802" y="158913"/>
              <a:ext cx="2971237" cy="1074704"/>
            </a:xfrm>
            <a:prstGeom prst="rect">
              <a:avLst/>
            </a:prstGeom>
            <a:solidFill>
              <a:srgbClr val="FEFBDA"/>
            </a:solidFill>
            <a:ln w="50800" cap="flat">
              <a:solidFill>
                <a:srgbClr val="56653E"/>
              </a:solidFill>
              <a:prstDash val="solid"/>
              <a:round/>
            </a:ln>
            <a:effectLst/>
          </p:spPr>
          <p:txBody>
            <a:bodyPr wrap="square" lIns="45719" tIns="45719" rIns="45719" bIns="45719" numCol="1" anchor="ctr">
              <a:noAutofit/>
            </a:bodyPr>
            <a:lstStyle/>
            <a:p>
              <a:pPr defTabSz="914367">
                <a:defRPr sz="2400">
                  <a:solidFill>
                    <a:srgbClr val="FFFFFF"/>
                  </a:solidFill>
                  <a:latin typeface="Sassoon Infant Rg"/>
                  <a:ea typeface="Sassoon Infant Rg"/>
                  <a:cs typeface="Sassoon Infant Rg"/>
                  <a:sym typeface="Sassoon Infant Rg"/>
                </a:defRPr>
              </a:pPr>
              <a:endParaRPr sz="1687"/>
            </a:p>
          </p:txBody>
        </p:sp>
        <p:sp>
          <p:nvSpPr>
            <p:cNvPr id="231" name="Circle"/>
            <p:cNvSpPr/>
            <p:nvPr/>
          </p:nvSpPr>
          <p:spPr>
            <a:xfrm>
              <a:off x="4611251" y="154397"/>
              <a:ext cx="185139" cy="187397"/>
            </a:xfrm>
            <a:prstGeom prst="ellipse">
              <a:avLst/>
            </a:prstGeom>
            <a:solidFill>
              <a:srgbClr val="FEFBDA"/>
            </a:solidFill>
            <a:ln w="50800" cap="flat">
              <a:solidFill>
                <a:srgbClr val="56653E"/>
              </a:solidFill>
              <a:prstDash val="solid"/>
              <a:miter lim="800000"/>
            </a:ln>
            <a:effectLst/>
          </p:spPr>
          <p:txBody>
            <a:bodyPr wrap="square" lIns="45719" tIns="45719" rIns="45719" bIns="45719" numCol="1" anchor="ctr">
              <a:noAutofit/>
            </a:bodyPr>
            <a:lstStyle/>
            <a:p>
              <a:pPr defTabSz="914367">
                <a:defRPr sz="2400">
                  <a:solidFill>
                    <a:srgbClr val="FFFFFF"/>
                  </a:solidFill>
                  <a:latin typeface="Sassoon Infant Rg"/>
                  <a:ea typeface="Sassoon Infant Rg"/>
                  <a:cs typeface="Sassoon Infant Rg"/>
                  <a:sym typeface="Sassoon Infant Rg"/>
                </a:defRPr>
              </a:pPr>
              <a:endParaRPr sz="1687"/>
            </a:p>
          </p:txBody>
        </p:sp>
        <p:sp>
          <p:nvSpPr>
            <p:cNvPr id="232" name="Some buildings were reserved for specific purposes, such as a space for performing a craft like weaving or as storage units."/>
            <p:cNvSpPr/>
            <p:nvPr/>
          </p:nvSpPr>
          <p:spPr>
            <a:xfrm>
              <a:off x="0" y="0"/>
              <a:ext cx="3582575" cy="170868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1999" tIns="251999" rIns="251999" bIns="251999" numCol="1" anchor="t">
              <a:spAutoFit/>
            </a:bodyPr>
            <a:lstStyle>
              <a:lvl1pPr algn="l" defTabSz="1300480">
                <a:defRPr sz="1600">
                  <a:solidFill>
                    <a:srgbClr val="1C1C1C"/>
                  </a:solidFill>
                  <a:latin typeface="Sassoon Infant Rg"/>
                  <a:ea typeface="Sassoon Infant Rg"/>
                  <a:cs typeface="Sassoon Infant Rg"/>
                  <a:sym typeface="Sassoon Infant Rg"/>
                </a:defRPr>
              </a:lvl1pPr>
            </a:lstStyle>
            <a:p>
              <a:r>
                <a:rPr sz="1125"/>
                <a:t>Some buildings were reserved for specific purposes, such as a space for performing a craft like weaving or as storage units.</a:t>
              </a:r>
            </a:p>
          </p:txBody>
        </p:sp>
      </p:grpSp>
      <p:grpSp>
        <p:nvGrpSpPr>
          <p:cNvPr id="238" name="Group"/>
          <p:cNvGrpSpPr/>
          <p:nvPr/>
        </p:nvGrpSpPr>
        <p:grpSpPr>
          <a:xfrm>
            <a:off x="6731000" y="3997325"/>
            <a:ext cx="2962888" cy="1912003"/>
            <a:chOff x="0" y="0"/>
            <a:chExt cx="4213884" cy="2719293"/>
          </a:xfrm>
        </p:grpSpPr>
        <p:sp>
          <p:nvSpPr>
            <p:cNvPr id="234" name="Line"/>
            <p:cNvSpPr/>
            <p:nvPr/>
          </p:nvSpPr>
          <p:spPr>
            <a:xfrm flipH="1" flipV="1">
              <a:off x="72249" y="110631"/>
              <a:ext cx="1228231" cy="1201138"/>
            </a:xfrm>
            <a:prstGeom prst="line">
              <a:avLst/>
            </a:prstGeom>
            <a:noFill/>
            <a:ln w="50800" cap="flat">
              <a:solidFill>
                <a:srgbClr val="56653E"/>
              </a:solidFill>
              <a:prstDash val="solid"/>
              <a:miter lim="800000"/>
            </a:ln>
            <a:effectLst/>
          </p:spPr>
          <p:txBody>
            <a:bodyPr wrap="square" lIns="45719" tIns="45719" rIns="45719" bIns="45719" numCol="1" anchor="t">
              <a:noAutofit/>
            </a:bodyPr>
            <a:lstStyle/>
            <a:p>
              <a:pPr defTabSz="914367">
                <a:defRPr sz="2400">
                  <a:solidFill>
                    <a:srgbClr val="1C1C1C"/>
                  </a:solidFill>
                  <a:latin typeface="Sassoon Infant Rg"/>
                  <a:ea typeface="Sassoon Infant Rg"/>
                  <a:cs typeface="Sassoon Infant Rg"/>
                  <a:sym typeface="Sassoon Infant Rg"/>
                </a:defRPr>
              </a:pPr>
              <a:endParaRPr sz="1687"/>
            </a:p>
          </p:txBody>
        </p:sp>
        <p:sp>
          <p:nvSpPr>
            <p:cNvPr id="235" name="Rectangle"/>
            <p:cNvSpPr/>
            <p:nvPr/>
          </p:nvSpPr>
          <p:spPr>
            <a:xfrm>
              <a:off x="1097279" y="1169527"/>
              <a:ext cx="2801904" cy="914402"/>
            </a:xfrm>
            <a:prstGeom prst="rect">
              <a:avLst/>
            </a:prstGeom>
            <a:solidFill>
              <a:srgbClr val="FEFBDA"/>
            </a:solidFill>
            <a:ln w="50800" cap="flat">
              <a:solidFill>
                <a:srgbClr val="56653E"/>
              </a:solidFill>
              <a:prstDash val="solid"/>
              <a:round/>
            </a:ln>
            <a:effectLst/>
          </p:spPr>
          <p:txBody>
            <a:bodyPr wrap="square" lIns="45719" tIns="45719" rIns="45719" bIns="45719" numCol="1" anchor="ctr">
              <a:noAutofit/>
            </a:bodyPr>
            <a:lstStyle/>
            <a:p>
              <a:pPr defTabSz="914367">
                <a:defRPr sz="2400">
                  <a:solidFill>
                    <a:srgbClr val="FFFFFF"/>
                  </a:solidFill>
                  <a:latin typeface="Sassoon Infant Rg"/>
                  <a:ea typeface="Sassoon Infant Rg"/>
                  <a:cs typeface="Sassoon Infant Rg"/>
                  <a:sym typeface="Sassoon Infant Rg"/>
                </a:defRPr>
              </a:pPr>
              <a:endParaRPr sz="1687"/>
            </a:p>
          </p:txBody>
        </p:sp>
        <p:sp>
          <p:nvSpPr>
            <p:cNvPr id="236" name="Circle"/>
            <p:cNvSpPr/>
            <p:nvPr/>
          </p:nvSpPr>
          <p:spPr>
            <a:xfrm>
              <a:off x="0" y="0"/>
              <a:ext cx="185139" cy="187397"/>
            </a:xfrm>
            <a:prstGeom prst="ellipse">
              <a:avLst/>
            </a:prstGeom>
            <a:solidFill>
              <a:srgbClr val="FEFBDA"/>
            </a:solidFill>
            <a:ln w="50800" cap="flat">
              <a:solidFill>
                <a:srgbClr val="56653E"/>
              </a:solidFill>
              <a:prstDash val="solid"/>
              <a:miter lim="800000"/>
            </a:ln>
            <a:effectLst/>
          </p:spPr>
          <p:txBody>
            <a:bodyPr wrap="square" lIns="45719" tIns="45719" rIns="45719" bIns="45719" numCol="1" anchor="ctr">
              <a:noAutofit/>
            </a:bodyPr>
            <a:lstStyle/>
            <a:p>
              <a:pPr defTabSz="914367">
                <a:defRPr sz="2400">
                  <a:solidFill>
                    <a:srgbClr val="FFFFFF"/>
                  </a:solidFill>
                  <a:latin typeface="Sassoon Infant Rg"/>
                  <a:ea typeface="Sassoon Infant Rg"/>
                  <a:cs typeface="Sassoon Infant Rg"/>
                  <a:sym typeface="Sassoon Infant Rg"/>
                </a:defRPr>
              </a:pPr>
              <a:endParaRPr sz="1687"/>
            </a:p>
          </p:txBody>
        </p:sp>
        <p:sp>
          <p:nvSpPr>
            <p:cNvPr id="237" name="Pots made from clay were fired (dried out and hardened) on a large open fire."/>
            <p:cNvSpPr/>
            <p:nvPr/>
          </p:nvSpPr>
          <p:spPr>
            <a:xfrm>
              <a:off x="825477" y="1010612"/>
              <a:ext cx="3388407" cy="17086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1999" tIns="251999" rIns="251999" bIns="251999" numCol="1" anchor="t">
              <a:spAutoFit/>
            </a:bodyPr>
            <a:lstStyle>
              <a:lvl1pPr algn="l" defTabSz="1300480">
                <a:defRPr sz="1600">
                  <a:solidFill>
                    <a:srgbClr val="1C1C1C"/>
                  </a:solidFill>
                  <a:latin typeface="Sassoon Infant Rg"/>
                  <a:ea typeface="Sassoon Infant Rg"/>
                  <a:cs typeface="Sassoon Infant Rg"/>
                  <a:sym typeface="Sassoon Infant Rg"/>
                </a:defRPr>
              </a:lvl1pPr>
            </a:lstStyle>
            <a:p>
              <a:r>
                <a:rPr sz="1125"/>
                <a:t>Pots made from clay were fired (dried out and hardened) on a large open fire.</a:t>
              </a:r>
            </a:p>
          </p:txBody>
        </p:sp>
      </p:grpSp>
    </p:spTree>
    <p:extLst>
      <p:ext uri="{BB962C8B-B14F-4D97-AF65-F5344CB8AC3E}">
        <p14:creationId xmlns:p14="http://schemas.microsoft.com/office/powerpoint/2010/main" val="323622572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13"/>
                                        </p:tgtEl>
                                        <p:attrNameLst>
                                          <p:attrName>style.visibility</p:attrName>
                                        </p:attrNameLst>
                                      </p:cBhvr>
                                      <p:to>
                                        <p:strVal val="visible"/>
                                      </p:to>
                                    </p:set>
                                    <p:animEffect transition="in" filter="dissolve">
                                      <p:cBhvr>
                                        <p:cTn id="7" dur="500"/>
                                        <p:tgtEl>
                                          <p:spTgt spid="2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208"/>
                                        </p:tgtEl>
                                        <p:attrNameLst>
                                          <p:attrName>style.visibility</p:attrName>
                                        </p:attrNameLst>
                                      </p:cBhvr>
                                      <p:to>
                                        <p:strVal val="visible"/>
                                      </p:to>
                                    </p:set>
                                    <p:animEffect transition="in" filter="dissolve">
                                      <p:cBhvr>
                                        <p:cTn id="12" dur="500"/>
                                        <p:tgtEl>
                                          <p:spTgt spid="20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223"/>
                                        </p:tgtEl>
                                        <p:attrNameLst>
                                          <p:attrName>style.visibility</p:attrName>
                                        </p:attrNameLst>
                                      </p:cBhvr>
                                      <p:to>
                                        <p:strVal val="visible"/>
                                      </p:to>
                                    </p:set>
                                    <p:animEffect transition="in" filter="dissolve">
                                      <p:cBhvr>
                                        <p:cTn id="17" dur="500"/>
                                        <p:tgtEl>
                                          <p:spTgt spid="22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0" nodeType="clickEffect">
                                  <p:stCondLst>
                                    <p:cond delay="0"/>
                                  </p:stCondLst>
                                  <p:iterate>
                                    <p:tmAbs val="0"/>
                                  </p:iterate>
                                  <p:childTnLst>
                                    <p:set>
                                      <p:cBhvr>
                                        <p:cTn id="21" fill="hold"/>
                                        <p:tgtEl>
                                          <p:spTgt spid="228"/>
                                        </p:tgtEl>
                                        <p:attrNameLst>
                                          <p:attrName>style.visibility</p:attrName>
                                        </p:attrNameLst>
                                      </p:cBhvr>
                                      <p:to>
                                        <p:strVal val="visible"/>
                                      </p:to>
                                    </p:set>
                                    <p:animEffect transition="in" filter="dissolve">
                                      <p:cBhvr>
                                        <p:cTn id="22" dur="500"/>
                                        <p:tgtEl>
                                          <p:spTgt spid="22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0" nodeType="clickEffect">
                                  <p:stCondLst>
                                    <p:cond delay="0"/>
                                  </p:stCondLst>
                                  <p:iterate>
                                    <p:tmAbs val="0"/>
                                  </p:iterate>
                                  <p:childTnLst>
                                    <p:set>
                                      <p:cBhvr>
                                        <p:cTn id="26" fill="hold"/>
                                        <p:tgtEl>
                                          <p:spTgt spid="238"/>
                                        </p:tgtEl>
                                        <p:attrNameLst>
                                          <p:attrName>style.visibility</p:attrName>
                                        </p:attrNameLst>
                                      </p:cBhvr>
                                      <p:to>
                                        <p:strVal val="visible"/>
                                      </p:to>
                                    </p:set>
                                    <p:animEffect transition="in" filter="dissolve">
                                      <p:cBhvr>
                                        <p:cTn id="27" dur="500"/>
                                        <p:tgtEl>
                                          <p:spTgt spid="23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0" nodeType="clickEffect">
                                  <p:stCondLst>
                                    <p:cond delay="0"/>
                                  </p:stCondLst>
                                  <p:iterate>
                                    <p:tmAbs val="0"/>
                                  </p:iterate>
                                  <p:childTnLst>
                                    <p:set>
                                      <p:cBhvr>
                                        <p:cTn id="31" fill="hold"/>
                                        <p:tgtEl>
                                          <p:spTgt spid="218"/>
                                        </p:tgtEl>
                                        <p:attrNameLst>
                                          <p:attrName>style.visibility</p:attrName>
                                        </p:attrNameLst>
                                      </p:cBhvr>
                                      <p:to>
                                        <p:strVal val="visible"/>
                                      </p:to>
                                    </p:set>
                                    <p:animEffect transition="in" filter="dissolve">
                                      <p:cBhvr>
                                        <p:cTn id="32" dur="500"/>
                                        <p:tgtEl>
                                          <p:spTgt spid="21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0" nodeType="clickEffect">
                                  <p:stCondLst>
                                    <p:cond delay="0"/>
                                  </p:stCondLst>
                                  <p:iterate>
                                    <p:tmAbs val="0"/>
                                  </p:iterate>
                                  <p:childTnLst>
                                    <p:set>
                                      <p:cBhvr>
                                        <p:cTn id="36" fill="hold"/>
                                        <p:tgtEl>
                                          <p:spTgt spid="233"/>
                                        </p:tgtEl>
                                        <p:attrNameLst>
                                          <p:attrName>style.visibility</p:attrName>
                                        </p:attrNameLst>
                                      </p:cBhvr>
                                      <p:to>
                                        <p:strVal val="visible"/>
                                      </p:to>
                                    </p:set>
                                    <p:animEffect transition="in" filter="dissolve">
                                      <p:cBhvr>
                                        <p:cTn id="37" dur="5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animBg="1" advAuto="0"/>
      <p:bldP spid="213" grpId="0" animBg="1" advAuto="0"/>
      <p:bldP spid="218" grpId="0" animBg="1" advAuto="0"/>
      <p:bldP spid="223" grpId="0" animBg="1" advAuto="0"/>
      <p:bldP spid="228" grpId="0" animBg="1" advAuto="0"/>
      <p:bldP spid="233" grpId="0" animBg="1" advAuto="0"/>
      <p:bldP spid="238"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In the House"/>
          <p:cNvSpPr>
            <a:spLocks noGrp="1"/>
          </p:cNvSpPr>
          <p:nvPr>
            <p:ph type="title"/>
          </p:nvPr>
        </p:nvSpPr>
        <p:spPr>
          <a:xfrm>
            <a:off x="399357" y="18601"/>
            <a:ext cx="10096500" cy="1785938"/>
          </a:xfrm>
          <a:prstGeom prst="rect">
            <a:avLst/>
          </a:prstGeom>
        </p:spPr>
        <p:txBody>
          <a:bodyPr/>
          <a:lstStyle>
            <a:lvl1pPr>
              <a:defRPr sz="5000" b="1">
                <a:latin typeface="Helvetica"/>
                <a:ea typeface="Helvetica"/>
                <a:cs typeface="Helvetica"/>
                <a:sym typeface="Helvetica"/>
              </a:defRPr>
            </a:lvl1pPr>
          </a:lstStyle>
          <a:p>
            <a:r>
              <a:rPr dirty="0"/>
              <a:t>In the House</a:t>
            </a:r>
          </a:p>
        </p:txBody>
      </p:sp>
      <p:pic>
        <p:nvPicPr>
          <p:cNvPr id="241" name="image.png" descr="image.png"/>
          <p:cNvPicPr>
            <a:picLocks noChangeAspect="1"/>
          </p:cNvPicPr>
          <p:nvPr/>
        </p:nvPicPr>
        <p:blipFill>
          <a:blip r:embed="rId2">
            <a:extLst/>
          </a:blip>
          <a:stretch>
            <a:fillRect/>
          </a:stretch>
        </p:blipFill>
        <p:spPr>
          <a:xfrm>
            <a:off x="2928937" y="1771650"/>
            <a:ext cx="6110288" cy="4321176"/>
          </a:xfrm>
          <a:prstGeom prst="rect">
            <a:avLst/>
          </a:prstGeom>
          <a:ln w="12700">
            <a:miter lim="400000"/>
          </a:ln>
        </p:spPr>
      </p:pic>
      <p:grpSp>
        <p:nvGrpSpPr>
          <p:cNvPr id="246" name="Group"/>
          <p:cNvGrpSpPr/>
          <p:nvPr/>
        </p:nvGrpSpPr>
        <p:grpSpPr>
          <a:xfrm>
            <a:off x="3231107" y="4044950"/>
            <a:ext cx="2822032" cy="2203518"/>
            <a:chOff x="0" y="0"/>
            <a:chExt cx="4013555" cy="3133890"/>
          </a:xfrm>
        </p:grpSpPr>
        <p:sp>
          <p:nvSpPr>
            <p:cNvPr id="242" name="Line"/>
            <p:cNvSpPr/>
            <p:nvPr/>
          </p:nvSpPr>
          <p:spPr>
            <a:xfrm flipV="1">
              <a:off x="2819189" y="92569"/>
              <a:ext cx="1095025" cy="1887503"/>
            </a:xfrm>
            <a:prstGeom prst="line">
              <a:avLst/>
            </a:prstGeom>
            <a:noFill/>
            <a:ln w="50800" cap="flat">
              <a:solidFill>
                <a:srgbClr val="9BA75D"/>
              </a:solidFill>
              <a:prstDash val="solid"/>
              <a:miter lim="800000"/>
            </a:ln>
            <a:effectLst/>
          </p:spPr>
          <p:txBody>
            <a:bodyPr wrap="square" lIns="45719" tIns="45719" rIns="45719" bIns="45719" numCol="1" anchor="t">
              <a:noAutofit/>
            </a:bodyPr>
            <a:lstStyle/>
            <a:p>
              <a:pPr defTabSz="914367">
                <a:defRPr sz="2400">
                  <a:solidFill>
                    <a:srgbClr val="1C1C1C"/>
                  </a:solidFill>
                  <a:latin typeface="Sassoon Infant Rg"/>
                  <a:ea typeface="Sassoon Infant Rg"/>
                  <a:cs typeface="Sassoon Infant Rg"/>
                  <a:sym typeface="Sassoon Infant Rg"/>
                </a:defRPr>
              </a:pPr>
              <a:endParaRPr sz="1687"/>
            </a:p>
          </p:txBody>
        </p:sp>
        <p:sp>
          <p:nvSpPr>
            <p:cNvPr id="243" name="Rectangle"/>
            <p:cNvSpPr/>
            <p:nvPr/>
          </p:nvSpPr>
          <p:spPr>
            <a:xfrm>
              <a:off x="218229" y="1826542"/>
              <a:ext cx="3443113" cy="984392"/>
            </a:xfrm>
            <a:prstGeom prst="rect">
              <a:avLst/>
            </a:prstGeom>
            <a:solidFill>
              <a:srgbClr val="FEFBDA"/>
            </a:solidFill>
            <a:ln w="50800" cap="flat">
              <a:solidFill>
                <a:srgbClr val="9BA75D"/>
              </a:solidFill>
              <a:prstDash val="solid"/>
              <a:round/>
            </a:ln>
            <a:effectLst/>
          </p:spPr>
          <p:txBody>
            <a:bodyPr wrap="square" lIns="45719" tIns="45719" rIns="45719" bIns="45719" numCol="1" anchor="ctr">
              <a:noAutofit/>
            </a:bodyPr>
            <a:lstStyle/>
            <a:p>
              <a:pPr defTabSz="914367">
                <a:defRPr sz="2400">
                  <a:solidFill>
                    <a:srgbClr val="FFFFFF"/>
                  </a:solidFill>
                  <a:latin typeface="Sassoon Infant Rg"/>
                  <a:ea typeface="Sassoon Infant Rg"/>
                  <a:cs typeface="Sassoon Infant Rg"/>
                  <a:sym typeface="Sassoon Infant Rg"/>
                </a:defRPr>
              </a:pPr>
              <a:endParaRPr sz="1687"/>
            </a:p>
          </p:txBody>
        </p:sp>
        <p:sp>
          <p:nvSpPr>
            <p:cNvPr id="244" name="Oval"/>
            <p:cNvSpPr/>
            <p:nvPr/>
          </p:nvSpPr>
          <p:spPr>
            <a:xfrm>
              <a:off x="3803580" y="0"/>
              <a:ext cx="209975" cy="187397"/>
            </a:xfrm>
            <a:prstGeom prst="ellipse">
              <a:avLst/>
            </a:prstGeom>
            <a:solidFill>
              <a:srgbClr val="FEFBDA"/>
            </a:solidFill>
            <a:ln w="50800" cap="flat">
              <a:solidFill>
                <a:srgbClr val="9BA75D"/>
              </a:solidFill>
              <a:prstDash val="solid"/>
              <a:miter lim="800000"/>
            </a:ln>
            <a:effectLst/>
          </p:spPr>
          <p:txBody>
            <a:bodyPr wrap="square" lIns="45719" tIns="45719" rIns="45719" bIns="45719" numCol="1" anchor="ctr">
              <a:noAutofit/>
            </a:bodyPr>
            <a:lstStyle/>
            <a:p>
              <a:pPr defTabSz="914367">
                <a:defRPr sz="2400">
                  <a:solidFill>
                    <a:srgbClr val="FFFFFF"/>
                  </a:solidFill>
                  <a:latin typeface="Sassoon Infant Rg"/>
                  <a:ea typeface="Sassoon Infant Rg"/>
                  <a:cs typeface="Sassoon Infant Rg"/>
                  <a:sym typeface="Sassoon Infant Rg"/>
                </a:defRPr>
              </a:pPr>
              <a:endParaRPr sz="1687"/>
            </a:p>
          </p:txBody>
        </p:sp>
        <p:sp>
          <p:nvSpPr>
            <p:cNvPr id="245" name="A fire in the centre of the room provides warmth and light and a place to cook the food."/>
            <p:cNvSpPr/>
            <p:nvPr/>
          </p:nvSpPr>
          <p:spPr>
            <a:xfrm>
              <a:off x="0" y="1578960"/>
              <a:ext cx="3902150" cy="15549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1999" tIns="251999" rIns="251999" bIns="251999" numCol="1" anchor="t">
              <a:spAutoFit/>
            </a:bodyPr>
            <a:lstStyle>
              <a:lvl1pPr algn="l" defTabSz="1300480">
                <a:defRPr sz="1800">
                  <a:solidFill>
                    <a:srgbClr val="1C1C1C"/>
                  </a:solidFill>
                  <a:latin typeface="Sassoon Infant Rg"/>
                  <a:ea typeface="Sassoon Infant Rg"/>
                  <a:cs typeface="Sassoon Infant Rg"/>
                  <a:sym typeface="Sassoon Infant Rg"/>
                </a:defRPr>
              </a:lvl1pPr>
            </a:lstStyle>
            <a:p>
              <a:r>
                <a:rPr sz="1266"/>
                <a:t>A fire in the centre of the room provides warmth and light and a place to cook the food.</a:t>
              </a:r>
            </a:p>
          </p:txBody>
        </p:sp>
      </p:grpSp>
      <p:grpSp>
        <p:nvGrpSpPr>
          <p:cNvPr id="251" name="Group"/>
          <p:cNvGrpSpPr/>
          <p:nvPr/>
        </p:nvGrpSpPr>
        <p:grpSpPr>
          <a:xfrm>
            <a:off x="6197600" y="1440089"/>
            <a:ext cx="3635149" cy="1533300"/>
            <a:chOff x="0" y="0"/>
            <a:chExt cx="5169989" cy="2180691"/>
          </a:xfrm>
        </p:grpSpPr>
        <p:sp>
          <p:nvSpPr>
            <p:cNvPr id="247" name="Line"/>
            <p:cNvSpPr/>
            <p:nvPr/>
          </p:nvSpPr>
          <p:spPr>
            <a:xfrm flipV="1">
              <a:off x="178364" y="471553"/>
              <a:ext cx="1578187" cy="1548837"/>
            </a:xfrm>
            <a:prstGeom prst="line">
              <a:avLst/>
            </a:prstGeom>
            <a:noFill/>
            <a:ln w="50800" cap="flat">
              <a:solidFill>
                <a:srgbClr val="9BA75D"/>
              </a:solidFill>
              <a:prstDash val="solid"/>
              <a:miter lim="800000"/>
            </a:ln>
            <a:effectLst/>
          </p:spPr>
          <p:txBody>
            <a:bodyPr wrap="square" lIns="45719" tIns="45719" rIns="45719" bIns="45719" numCol="1" anchor="t">
              <a:noAutofit/>
            </a:bodyPr>
            <a:lstStyle/>
            <a:p>
              <a:pPr defTabSz="914367">
                <a:defRPr sz="2400">
                  <a:solidFill>
                    <a:srgbClr val="1C1C1C"/>
                  </a:solidFill>
                  <a:latin typeface="Sassoon Infant Rg"/>
                  <a:ea typeface="Sassoon Infant Rg"/>
                  <a:cs typeface="Sassoon Infant Rg"/>
                  <a:sym typeface="Sassoon Infant Rg"/>
                </a:defRPr>
              </a:pPr>
              <a:endParaRPr sz="1687"/>
            </a:p>
          </p:txBody>
        </p:sp>
        <p:sp>
          <p:nvSpPr>
            <p:cNvPr id="248" name="Rectangle"/>
            <p:cNvSpPr/>
            <p:nvPr/>
          </p:nvSpPr>
          <p:spPr>
            <a:xfrm>
              <a:off x="1487876" y="248032"/>
              <a:ext cx="3443112" cy="1289192"/>
            </a:xfrm>
            <a:prstGeom prst="rect">
              <a:avLst/>
            </a:prstGeom>
            <a:solidFill>
              <a:srgbClr val="FEFBDA"/>
            </a:solidFill>
            <a:ln w="50800" cap="flat">
              <a:solidFill>
                <a:srgbClr val="9BA75D"/>
              </a:solidFill>
              <a:prstDash val="solid"/>
              <a:round/>
            </a:ln>
            <a:effectLst/>
          </p:spPr>
          <p:txBody>
            <a:bodyPr wrap="square" lIns="45719" tIns="45719" rIns="45719" bIns="45719" numCol="1" anchor="ctr">
              <a:noAutofit/>
            </a:bodyPr>
            <a:lstStyle/>
            <a:p>
              <a:pPr defTabSz="914367">
                <a:defRPr sz="2400">
                  <a:solidFill>
                    <a:srgbClr val="FFFFFF"/>
                  </a:solidFill>
                  <a:latin typeface="Sassoon Infant Rg"/>
                  <a:ea typeface="Sassoon Infant Rg"/>
                  <a:cs typeface="Sassoon Infant Rg"/>
                  <a:sym typeface="Sassoon Infant Rg"/>
                </a:defRPr>
              </a:pPr>
              <a:endParaRPr sz="1687"/>
            </a:p>
          </p:txBody>
        </p:sp>
        <p:sp>
          <p:nvSpPr>
            <p:cNvPr id="249" name="Oval"/>
            <p:cNvSpPr/>
            <p:nvPr/>
          </p:nvSpPr>
          <p:spPr>
            <a:xfrm>
              <a:off x="0" y="1993294"/>
              <a:ext cx="209975" cy="187397"/>
            </a:xfrm>
            <a:prstGeom prst="ellipse">
              <a:avLst/>
            </a:prstGeom>
            <a:solidFill>
              <a:srgbClr val="FEFBDA"/>
            </a:solidFill>
            <a:ln w="50800" cap="flat">
              <a:solidFill>
                <a:srgbClr val="9BA75D"/>
              </a:solidFill>
              <a:prstDash val="solid"/>
              <a:miter lim="800000"/>
            </a:ln>
            <a:effectLst/>
          </p:spPr>
          <p:txBody>
            <a:bodyPr wrap="square" lIns="45719" tIns="45719" rIns="45719" bIns="45719" numCol="1" anchor="ctr">
              <a:noAutofit/>
            </a:bodyPr>
            <a:lstStyle/>
            <a:p>
              <a:pPr defTabSz="914367">
                <a:defRPr sz="2400">
                  <a:solidFill>
                    <a:srgbClr val="FFFFFF"/>
                  </a:solidFill>
                  <a:latin typeface="Sassoon Infant Rg"/>
                  <a:ea typeface="Sassoon Infant Rg"/>
                  <a:cs typeface="Sassoon Infant Rg"/>
                  <a:sym typeface="Sassoon Infant Rg"/>
                </a:defRPr>
              </a:pPr>
              <a:endParaRPr sz="1687"/>
            </a:p>
          </p:txBody>
        </p:sp>
        <p:sp>
          <p:nvSpPr>
            <p:cNvPr id="250" name="Meat and fish are hung up at the ceiling above the fire so that the smoke can cure it (dry it out and preserve it)."/>
            <p:cNvSpPr/>
            <p:nvPr/>
          </p:nvSpPr>
          <p:spPr>
            <a:xfrm>
              <a:off x="1271452" y="0"/>
              <a:ext cx="3898537" cy="18319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1999" tIns="251999" rIns="251999" bIns="251999" numCol="1" anchor="t">
              <a:spAutoFit/>
            </a:bodyPr>
            <a:lstStyle>
              <a:lvl1pPr algn="l" defTabSz="1300480">
                <a:defRPr sz="1800">
                  <a:solidFill>
                    <a:srgbClr val="1C1C1C"/>
                  </a:solidFill>
                  <a:latin typeface="Sassoon Infant Rg"/>
                  <a:ea typeface="Sassoon Infant Rg"/>
                  <a:cs typeface="Sassoon Infant Rg"/>
                  <a:sym typeface="Sassoon Infant Rg"/>
                </a:defRPr>
              </a:lvl1pPr>
            </a:lstStyle>
            <a:p>
              <a:r>
                <a:rPr sz="1266"/>
                <a:t>Meat and fish are hung up at the ceiling above the fire so that the smoke can cure it (dry it out and preserve it).</a:t>
              </a:r>
            </a:p>
          </p:txBody>
        </p:sp>
      </p:grpSp>
      <p:grpSp>
        <p:nvGrpSpPr>
          <p:cNvPr id="256" name="Group"/>
          <p:cNvGrpSpPr/>
          <p:nvPr/>
        </p:nvGrpSpPr>
        <p:grpSpPr>
          <a:xfrm>
            <a:off x="2140177" y="1494065"/>
            <a:ext cx="2741160" cy="1995261"/>
            <a:chOff x="0" y="0"/>
            <a:chExt cx="3898537" cy="2837704"/>
          </a:xfrm>
        </p:grpSpPr>
        <p:sp>
          <p:nvSpPr>
            <p:cNvPr id="252" name="Line"/>
            <p:cNvSpPr/>
            <p:nvPr/>
          </p:nvSpPr>
          <p:spPr>
            <a:xfrm flipH="1" flipV="1">
              <a:off x="2824157" y="909560"/>
              <a:ext cx="99342" cy="1740750"/>
            </a:xfrm>
            <a:prstGeom prst="line">
              <a:avLst/>
            </a:prstGeom>
            <a:noFill/>
            <a:ln w="50800" cap="flat">
              <a:solidFill>
                <a:srgbClr val="9BA75D"/>
              </a:solidFill>
              <a:prstDash val="solid"/>
              <a:miter lim="800000"/>
            </a:ln>
            <a:effectLst/>
          </p:spPr>
          <p:txBody>
            <a:bodyPr wrap="square" lIns="45719" tIns="45719" rIns="45719" bIns="45719" numCol="1" anchor="t">
              <a:noAutofit/>
            </a:bodyPr>
            <a:lstStyle/>
            <a:p>
              <a:pPr defTabSz="914367">
                <a:defRPr sz="2400">
                  <a:solidFill>
                    <a:srgbClr val="1C1C1C"/>
                  </a:solidFill>
                  <a:latin typeface="Sassoon Infant Rg"/>
                  <a:ea typeface="Sassoon Infant Rg"/>
                  <a:cs typeface="Sassoon Infant Rg"/>
                  <a:sym typeface="Sassoon Infant Rg"/>
                </a:defRPr>
              </a:pPr>
              <a:endParaRPr sz="1687"/>
            </a:p>
          </p:txBody>
        </p:sp>
        <p:sp>
          <p:nvSpPr>
            <p:cNvPr id="253" name="Rectangle"/>
            <p:cNvSpPr/>
            <p:nvPr/>
          </p:nvSpPr>
          <p:spPr>
            <a:xfrm>
              <a:off x="216423" y="281899"/>
              <a:ext cx="3443112" cy="984392"/>
            </a:xfrm>
            <a:prstGeom prst="rect">
              <a:avLst/>
            </a:prstGeom>
            <a:solidFill>
              <a:srgbClr val="FEFBDA"/>
            </a:solidFill>
            <a:ln w="50800" cap="flat">
              <a:solidFill>
                <a:srgbClr val="9BA75D"/>
              </a:solidFill>
              <a:prstDash val="solid"/>
              <a:round/>
            </a:ln>
            <a:effectLst/>
          </p:spPr>
          <p:txBody>
            <a:bodyPr wrap="square" lIns="45719" tIns="45719" rIns="45719" bIns="45719" numCol="1" anchor="ctr">
              <a:noAutofit/>
            </a:bodyPr>
            <a:lstStyle/>
            <a:p>
              <a:pPr defTabSz="914367">
                <a:defRPr sz="2400">
                  <a:solidFill>
                    <a:srgbClr val="FFFFFF"/>
                  </a:solidFill>
                  <a:latin typeface="Sassoon Infant Rg"/>
                  <a:ea typeface="Sassoon Infant Rg"/>
                  <a:cs typeface="Sassoon Infant Rg"/>
                  <a:sym typeface="Sassoon Infant Rg"/>
                </a:defRPr>
              </a:pPr>
              <a:endParaRPr sz="1687"/>
            </a:p>
          </p:txBody>
        </p:sp>
        <p:sp>
          <p:nvSpPr>
            <p:cNvPr id="254" name="Oval"/>
            <p:cNvSpPr/>
            <p:nvPr/>
          </p:nvSpPr>
          <p:spPr>
            <a:xfrm>
              <a:off x="2819642" y="2650309"/>
              <a:ext cx="207716" cy="187395"/>
            </a:xfrm>
            <a:prstGeom prst="ellipse">
              <a:avLst/>
            </a:prstGeom>
            <a:solidFill>
              <a:srgbClr val="FEFBDA"/>
            </a:solidFill>
            <a:ln w="50800" cap="flat">
              <a:solidFill>
                <a:srgbClr val="9BA75D"/>
              </a:solidFill>
              <a:prstDash val="solid"/>
              <a:miter lim="800000"/>
            </a:ln>
            <a:effectLst/>
          </p:spPr>
          <p:txBody>
            <a:bodyPr wrap="square" lIns="45719" tIns="45719" rIns="45719" bIns="45719" numCol="1" anchor="ctr">
              <a:noAutofit/>
            </a:bodyPr>
            <a:lstStyle/>
            <a:p>
              <a:pPr defTabSz="914367">
                <a:defRPr sz="2400">
                  <a:solidFill>
                    <a:srgbClr val="FFFFFF"/>
                  </a:solidFill>
                  <a:latin typeface="Sassoon Infant Rg"/>
                  <a:ea typeface="Sassoon Infant Rg"/>
                  <a:cs typeface="Sassoon Infant Rg"/>
                  <a:sym typeface="Sassoon Infant Rg"/>
                </a:defRPr>
              </a:pPr>
              <a:endParaRPr sz="1687"/>
            </a:p>
          </p:txBody>
        </p:sp>
        <p:sp>
          <p:nvSpPr>
            <p:cNvPr id="255" name="People played instruments to provide entertainment. This man is playing a lyre."/>
            <p:cNvSpPr/>
            <p:nvPr/>
          </p:nvSpPr>
          <p:spPr>
            <a:xfrm>
              <a:off x="0" y="0"/>
              <a:ext cx="3898537" cy="155493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1999" tIns="251999" rIns="251999" bIns="251999" numCol="1" anchor="t">
              <a:spAutoFit/>
            </a:bodyPr>
            <a:lstStyle>
              <a:lvl1pPr algn="l" defTabSz="1300480">
                <a:defRPr sz="1800">
                  <a:solidFill>
                    <a:srgbClr val="1C1C1C"/>
                  </a:solidFill>
                  <a:latin typeface="Sassoon Infant Rg"/>
                  <a:ea typeface="Sassoon Infant Rg"/>
                  <a:cs typeface="Sassoon Infant Rg"/>
                  <a:sym typeface="Sassoon Infant Rg"/>
                </a:defRPr>
              </a:lvl1pPr>
            </a:lstStyle>
            <a:p>
              <a:r>
                <a:rPr sz="1266"/>
                <a:t>People played instruments to provide entertainment. This man is playing a lyre.</a:t>
              </a:r>
            </a:p>
          </p:txBody>
        </p:sp>
      </p:grpSp>
      <p:grpSp>
        <p:nvGrpSpPr>
          <p:cNvPr id="261" name="Group"/>
          <p:cNvGrpSpPr/>
          <p:nvPr/>
        </p:nvGrpSpPr>
        <p:grpSpPr>
          <a:xfrm>
            <a:off x="6347814" y="3467100"/>
            <a:ext cx="3012687" cy="2162030"/>
            <a:chOff x="0" y="0"/>
            <a:chExt cx="4284710" cy="3074885"/>
          </a:xfrm>
        </p:grpSpPr>
        <p:sp>
          <p:nvSpPr>
            <p:cNvPr id="257" name="Line"/>
            <p:cNvSpPr/>
            <p:nvPr/>
          </p:nvSpPr>
          <p:spPr>
            <a:xfrm>
              <a:off x="1104905" y="65476"/>
              <a:ext cx="729263" cy="2090703"/>
            </a:xfrm>
            <a:prstGeom prst="line">
              <a:avLst/>
            </a:prstGeom>
            <a:noFill/>
            <a:ln w="50800" cap="flat">
              <a:solidFill>
                <a:srgbClr val="9BA75D"/>
              </a:solidFill>
              <a:prstDash val="solid"/>
              <a:miter lim="800000"/>
            </a:ln>
            <a:effectLst/>
          </p:spPr>
          <p:txBody>
            <a:bodyPr wrap="square" lIns="45719" tIns="45719" rIns="45719" bIns="45719" numCol="1" anchor="t">
              <a:noAutofit/>
            </a:bodyPr>
            <a:lstStyle/>
            <a:p>
              <a:pPr defTabSz="914367">
                <a:defRPr sz="2400">
                  <a:solidFill>
                    <a:srgbClr val="1C1C1C"/>
                  </a:solidFill>
                  <a:latin typeface="Sassoon Infant Rg"/>
                  <a:ea typeface="Sassoon Infant Rg"/>
                  <a:cs typeface="Sassoon Infant Rg"/>
                  <a:sym typeface="Sassoon Infant Rg"/>
                </a:defRPr>
              </a:pPr>
              <a:endParaRPr sz="1687"/>
            </a:p>
          </p:txBody>
        </p:sp>
        <p:sp>
          <p:nvSpPr>
            <p:cNvPr id="258" name="Rectangle"/>
            <p:cNvSpPr/>
            <p:nvPr/>
          </p:nvSpPr>
          <p:spPr>
            <a:xfrm>
              <a:off x="242433" y="2176497"/>
              <a:ext cx="3625992" cy="498970"/>
            </a:xfrm>
            <a:prstGeom prst="rect">
              <a:avLst/>
            </a:prstGeom>
            <a:solidFill>
              <a:srgbClr val="FEFBDA"/>
            </a:solidFill>
            <a:ln w="50800" cap="flat">
              <a:solidFill>
                <a:srgbClr val="9BA75D"/>
              </a:solidFill>
              <a:prstDash val="solid"/>
              <a:round/>
            </a:ln>
            <a:effectLst/>
          </p:spPr>
          <p:txBody>
            <a:bodyPr wrap="square" lIns="45719" tIns="45719" rIns="45719" bIns="45719" numCol="1" anchor="ctr">
              <a:noAutofit/>
            </a:bodyPr>
            <a:lstStyle/>
            <a:p>
              <a:pPr defTabSz="914367">
                <a:defRPr sz="2400">
                  <a:solidFill>
                    <a:srgbClr val="FFFFFF"/>
                  </a:solidFill>
                  <a:latin typeface="Sassoon Infant Rg"/>
                  <a:ea typeface="Sassoon Infant Rg"/>
                  <a:cs typeface="Sassoon Infant Rg"/>
                  <a:sym typeface="Sassoon Infant Rg"/>
                </a:defRPr>
              </a:pPr>
              <a:endParaRPr sz="1687"/>
            </a:p>
          </p:txBody>
        </p:sp>
        <p:sp>
          <p:nvSpPr>
            <p:cNvPr id="259" name="Oval"/>
            <p:cNvSpPr/>
            <p:nvPr/>
          </p:nvSpPr>
          <p:spPr>
            <a:xfrm>
              <a:off x="1001048" y="0"/>
              <a:ext cx="207716" cy="187397"/>
            </a:xfrm>
            <a:prstGeom prst="ellipse">
              <a:avLst/>
            </a:prstGeom>
            <a:solidFill>
              <a:srgbClr val="FEFBDA"/>
            </a:solidFill>
            <a:ln w="50800" cap="flat">
              <a:solidFill>
                <a:srgbClr val="9BA75D"/>
              </a:solidFill>
              <a:prstDash val="solid"/>
              <a:miter lim="800000"/>
            </a:ln>
            <a:effectLst/>
          </p:spPr>
          <p:txBody>
            <a:bodyPr wrap="square" lIns="45719" tIns="45719" rIns="45719" bIns="45719" numCol="1" anchor="ctr">
              <a:noAutofit/>
            </a:bodyPr>
            <a:lstStyle/>
            <a:p>
              <a:pPr defTabSz="914367">
                <a:defRPr sz="2400">
                  <a:solidFill>
                    <a:srgbClr val="FFFFFF"/>
                  </a:solidFill>
                  <a:latin typeface="Sassoon Infant Rg"/>
                  <a:ea typeface="Sassoon Infant Rg"/>
                  <a:cs typeface="Sassoon Infant Rg"/>
                  <a:sym typeface="Sassoon Infant Rg"/>
                </a:defRPr>
              </a:pPr>
              <a:endParaRPr sz="1687"/>
            </a:p>
          </p:txBody>
        </p:sp>
        <p:sp>
          <p:nvSpPr>
            <p:cNvPr id="260" name="A large barrel holds beer to drink."/>
            <p:cNvSpPr/>
            <p:nvPr/>
          </p:nvSpPr>
          <p:spPr>
            <a:xfrm>
              <a:off x="0" y="2074044"/>
              <a:ext cx="4284710" cy="10008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1999" tIns="251999" rIns="251999" bIns="251999" numCol="1" anchor="t">
              <a:spAutoFit/>
            </a:bodyPr>
            <a:lstStyle>
              <a:lvl1pPr algn="l" defTabSz="1300480">
                <a:defRPr sz="1800">
                  <a:solidFill>
                    <a:srgbClr val="1C1C1C"/>
                  </a:solidFill>
                  <a:latin typeface="Sassoon Infant Rg"/>
                  <a:ea typeface="Sassoon Infant Rg"/>
                  <a:cs typeface="Sassoon Infant Rg"/>
                  <a:sym typeface="Sassoon Infant Rg"/>
                </a:defRPr>
              </a:lvl1pPr>
            </a:lstStyle>
            <a:p>
              <a:r>
                <a:rPr sz="1266"/>
                <a:t>A large barrel holds beer to drink.</a:t>
              </a:r>
            </a:p>
          </p:txBody>
        </p:sp>
      </p:grpSp>
      <p:grpSp>
        <p:nvGrpSpPr>
          <p:cNvPr id="266" name="Group"/>
          <p:cNvGrpSpPr/>
          <p:nvPr/>
        </p:nvGrpSpPr>
        <p:grpSpPr>
          <a:xfrm>
            <a:off x="2248301" y="4289425"/>
            <a:ext cx="2748749" cy="1200540"/>
            <a:chOff x="0" y="0"/>
            <a:chExt cx="3909331" cy="1707433"/>
          </a:xfrm>
        </p:grpSpPr>
        <p:sp>
          <p:nvSpPr>
            <p:cNvPr id="262" name="Line"/>
            <p:cNvSpPr/>
            <p:nvPr/>
          </p:nvSpPr>
          <p:spPr>
            <a:xfrm flipH="1" flipV="1">
              <a:off x="1898220" y="45154"/>
              <a:ext cx="51929" cy="1210171"/>
            </a:xfrm>
            <a:prstGeom prst="line">
              <a:avLst/>
            </a:prstGeom>
            <a:noFill/>
            <a:ln w="50800" cap="flat">
              <a:solidFill>
                <a:srgbClr val="9BA75D"/>
              </a:solidFill>
              <a:prstDash val="solid"/>
              <a:miter lim="800000"/>
            </a:ln>
            <a:effectLst/>
          </p:spPr>
          <p:txBody>
            <a:bodyPr wrap="square" lIns="45719" tIns="45719" rIns="45719" bIns="45719" numCol="1" anchor="t">
              <a:noAutofit/>
            </a:bodyPr>
            <a:lstStyle/>
            <a:p>
              <a:pPr defTabSz="914367">
                <a:defRPr sz="2400">
                  <a:solidFill>
                    <a:srgbClr val="1C1C1C"/>
                  </a:solidFill>
                  <a:latin typeface="Sassoon Infant Rg"/>
                  <a:ea typeface="Sassoon Infant Rg"/>
                  <a:cs typeface="Sassoon Infant Rg"/>
                  <a:sym typeface="Sassoon Infant Rg"/>
                </a:defRPr>
              </a:pPr>
              <a:endParaRPr sz="1687"/>
            </a:p>
          </p:txBody>
        </p:sp>
        <p:sp>
          <p:nvSpPr>
            <p:cNvPr id="263" name="Rectangle"/>
            <p:cNvSpPr/>
            <p:nvPr/>
          </p:nvSpPr>
          <p:spPr>
            <a:xfrm>
              <a:off x="225206" y="478648"/>
              <a:ext cx="3068321" cy="745069"/>
            </a:xfrm>
            <a:prstGeom prst="rect">
              <a:avLst/>
            </a:prstGeom>
            <a:solidFill>
              <a:srgbClr val="FEFBDA"/>
            </a:solidFill>
            <a:ln w="50800" cap="flat">
              <a:solidFill>
                <a:srgbClr val="9BA75D"/>
              </a:solidFill>
              <a:prstDash val="solid"/>
              <a:round/>
            </a:ln>
            <a:effectLst/>
          </p:spPr>
          <p:txBody>
            <a:bodyPr wrap="square" lIns="45719" tIns="45719" rIns="45719" bIns="45719" numCol="1" anchor="ctr">
              <a:noAutofit/>
            </a:bodyPr>
            <a:lstStyle/>
            <a:p>
              <a:pPr defTabSz="914367">
                <a:defRPr sz="2400">
                  <a:solidFill>
                    <a:srgbClr val="FFFFFF"/>
                  </a:solidFill>
                  <a:latin typeface="Sassoon Infant Rg"/>
                  <a:ea typeface="Sassoon Infant Rg"/>
                  <a:cs typeface="Sassoon Infant Rg"/>
                  <a:sym typeface="Sassoon Infant Rg"/>
                </a:defRPr>
              </a:pPr>
              <a:endParaRPr sz="1687"/>
            </a:p>
          </p:txBody>
        </p:sp>
        <p:sp>
          <p:nvSpPr>
            <p:cNvPr id="264" name="Oval"/>
            <p:cNvSpPr/>
            <p:nvPr/>
          </p:nvSpPr>
          <p:spPr>
            <a:xfrm>
              <a:off x="1787589" y="0"/>
              <a:ext cx="209975" cy="187397"/>
            </a:xfrm>
            <a:prstGeom prst="ellipse">
              <a:avLst/>
            </a:prstGeom>
            <a:solidFill>
              <a:srgbClr val="FEFBDA"/>
            </a:solidFill>
            <a:ln w="50800" cap="flat">
              <a:solidFill>
                <a:srgbClr val="9BA75D"/>
              </a:solidFill>
              <a:prstDash val="solid"/>
              <a:miter lim="800000"/>
            </a:ln>
            <a:effectLst/>
          </p:spPr>
          <p:txBody>
            <a:bodyPr wrap="square" lIns="45719" tIns="45719" rIns="45719" bIns="45719" numCol="1" anchor="ctr">
              <a:noAutofit/>
            </a:bodyPr>
            <a:lstStyle/>
            <a:p>
              <a:pPr defTabSz="914367">
                <a:defRPr sz="2400">
                  <a:solidFill>
                    <a:srgbClr val="FFFFFF"/>
                  </a:solidFill>
                  <a:latin typeface="Sassoon Infant Rg"/>
                  <a:ea typeface="Sassoon Infant Rg"/>
                  <a:cs typeface="Sassoon Infant Rg"/>
                  <a:sym typeface="Sassoon Infant Rg"/>
                </a:defRPr>
              </a:pPr>
              <a:endParaRPr sz="1687"/>
            </a:p>
          </p:txBody>
        </p:sp>
        <p:sp>
          <p:nvSpPr>
            <p:cNvPr id="265" name="Most houses had one room, people also slept here."/>
            <p:cNvSpPr/>
            <p:nvPr/>
          </p:nvSpPr>
          <p:spPr>
            <a:xfrm>
              <a:off x="0" y="429548"/>
              <a:ext cx="3909331" cy="12778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1999" tIns="251999" rIns="251999" bIns="251999" numCol="1" anchor="t">
              <a:spAutoFit/>
            </a:bodyPr>
            <a:lstStyle>
              <a:lvl1pPr algn="l" defTabSz="1300480">
                <a:defRPr sz="1800">
                  <a:solidFill>
                    <a:srgbClr val="1C1C1C"/>
                  </a:solidFill>
                  <a:latin typeface="Sassoon Infant Rg"/>
                  <a:ea typeface="Sassoon Infant Rg"/>
                  <a:cs typeface="Sassoon Infant Rg"/>
                  <a:sym typeface="Sassoon Infant Rg"/>
                </a:defRPr>
              </a:lvl1pPr>
            </a:lstStyle>
            <a:p>
              <a:r>
                <a:rPr sz="1266"/>
                <a:t>Most houses had one room, people also slept here.</a:t>
              </a:r>
            </a:p>
          </p:txBody>
        </p:sp>
      </p:grpSp>
      <p:grpSp>
        <p:nvGrpSpPr>
          <p:cNvPr id="271" name="Group"/>
          <p:cNvGrpSpPr/>
          <p:nvPr/>
        </p:nvGrpSpPr>
        <p:grpSpPr>
          <a:xfrm>
            <a:off x="7451251" y="2793526"/>
            <a:ext cx="2745736" cy="1681638"/>
            <a:chOff x="0" y="0"/>
            <a:chExt cx="3905046" cy="2391661"/>
          </a:xfrm>
        </p:grpSpPr>
        <p:sp>
          <p:nvSpPr>
            <p:cNvPr id="267" name="Line"/>
            <p:cNvSpPr/>
            <p:nvPr/>
          </p:nvSpPr>
          <p:spPr>
            <a:xfrm flipH="1" flipV="1">
              <a:off x="1705295" y="463517"/>
              <a:ext cx="97085" cy="1740748"/>
            </a:xfrm>
            <a:prstGeom prst="line">
              <a:avLst/>
            </a:prstGeom>
            <a:noFill/>
            <a:ln w="50800" cap="flat">
              <a:solidFill>
                <a:srgbClr val="9BA75D"/>
              </a:solidFill>
              <a:prstDash val="solid"/>
              <a:miter lim="800000"/>
            </a:ln>
            <a:effectLst/>
          </p:spPr>
          <p:txBody>
            <a:bodyPr wrap="square" lIns="45719" tIns="45719" rIns="45719" bIns="45719" numCol="1" anchor="t">
              <a:noAutofit/>
            </a:bodyPr>
            <a:lstStyle/>
            <a:p>
              <a:pPr defTabSz="914367">
                <a:defRPr sz="2400">
                  <a:solidFill>
                    <a:srgbClr val="1C1C1C"/>
                  </a:solidFill>
                  <a:latin typeface="Sassoon Infant Rg"/>
                  <a:ea typeface="Sassoon Infant Rg"/>
                  <a:cs typeface="Sassoon Infant Rg"/>
                  <a:sym typeface="Sassoon Infant Rg"/>
                </a:defRPr>
              </a:pPr>
              <a:endParaRPr sz="1687"/>
            </a:p>
          </p:txBody>
        </p:sp>
        <p:sp>
          <p:nvSpPr>
            <p:cNvPr id="268" name="Rectangle"/>
            <p:cNvSpPr/>
            <p:nvPr/>
          </p:nvSpPr>
          <p:spPr>
            <a:xfrm>
              <a:off x="264834" y="255802"/>
              <a:ext cx="2968978" cy="794739"/>
            </a:xfrm>
            <a:prstGeom prst="rect">
              <a:avLst/>
            </a:prstGeom>
            <a:solidFill>
              <a:srgbClr val="FEFBDA"/>
            </a:solidFill>
            <a:ln w="50800" cap="flat">
              <a:solidFill>
                <a:srgbClr val="9BA75D"/>
              </a:solidFill>
              <a:prstDash val="solid"/>
              <a:round/>
            </a:ln>
            <a:effectLst/>
          </p:spPr>
          <p:txBody>
            <a:bodyPr wrap="square" lIns="45719" tIns="45719" rIns="45719" bIns="45719" numCol="1" anchor="ctr">
              <a:noAutofit/>
            </a:bodyPr>
            <a:lstStyle/>
            <a:p>
              <a:pPr defTabSz="914367">
                <a:defRPr sz="2400">
                  <a:solidFill>
                    <a:srgbClr val="FFFFFF"/>
                  </a:solidFill>
                  <a:latin typeface="Sassoon Infant Rg"/>
                  <a:ea typeface="Sassoon Infant Rg"/>
                  <a:cs typeface="Sassoon Infant Rg"/>
                  <a:sym typeface="Sassoon Infant Rg"/>
                </a:defRPr>
              </a:pPr>
              <a:endParaRPr sz="1687"/>
            </a:p>
          </p:txBody>
        </p:sp>
        <p:sp>
          <p:nvSpPr>
            <p:cNvPr id="269" name="Oval"/>
            <p:cNvSpPr/>
            <p:nvPr/>
          </p:nvSpPr>
          <p:spPr>
            <a:xfrm>
              <a:off x="1698521" y="2204264"/>
              <a:ext cx="209975" cy="187397"/>
            </a:xfrm>
            <a:prstGeom prst="ellipse">
              <a:avLst/>
            </a:prstGeom>
            <a:solidFill>
              <a:srgbClr val="FEFBDA"/>
            </a:solidFill>
            <a:ln w="50800" cap="flat">
              <a:solidFill>
                <a:srgbClr val="9BA75D"/>
              </a:solidFill>
              <a:prstDash val="solid"/>
              <a:miter lim="800000"/>
            </a:ln>
            <a:effectLst/>
          </p:spPr>
          <p:txBody>
            <a:bodyPr wrap="square" lIns="45719" tIns="45719" rIns="45719" bIns="45719" numCol="1" anchor="ctr">
              <a:noAutofit/>
            </a:bodyPr>
            <a:lstStyle/>
            <a:p>
              <a:pPr defTabSz="914367">
                <a:defRPr sz="2400">
                  <a:solidFill>
                    <a:srgbClr val="FFFFFF"/>
                  </a:solidFill>
                  <a:latin typeface="Sassoon Infant Rg"/>
                  <a:ea typeface="Sassoon Infant Rg"/>
                  <a:cs typeface="Sassoon Infant Rg"/>
                  <a:sym typeface="Sassoon Infant Rg"/>
                </a:defRPr>
              </a:pPr>
              <a:endParaRPr sz="1687"/>
            </a:p>
          </p:txBody>
        </p:sp>
        <p:sp>
          <p:nvSpPr>
            <p:cNvPr id="270" name="The walls of the house are made from planks of wood."/>
            <p:cNvSpPr/>
            <p:nvPr/>
          </p:nvSpPr>
          <p:spPr>
            <a:xfrm>
              <a:off x="0" y="0"/>
              <a:ext cx="3905046" cy="12778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1999" tIns="251999" rIns="251999" bIns="251999" numCol="1" anchor="t">
              <a:spAutoFit/>
            </a:bodyPr>
            <a:lstStyle>
              <a:lvl1pPr algn="l" defTabSz="1300480">
                <a:defRPr sz="1800">
                  <a:solidFill>
                    <a:srgbClr val="1C1C1C"/>
                  </a:solidFill>
                  <a:latin typeface="Sassoon Infant Rg"/>
                  <a:ea typeface="Sassoon Infant Rg"/>
                  <a:cs typeface="Sassoon Infant Rg"/>
                  <a:sym typeface="Sassoon Infant Rg"/>
                </a:defRPr>
              </a:lvl1pPr>
            </a:lstStyle>
            <a:p>
              <a:r>
                <a:rPr sz="1266"/>
                <a:t>The walls of the house are made from planks of wood.</a:t>
              </a:r>
            </a:p>
          </p:txBody>
        </p:sp>
      </p:grpSp>
      <p:grpSp>
        <p:nvGrpSpPr>
          <p:cNvPr id="276" name="Group"/>
          <p:cNvGrpSpPr/>
          <p:nvPr/>
        </p:nvGrpSpPr>
        <p:grpSpPr>
          <a:xfrm>
            <a:off x="2115664" y="2441101"/>
            <a:ext cx="1945636" cy="1438751"/>
            <a:chOff x="0" y="0"/>
            <a:chExt cx="2767126" cy="2046221"/>
          </a:xfrm>
        </p:grpSpPr>
        <p:sp>
          <p:nvSpPr>
            <p:cNvPr id="272" name="Line"/>
            <p:cNvSpPr/>
            <p:nvPr/>
          </p:nvSpPr>
          <p:spPr>
            <a:xfrm flipH="1" flipV="1">
              <a:off x="1323731" y="400300"/>
              <a:ext cx="103859" cy="1458526"/>
            </a:xfrm>
            <a:prstGeom prst="line">
              <a:avLst/>
            </a:prstGeom>
            <a:noFill/>
            <a:ln w="50800" cap="flat">
              <a:solidFill>
                <a:srgbClr val="9BA75D"/>
              </a:solidFill>
              <a:prstDash val="solid"/>
              <a:miter lim="800000"/>
            </a:ln>
            <a:effectLst/>
          </p:spPr>
          <p:txBody>
            <a:bodyPr wrap="square" lIns="45719" tIns="45719" rIns="45719" bIns="45719" numCol="1" anchor="t">
              <a:noAutofit/>
            </a:bodyPr>
            <a:lstStyle/>
            <a:p>
              <a:pPr defTabSz="914367">
                <a:defRPr sz="2400">
                  <a:solidFill>
                    <a:srgbClr val="1C1C1C"/>
                  </a:solidFill>
                  <a:latin typeface="Sassoon Infant Rg"/>
                  <a:ea typeface="Sassoon Infant Rg"/>
                  <a:cs typeface="Sassoon Infant Rg"/>
                  <a:sym typeface="Sassoon Infant Rg"/>
                </a:defRPr>
              </a:pPr>
              <a:endParaRPr sz="1687"/>
            </a:p>
          </p:txBody>
        </p:sp>
        <p:sp>
          <p:nvSpPr>
            <p:cNvPr id="273" name="Rectangle"/>
            <p:cNvSpPr/>
            <p:nvPr/>
          </p:nvSpPr>
          <p:spPr>
            <a:xfrm>
              <a:off x="246772" y="289668"/>
              <a:ext cx="2052320" cy="950526"/>
            </a:xfrm>
            <a:prstGeom prst="rect">
              <a:avLst/>
            </a:prstGeom>
            <a:solidFill>
              <a:srgbClr val="FEFBDA"/>
            </a:solidFill>
            <a:ln w="50800" cap="flat">
              <a:solidFill>
                <a:srgbClr val="9BA75D"/>
              </a:solidFill>
              <a:prstDash val="solid"/>
              <a:round/>
            </a:ln>
            <a:effectLst/>
          </p:spPr>
          <p:txBody>
            <a:bodyPr wrap="square" lIns="45719" tIns="45719" rIns="45719" bIns="45719" numCol="1" anchor="ctr">
              <a:noAutofit/>
            </a:bodyPr>
            <a:lstStyle/>
            <a:p>
              <a:pPr defTabSz="914367">
                <a:defRPr sz="2400">
                  <a:solidFill>
                    <a:srgbClr val="FFFFFF"/>
                  </a:solidFill>
                  <a:latin typeface="Sassoon Infant Rg"/>
                  <a:ea typeface="Sassoon Infant Rg"/>
                  <a:cs typeface="Sassoon Infant Rg"/>
                  <a:sym typeface="Sassoon Infant Rg"/>
                </a:defRPr>
              </a:pPr>
              <a:endParaRPr sz="1687"/>
            </a:p>
          </p:txBody>
        </p:sp>
        <p:sp>
          <p:nvSpPr>
            <p:cNvPr id="274" name="Oval"/>
            <p:cNvSpPr/>
            <p:nvPr/>
          </p:nvSpPr>
          <p:spPr>
            <a:xfrm>
              <a:off x="1323731" y="1858826"/>
              <a:ext cx="209974" cy="187395"/>
            </a:xfrm>
            <a:prstGeom prst="ellipse">
              <a:avLst/>
            </a:prstGeom>
            <a:solidFill>
              <a:srgbClr val="FEFBDA"/>
            </a:solidFill>
            <a:ln w="50800" cap="flat">
              <a:solidFill>
                <a:srgbClr val="9BA75D"/>
              </a:solidFill>
              <a:prstDash val="solid"/>
              <a:miter lim="800000"/>
            </a:ln>
            <a:effectLst/>
          </p:spPr>
          <p:txBody>
            <a:bodyPr wrap="square" lIns="45719" tIns="45719" rIns="45719" bIns="45719" numCol="1" anchor="ctr">
              <a:noAutofit/>
            </a:bodyPr>
            <a:lstStyle/>
            <a:p>
              <a:pPr defTabSz="914367">
                <a:defRPr sz="2400">
                  <a:solidFill>
                    <a:srgbClr val="FFFFFF"/>
                  </a:solidFill>
                  <a:latin typeface="Sassoon Infant Rg"/>
                  <a:ea typeface="Sassoon Infant Rg"/>
                  <a:cs typeface="Sassoon Infant Rg"/>
                  <a:sym typeface="Sassoon Infant Rg"/>
                </a:defRPr>
              </a:pPr>
              <a:endParaRPr sz="1687"/>
            </a:p>
          </p:txBody>
        </p:sp>
        <p:sp>
          <p:nvSpPr>
            <p:cNvPr id="275" name="The roof of the house is thatched with straw."/>
            <p:cNvSpPr/>
            <p:nvPr/>
          </p:nvSpPr>
          <p:spPr>
            <a:xfrm>
              <a:off x="0" y="0"/>
              <a:ext cx="2767126" cy="15549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1999" tIns="251999" rIns="251999" bIns="251999" numCol="1" anchor="t">
              <a:spAutoFit/>
            </a:bodyPr>
            <a:lstStyle>
              <a:lvl1pPr algn="l" defTabSz="1300480">
                <a:defRPr sz="1800">
                  <a:solidFill>
                    <a:srgbClr val="1C1C1C"/>
                  </a:solidFill>
                  <a:latin typeface="Sassoon Infant Rg"/>
                  <a:ea typeface="Sassoon Infant Rg"/>
                  <a:cs typeface="Sassoon Infant Rg"/>
                  <a:sym typeface="Sassoon Infant Rg"/>
                </a:defRPr>
              </a:lvl1pPr>
            </a:lstStyle>
            <a:p>
              <a:r>
                <a:rPr sz="1266"/>
                <a:t>The roof of the house is thatched with straw.</a:t>
              </a:r>
            </a:p>
          </p:txBody>
        </p:sp>
      </p:grpSp>
      <p:pic>
        <p:nvPicPr>
          <p:cNvPr id="277" name="image.png" descr="image.png"/>
          <p:cNvPicPr>
            <a:picLocks noChangeAspect="1"/>
          </p:cNvPicPr>
          <p:nvPr/>
        </p:nvPicPr>
        <p:blipFill>
          <a:blip r:embed="rId3">
            <a:extLst/>
          </a:blip>
          <a:stretch>
            <a:fillRect/>
          </a:stretch>
        </p:blipFill>
        <p:spPr>
          <a:xfrm>
            <a:off x="9191625" y="615949"/>
            <a:ext cx="863601" cy="863601"/>
          </a:xfrm>
          <a:prstGeom prst="rect">
            <a:avLst/>
          </a:prstGeom>
          <a:ln w="12700">
            <a:miter lim="400000"/>
          </a:ln>
        </p:spPr>
      </p:pic>
    </p:spTree>
    <p:extLst>
      <p:ext uri="{BB962C8B-B14F-4D97-AF65-F5344CB8AC3E}">
        <p14:creationId xmlns:p14="http://schemas.microsoft.com/office/powerpoint/2010/main" val="316148204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51"/>
                                        </p:tgtEl>
                                        <p:attrNameLst>
                                          <p:attrName>style.visibility</p:attrName>
                                        </p:attrNameLst>
                                      </p:cBhvr>
                                      <p:to>
                                        <p:strVal val="visible"/>
                                      </p:to>
                                    </p:set>
                                    <p:animEffect transition="in" filter="dissolv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271"/>
                                        </p:tgtEl>
                                        <p:attrNameLst>
                                          <p:attrName>style.visibility</p:attrName>
                                        </p:attrNameLst>
                                      </p:cBhvr>
                                      <p:to>
                                        <p:strVal val="visible"/>
                                      </p:to>
                                    </p:set>
                                    <p:animEffect transition="in" filter="dissolve">
                                      <p:cBhvr>
                                        <p:cTn id="12" dur="500"/>
                                        <p:tgtEl>
                                          <p:spTgt spid="27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246"/>
                                        </p:tgtEl>
                                        <p:attrNameLst>
                                          <p:attrName>style.visibility</p:attrName>
                                        </p:attrNameLst>
                                      </p:cBhvr>
                                      <p:to>
                                        <p:strVal val="visible"/>
                                      </p:to>
                                    </p:set>
                                    <p:animEffect transition="in" filter="dissolve">
                                      <p:cBhvr>
                                        <p:cTn id="17" dur="500"/>
                                        <p:tgtEl>
                                          <p:spTgt spid="24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0" nodeType="clickEffect">
                                  <p:stCondLst>
                                    <p:cond delay="0"/>
                                  </p:stCondLst>
                                  <p:iterate>
                                    <p:tmAbs val="0"/>
                                  </p:iterate>
                                  <p:childTnLst>
                                    <p:set>
                                      <p:cBhvr>
                                        <p:cTn id="21" fill="hold"/>
                                        <p:tgtEl>
                                          <p:spTgt spid="261"/>
                                        </p:tgtEl>
                                        <p:attrNameLst>
                                          <p:attrName>style.visibility</p:attrName>
                                        </p:attrNameLst>
                                      </p:cBhvr>
                                      <p:to>
                                        <p:strVal val="visible"/>
                                      </p:to>
                                    </p:set>
                                    <p:animEffect transition="in" filter="dissolve">
                                      <p:cBhvr>
                                        <p:cTn id="22" dur="500"/>
                                        <p:tgtEl>
                                          <p:spTgt spid="26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0" nodeType="clickEffect">
                                  <p:stCondLst>
                                    <p:cond delay="0"/>
                                  </p:stCondLst>
                                  <p:iterate>
                                    <p:tmAbs val="0"/>
                                  </p:iterate>
                                  <p:childTnLst>
                                    <p:set>
                                      <p:cBhvr>
                                        <p:cTn id="26" fill="hold"/>
                                        <p:tgtEl>
                                          <p:spTgt spid="266"/>
                                        </p:tgtEl>
                                        <p:attrNameLst>
                                          <p:attrName>style.visibility</p:attrName>
                                        </p:attrNameLst>
                                      </p:cBhvr>
                                      <p:to>
                                        <p:strVal val="visible"/>
                                      </p:to>
                                    </p:set>
                                    <p:animEffect transition="in" filter="dissolve">
                                      <p:cBhvr>
                                        <p:cTn id="27" dur="500"/>
                                        <p:tgtEl>
                                          <p:spTgt spid="26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0" nodeType="clickEffect">
                                  <p:stCondLst>
                                    <p:cond delay="0"/>
                                  </p:stCondLst>
                                  <p:iterate>
                                    <p:tmAbs val="0"/>
                                  </p:iterate>
                                  <p:childTnLst>
                                    <p:set>
                                      <p:cBhvr>
                                        <p:cTn id="31" fill="hold"/>
                                        <p:tgtEl>
                                          <p:spTgt spid="276"/>
                                        </p:tgtEl>
                                        <p:attrNameLst>
                                          <p:attrName>style.visibility</p:attrName>
                                        </p:attrNameLst>
                                      </p:cBhvr>
                                      <p:to>
                                        <p:strVal val="visible"/>
                                      </p:to>
                                    </p:set>
                                    <p:animEffect transition="in" filter="dissolve">
                                      <p:cBhvr>
                                        <p:cTn id="32" dur="500"/>
                                        <p:tgtEl>
                                          <p:spTgt spid="27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0" nodeType="clickEffect">
                                  <p:stCondLst>
                                    <p:cond delay="0"/>
                                  </p:stCondLst>
                                  <p:iterate>
                                    <p:tmAbs val="0"/>
                                  </p:iterate>
                                  <p:childTnLst>
                                    <p:set>
                                      <p:cBhvr>
                                        <p:cTn id="36" fill="hold"/>
                                        <p:tgtEl>
                                          <p:spTgt spid="256"/>
                                        </p:tgtEl>
                                        <p:attrNameLst>
                                          <p:attrName>style.visibility</p:attrName>
                                        </p:attrNameLst>
                                      </p:cBhvr>
                                      <p:to>
                                        <p:strVal val="visible"/>
                                      </p:to>
                                    </p:set>
                                    <p:animEffect transition="in" filter="dissolve">
                                      <p:cBhvr>
                                        <p:cTn id="37" dur="5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animBg="1" advAuto="0"/>
      <p:bldP spid="251" grpId="0" animBg="1" advAuto="0"/>
      <p:bldP spid="256" grpId="0" animBg="1" advAuto="0"/>
      <p:bldP spid="261" grpId="0" animBg="1" advAuto="0"/>
      <p:bldP spid="266" grpId="0" animBg="1" advAuto="0"/>
      <p:bldP spid="271" grpId="0" animBg="1" advAuto="0"/>
      <p:bldP spid="276"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Title 1"/>
          <p:cNvSpPr>
            <a:spLocks noGrp="1"/>
          </p:cNvSpPr>
          <p:nvPr>
            <p:ph type="title"/>
          </p:nvPr>
        </p:nvSpPr>
        <p:spPr>
          <a:xfrm>
            <a:off x="1909032" y="479363"/>
            <a:ext cx="7947422" cy="892969"/>
          </a:xfrm>
          <a:prstGeom prst="rect">
            <a:avLst/>
          </a:prstGeom>
        </p:spPr>
        <p:txBody>
          <a:bodyPr>
            <a:normAutofit fontScale="90000"/>
          </a:bodyPr>
          <a:lstStyle>
            <a:lvl1pPr defTabSz="543305">
              <a:defRPr sz="6510">
                <a:solidFill>
                  <a:schemeClr val="accent5">
                    <a:satOff val="14285"/>
                    <a:lumOff val="-13364"/>
                  </a:schemeClr>
                </a:solidFill>
                <a:effectLst>
                  <a:outerShdw blurRad="35433" dist="35433" dir="2700000" rotWithShape="0">
                    <a:srgbClr val="000000">
                      <a:alpha val="43137"/>
                    </a:srgbClr>
                  </a:outerShdw>
                </a:effectLst>
                <a:latin typeface="Avenir Heavy"/>
                <a:ea typeface="Avenir Heavy"/>
                <a:cs typeface="Avenir Heavy"/>
                <a:sym typeface="Avenir Heavy"/>
              </a:defRPr>
            </a:lvl1pPr>
          </a:lstStyle>
          <a:p>
            <a:r>
              <a:rPr dirty="0" smtClean="0"/>
              <a:t>Design </a:t>
            </a:r>
            <a:r>
              <a:rPr dirty="0"/>
              <a:t>a </a:t>
            </a:r>
            <a:r>
              <a:rPr lang="en-GB" dirty="0" smtClean="0"/>
              <a:t>Village!</a:t>
            </a:r>
            <a:endParaRPr dirty="0"/>
          </a:p>
        </p:txBody>
      </p:sp>
      <p:sp>
        <p:nvSpPr>
          <p:cNvPr id="293" name="Content Placeholder 2"/>
          <p:cNvSpPr>
            <a:spLocks noGrp="1"/>
          </p:cNvSpPr>
          <p:nvPr>
            <p:ph type="body" idx="1"/>
          </p:nvPr>
        </p:nvSpPr>
        <p:spPr>
          <a:prstGeom prst="rect">
            <a:avLst/>
          </a:prstGeom>
        </p:spPr>
        <p:txBody>
          <a:bodyPr/>
          <a:lstStyle/>
          <a:p>
            <a:pPr marL="327197" indent="-327197">
              <a:spcBef>
                <a:spcPts val="633"/>
              </a:spcBef>
              <a:defRPr sz="2400">
                <a:latin typeface="Avenir Book"/>
                <a:ea typeface="Avenir Book"/>
                <a:cs typeface="Avenir Book"/>
                <a:sym typeface="Avenir Book"/>
              </a:defRPr>
            </a:pPr>
            <a:r>
              <a:rPr dirty="0"/>
              <a:t>Your task is to design and make a typical Saxon village.</a:t>
            </a:r>
          </a:p>
          <a:p>
            <a:pPr marL="327197" indent="-327197">
              <a:spcBef>
                <a:spcPts val="633"/>
              </a:spcBef>
              <a:defRPr sz="2400">
                <a:latin typeface="Avenir Book"/>
                <a:ea typeface="Avenir Book"/>
                <a:cs typeface="Avenir Book"/>
                <a:sym typeface="Avenir Book"/>
              </a:defRPr>
            </a:pPr>
            <a:r>
              <a:rPr dirty="0"/>
              <a:t>On your designs you must include a list of the materials you would like to use and a </a:t>
            </a:r>
            <a:r>
              <a:rPr u="sng" dirty="0"/>
              <a:t>description of how </a:t>
            </a:r>
            <a:r>
              <a:rPr dirty="0"/>
              <a:t>you will put it together</a:t>
            </a:r>
            <a:r>
              <a:rPr dirty="0" smtClean="0"/>
              <a:t>.</a:t>
            </a:r>
            <a:endParaRPr lang="en-GB" dirty="0" smtClean="0"/>
          </a:p>
          <a:p>
            <a:pPr marL="327197" indent="-327197">
              <a:spcBef>
                <a:spcPts val="633"/>
              </a:spcBef>
              <a:defRPr sz="2400">
                <a:latin typeface="Avenir Book"/>
                <a:ea typeface="Avenir Book"/>
                <a:cs typeface="Avenir Book"/>
                <a:sym typeface="Avenir Book"/>
              </a:defRPr>
            </a:pPr>
            <a:r>
              <a:rPr lang="en-GB" dirty="0" smtClean="0"/>
              <a:t>You could also make your village if you’d like to with materials from around your home…</a:t>
            </a:r>
            <a:endParaRPr dirty="0"/>
          </a:p>
        </p:txBody>
      </p:sp>
      <p:pic>
        <p:nvPicPr>
          <p:cNvPr id="294" name="Picture 2" descr="Picture 2"/>
          <p:cNvPicPr>
            <a:picLocks noChangeAspect="1"/>
          </p:cNvPicPr>
          <p:nvPr/>
        </p:nvPicPr>
        <p:blipFill>
          <a:blip r:embed="rId2">
            <a:extLst/>
          </a:blip>
          <a:srcRect r="2369" b="9281"/>
          <a:stretch>
            <a:fillRect/>
          </a:stretch>
        </p:blipFill>
        <p:spPr>
          <a:xfrm>
            <a:off x="8313264" y="3882082"/>
            <a:ext cx="2808387" cy="1728174"/>
          </a:xfrm>
          <a:custGeom>
            <a:avLst/>
            <a:gdLst/>
            <a:ahLst/>
            <a:cxnLst>
              <a:cxn ang="0">
                <a:pos x="wd2" y="hd2"/>
              </a:cxn>
              <a:cxn ang="5400000">
                <a:pos x="wd2" y="hd2"/>
              </a:cxn>
              <a:cxn ang="10800000">
                <a:pos x="wd2" y="hd2"/>
              </a:cxn>
              <a:cxn ang="16200000">
                <a:pos x="wd2" y="hd2"/>
              </a:cxn>
            </a:cxnLst>
            <a:rect l="0" t="0" r="r" b="b"/>
            <a:pathLst>
              <a:path w="21600" h="21600" extrusionOk="0">
                <a:moveTo>
                  <a:pt x="1142" y="0"/>
                </a:moveTo>
                <a:cubicBezTo>
                  <a:pt x="511" y="0"/>
                  <a:pt x="0" y="830"/>
                  <a:pt x="0" y="1856"/>
                </a:cubicBezTo>
                <a:lnTo>
                  <a:pt x="0" y="19744"/>
                </a:lnTo>
                <a:cubicBezTo>
                  <a:pt x="0" y="20770"/>
                  <a:pt x="511" y="21600"/>
                  <a:pt x="1142" y="21600"/>
                </a:cubicBezTo>
                <a:lnTo>
                  <a:pt x="20458" y="21600"/>
                </a:lnTo>
                <a:cubicBezTo>
                  <a:pt x="21089" y="21600"/>
                  <a:pt x="21600" y="20770"/>
                  <a:pt x="21600" y="19744"/>
                </a:cubicBezTo>
                <a:lnTo>
                  <a:pt x="21600" y="1856"/>
                </a:lnTo>
                <a:cubicBezTo>
                  <a:pt x="21600" y="830"/>
                  <a:pt x="21089" y="0"/>
                  <a:pt x="20458" y="0"/>
                </a:cubicBezTo>
                <a:lnTo>
                  <a:pt x="1142" y="0"/>
                </a:lnTo>
                <a:close/>
              </a:path>
            </a:pathLst>
          </a:custGeom>
          <a:ln w="25400">
            <a:solidFill>
              <a:srgbClr val="F3F7F5"/>
            </a:solidFill>
            <a:miter lim="400000"/>
          </a:ln>
          <a:effectLst>
            <a:outerShdw blurRad="50800" dist="25400" dir="3600000" rotWithShape="0">
              <a:srgbClr val="000000">
                <a:alpha val="70000"/>
              </a:srgbClr>
            </a:outerShdw>
          </a:effectLst>
        </p:spPr>
      </p:pic>
      <p:grpSp>
        <p:nvGrpSpPr>
          <p:cNvPr id="297" name="Picture 4"/>
          <p:cNvGrpSpPr/>
          <p:nvPr/>
        </p:nvGrpSpPr>
        <p:grpSpPr>
          <a:xfrm>
            <a:off x="545363" y="4380378"/>
            <a:ext cx="2896105" cy="2249878"/>
            <a:chOff x="0" y="0"/>
            <a:chExt cx="2956787" cy="2047081"/>
          </a:xfrm>
        </p:grpSpPr>
        <p:sp>
          <p:nvSpPr>
            <p:cNvPr id="295" name="Shape"/>
            <p:cNvSpPr/>
            <p:nvPr/>
          </p:nvSpPr>
          <p:spPr>
            <a:xfrm>
              <a:off x="0" y="-1"/>
              <a:ext cx="2956788" cy="2047009"/>
            </a:xfrm>
            <a:custGeom>
              <a:avLst/>
              <a:gdLst/>
              <a:ahLst/>
              <a:cxnLst>
                <a:cxn ang="0">
                  <a:pos x="wd2" y="hd2"/>
                </a:cxn>
                <a:cxn ang="5400000">
                  <a:pos x="wd2" y="hd2"/>
                </a:cxn>
                <a:cxn ang="10800000">
                  <a:pos x="wd2" y="hd2"/>
                </a:cxn>
                <a:cxn ang="16200000">
                  <a:pos x="wd2" y="hd2"/>
                </a:cxn>
              </a:cxnLst>
              <a:rect l="0" t="0" r="r" b="b"/>
              <a:pathLst>
                <a:path w="21600" h="21600" extrusionOk="0">
                  <a:moveTo>
                    <a:pt x="0" y="1856"/>
                  </a:moveTo>
                  <a:lnTo>
                    <a:pt x="0" y="1856"/>
                  </a:lnTo>
                  <a:cubicBezTo>
                    <a:pt x="0" y="831"/>
                    <a:pt x="575" y="0"/>
                    <a:pt x="1285" y="0"/>
                  </a:cubicBezTo>
                  <a:lnTo>
                    <a:pt x="20315" y="0"/>
                  </a:lnTo>
                  <a:lnTo>
                    <a:pt x="20315" y="0"/>
                  </a:lnTo>
                  <a:cubicBezTo>
                    <a:pt x="21025" y="0"/>
                    <a:pt x="21600" y="831"/>
                    <a:pt x="21600" y="1856"/>
                  </a:cubicBezTo>
                  <a:lnTo>
                    <a:pt x="21600" y="19744"/>
                  </a:lnTo>
                  <a:lnTo>
                    <a:pt x="21600" y="19744"/>
                  </a:lnTo>
                  <a:cubicBezTo>
                    <a:pt x="21600" y="20769"/>
                    <a:pt x="21025" y="21600"/>
                    <a:pt x="20315" y="21600"/>
                  </a:cubicBezTo>
                  <a:lnTo>
                    <a:pt x="1285" y="21600"/>
                  </a:lnTo>
                  <a:lnTo>
                    <a:pt x="1285" y="21600"/>
                  </a:lnTo>
                  <a:cubicBezTo>
                    <a:pt x="575" y="21600"/>
                    <a:pt x="0" y="20769"/>
                    <a:pt x="0" y="19744"/>
                  </a:cubicBezTo>
                  <a:close/>
                </a:path>
              </a:pathLst>
            </a:custGeom>
            <a:solidFill>
              <a:srgbClr val="EDEDED"/>
            </a:solidFill>
            <a:ln w="12700" cap="flat">
              <a:noFill/>
              <a:miter lim="400000"/>
            </a:ln>
            <a:effectLst/>
          </p:spPr>
          <p:txBody>
            <a:bodyPr wrap="square" lIns="35719" tIns="35719" rIns="35719" bIns="35719" numCol="1" anchor="ctr">
              <a:noAutofit/>
            </a:bodyPr>
            <a:lstStyle/>
            <a:p>
              <a:pPr>
                <a:defRPr>
                  <a:solidFill>
                    <a:srgbClr val="FFFFFF"/>
                  </a:solidFill>
                </a:defRPr>
              </a:pPr>
              <a:endParaRPr sz="1266"/>
            </a:p>
          </p:txBody>
        </p:sp>
        <p:pic>
          <p:nvPicPr>
            <p:cNvPr id="296" name="image11.jpeg" descr="image11.jpeg"/>
            <p:cNvPicPr>
              <a:picLocks noChangeAspect="1"/>
            </p:cNvPicPr>
            <p:nvPr/>
          </p:nvPicPr>
          <p:blipFill>
            <a:blip r:embed="rId3">
              <a:extLst/>
            </a:blip>
            <a:srcRect r="2" b="7573"/>
            <a:stretch>
              <a:fillRect/>
            </a:stretch>
          </p:blipFill>
          <p:spPr>
            <a:xfrm>
              <a:off x="0" y="-1"/>
              <a:ext cx="2956719" cy="2047083"/>
            </a:xfrm>
            <a:custGeom>
              <a:avLst/>
              <a:gdLst/>
              <a:ahLst/>
              <a:cxnLst>
                <a:cxn ang="0">
                  <a:pos x="wd2" y="hd2"/>
                </a:cxn>
                <a:cxn ang="5400000">
                  <a:pos x="wd2" y="hd2"/>
                </a:cxn>
                <a:cxn ang="10800000">
                  <a:pos x="wd2" y="hd2"/>
                </a:cxn>
                <a:cxn ang="16200000">
                  <a:pos x="wd2" y="hd2"/>
                </a:cxn>
              </a:cxnLst>
              <a:rect l="0" t="0" r="r" b="b"/>
              <a:pathLst>
                <a:path w="21600" h="21600" extrusionOk="0">
                  <a:moveTo>
                    <a:pt x="1284" y="0"/>
                  </a:moveTo>
                  <a:cubicBezTo>
                    <a:pt x="575" y="0"/>
                    <a:pt x="0" y="830"/>
                    <a:pt x="0" y="1855"/>
                  </a:cubicBezTo>
                  <a:lnTo>
                    <a:pt x="0" y="19745"/>
                  </a:lnTo>
                  <a:cubicBezTo>
                    <a:pt x="0" y="20770"/>
                    <a:pt x="575" y="21600"/>
                    <a:pt x="1284" y="21600"/>
                  </a:cubicBezTo>
                  <a:lnTo>
                    <a:pt x="20316" y="21600"/>
                  </a:lnTo>
                  <a:cubicBezTo>
                    <a:pt x="21025" y="21600"/>
                    <a:pt x="21600" y="20770"/>
                    <a:pt x="21600" y="19745"/>
                  </a:cubicBezTo>
                  <a:lnTo>
                    <a:pt x="21600" y="1855"/>
                  </a:lnTo>
                  <a:cubicBezTo>
                    <a:pt x="21600" y="830"/>
                    <a:pt x="21025" y="0"/>
                    <a:pt x="20316" y="0"/>
                  </a:cubicBezTo>
                  <a:lnTo>
                    <a:pt x="1284" y="0"/>
                  </a:lnTo>
                  <a:close/>
                </a:path>
              </a:pathLst>
            </a:custGeom>
            <a:ln w="25400" cap="flat">
              <a:solidFill>
                <a:srgbClr val="F3F7F5"/>
              </a:solidFill>
              <a:prstDash val="solid"/>
              <a:miter lim="400000"/>
            </a:ln>
            <a:effectLst>
              <a:outerShdw blurRad="50800" dist="25400" dir="3600000" rotWithShape="0">
                <a:srgbClr val="000000">
                  <a:alpha val="70000"/>
                </a:srgbClr>
              </a:outerShdw>
            </a:effectLst>
          </p:spPr>
        </p:pic>
      </p:grpSp>
      <p:pic>
        <p:nvPicPr>
          <p:cNvPr id="298" name="Picture 6" descr="Picture 6"/>
          <p:cNvPicPr>
            <a:picLocks noChangeAspect="1"/>
          </p:cNvPicPr>
          <p:nvPr/>
        </p:nvPicPr>
        <p:blipFill>
          <a:blip r:embed="rId4">
            <a:extLst/>
          </a:blip>
          <a:srcRect/>
          <a:stretch>
            <a:fillRect/>
          </a:stretch>
        </p:blipFill>
        <p:spPr>
          <a:xfrm>
            <a:off x="838200" y="598380"/>
            <a:ext cx="654938" cy="654937"/>
          </a:xfrm>
          <a:custGeom>
            <a:avLst/>
            <a:gdLst/>
            <a:ahLst/>
            <a:cxnLst>
              <a:cxn ang="0">
                <a:pos x="wd2" y="hd2"/>
              </a:cxn>
              <a:cxn ang="5400000">
                <a:pos x="wd2" y="hd2"/>
              </a:cxn>
              <a:cxn ang="10800000">
                <a:pos x="wd2" y="hd2"/>
              </a:cxn>
              <a:cxn ang="16200000">
                <a:pos x="wd2" y="hd2"/>
              </a:cxn>
            </a:cxnLst>
            <a:rect l="0" t="0" r="r" b="b"/>
            <a:pathLst>
              <a:path w="21600" h="21600" extrusionOk="0">
                <a:moveTo>
                  <a:pt x="3598" y="0"/>
                </a:moveTo>
                <a:cubicBezTo>
                  <a:pt x="1610" y="0"/>
                  <a:pt x="0" y="1610"/>
                  <a:pt x="0" y="3598"/>
                </a:cubicBezTo>
                <a:lnTo>
                  <a:pt x="0" y="18002"/>
                </a:lnTo>
                <a:cubicBezTo>
                  <a:pt x="0" y="19990"/>
                  <a:pt x="1610" y="21600"/>
                  <a:pt x="3598" y="21600"/>
                </a:cubicBezTo>
                <a:lnTo>
                  <a:pt x="18002" y="21600"/>
                </a:lnTo>
                <a:cubicBezTo>
                  <a:pt x="19990" y="21600"/>
                  <a:pt x="21600" y="19990"/>
                  <a:pt x="21600" y="18002"/>
                </a:cubicBezTo>
                <a:lnTo>
                  <a:pt x="21600" y="3598"/>
                </a:lnTo>
                <a:cubicBezTo>
                  <a:pt x="21600" y="1610"/>
                  <a:pt x="19990" y="0"/>
                  <a:pt x="18002" y="0"/>
                </a:cubicBezTo>
                <a:lnTo>
                  <a:pt x="3598" y="0"/>
                </a:lnTo>
                <a:close/>
              </a:path>
            </a:pathLst>
          </a:custGeom>
          <a:ln w="12700">
            <a:miter lim="400000"/>
          </a:ln>
          <a:effectLst>
            <a:outerShdw blurRad="215900" dist="12700" dir="900000" rotWithShape="0">
              <a:srgbClr val="000000">
                <a:alpha val="30000"/>
              </a:srgbClr>
            </a:outerShdw>
          </a:effectLst>
        </p:spPr>
      </p:pic>
      <p:pic>
        <p:nvPicPr>
          <p:cNvPr id="9" name="Picture 8"/>
          <p:cNvPicPr/>
          <p:nvPr/>
        </p:nvPicPr>
        <p:blipFill>
          <a:blip r:embed="rId5"/>
          <a:stretch>
            <a:fillRect/>
          </a:stretch>
        </p:blipFill>
        <p:spPr>
          <a:xfrm>
            <a:off x="3999876" y="4075847"/>
            <a:ext cx="3765734" cy="2408080"/>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156899907"/>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616</Words>
  <Application>Microsoft Office PowerPoint</Application>
  <PresentationFormat>Widescreen</PresentationFormat>
  <Paragraphs>43</Paragraphs>
  <Slides>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Arial</vt:lpstr>
      <vt:lpstr>Avenir Book</vt:lpstr>
      <vt:lpstr>Avenir Heavy</vt:lpstr>
      <vt:lpstr>Calibri</vt:lpstr>
      <vt:lpstr>Calibri Light</vt:lpstr>
      <vt:lpstr>Helvetica</vt:lpstr>
      <vt:lpstr>Sassoon Infant Md</vt:lpstr>
      <vt:lpstr>Sassoon Infant Rg</vt:lpstr>
      <vt:lpstr>Office Theme</vt:lpstr>
      <vt:lpstr>The Village</vt:lpstr>
      <vt:lpstr>Everyday life…</vt:lpstr>
      <vt:lpstr>Settling Down</vt:lpstr>
      <vt:lpstr>Village Jobs</vt:lpstr>
      <vt:lpstr>Anglo-Saxon Jobs</vt:lpstr>
      <vt:lpstr>In the Village</vt:lpstr>
      <vt:lpstr>In the House</vt:lpstr>
      <vt:lpstr>Design a Village!</vt:lpstr>
    </vt:vector>
  </TitlesOfParts>
  <Company>OneIT Services and 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Village</dc:title>
  <dc:creator>Painter, Adam</dc:creator>
  <cp:lastModifiedBy>Painter, Adam</cp:lastModifiedBy>
  <cp:revision>2</cp:revision>
  <dcterms:created xsi:type="dcterms:W3CDTF">2021-01-27T12:37:08Z</dcterms:created>
  <dcterms:modified xsi:type="dcterms:W3CDTF">2021-01-27T12:37:42Z</dcterms:modified>
</cp:coreProperties>
</file>