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Layouts/slideLayout5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3" r:id="rId4"/>
    <p:sldMasterId id="2147483677" r:id="rId5"/>
    <p:sldMasterId id="2147483679" r:id="rId6"/>
    <p:sldMasterId id="2147483682" r:id="rId7"/>
  </p:sldMasterIdLst>
  <p:notesMasterIdLst>
    <p:notesMasterId r:id="rId23"/>
  </p:notesMasterIdLst>
  <p:sldIdLst>
    <p:sldId id="321" r:id="rId8"/>
    <p:sldId id="322" r:id="rId9"/>
    <p:sldId id="300" r:id="rId10"/>
    <p:sldId id="306" r:id="rId11"/>
    <p:sldId id="304" r:id="rId12"/>
    <p:sldId id="309" r:id="rId13"/>
    <p:sldId id="326" r:id="rId14"/>
    <p:sldId id="312" r:id="rId15"/>
    <p:sldId id="313" r:id="rId16"/>
    <p:sldId id="314" r:id="rId17"/>
    <p:sldId id="308" r:id="rId18"/>
    <p:sldId id="315" r:id="rId19"/>
    <p:sldId id="316" r:id="rId20"/>
    <p:sldId id="323" r:id="rId21"/>
    <p:sldId id="324" r:id="rId2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296" userDrawn="1">
          <p15:clr>
            <a:srgbClr val="A4A3A4"/>
          </p15:clr>
        </p15:guide>
        <p15:guide id="2" pos="4173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am Shutkever" initials="SS" lastIdx="1" clrIdx="0">
    <p:extLst>
      <p:ext uri="{19B8F6BF-5375-455C-9EA6-DF929625EA0E}">
        <p15:presenceInfo xmlns:p15="http://schemas.microsoft.com/office/powerpoint/2012/main" userId="Sam Shutkev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5BC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6" autoAdjust="0"/>
    <p:restoredTop sz="94694"/>
  </p:normalViewPr>
  <p:slideViewPr>
    <p:cSldViewPr snapToGrid="0" snapToObjects="1">
      <p:cViewPr varScale="1">
        <p:scale>
          <a:sx n="73" d="100"/>
          <a:sy n="73" d="100"/>
        </p:scale>
        <p:origin x="1320" y="78"/>
      </p:cViewPr>
      <p:guideLst>
        <p:guide orient="horz" pos="2296"/>
        <p:guide pos="4173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slide" Target="slides/slide6.xml"/><Relationship Id="rId18" Type="http://schemas.openxmlformats.org/officeDocument/2006/relationships/slide" Target="slides/slide11.xml"/><Relationship Id="rId26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4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5.xml"/><Relationship Id="rId17" Type="http://schemas.openxmlformats.org/officeDocument/2006/relationships/slide" Target="slides/slide10.xml"/><Relationship Id="rId25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9.xml"/><Relationship Id="rId20" Type="http://schemas.openxmlformats.org/officeDocument/2006/relationships/slide" Target="slides/slide13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4.xml"/><Relationship Id="rId24" Type="http://schemas.openxmlformats.org/officeDocument/2006/relationships/commentAuthors" Target="commentAuthor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8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3.xml"/><Relationship Id="rId19" Type="http://schemas.openxmlformats.org/officeDocument/2006/relationships/slide" Target="slides/slide12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2.xml"/><Relationship Id="rId14" Type="http://schemas.openxmlformats.org/officeDocument/2006/relationships/slide" Target="slides/slide7.xml"/><Relationship Id="rId22" Type="http://schemas.openxmlformats.org/officeDocument/2006/relationships/slide" Target="slides/slide15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Comic Sans MS" panose="030F0702030302020204" pitchFamily="66" charset="0"/>
              </a:defRPr>
            </a:lvl1pPr>
          </a:lstStyle>
          <a:p>
            <a:fld id="{D1BE4B4D-D867-492E-97B2-A4C94167F287}" type="datetimeFigureOut">
              <a:rPr lang="en-GB" smtClean="0"/>
              <a:pPr/>
              <a:t>13/01/2021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Comic Sans MS" panose="030F0702030302020204" pitchFamily="66" charset="0"/>
              </a:defRPr>
            </a:lvl1pPr>
          </a:lstStyle>
          <a:p>
            <a:fld id="{9A63A521-224D-4C95-824A-3CEFF92EB905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004774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010901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246388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Your turn KS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38082" y="1989208"/>
            <a:ext cx="5703912" cy="3005873"/>
          </a:xfrm>
          <a:prstGeom prst="rect">
            <a:avLst/>
          </a:prstGeom>
        </p:spPr>
        <p:txBody>
          <a:bodyPr anchor="ctr"/>
          <a:lstStyle>
            <a:lvl1pPr algn="ctr">
              <a:defRPr sz="4000" u="none" baseline="0">
                <a:latin typeface="Comic Sans MS" panose="030F0702030302020204" pitchFamily="66" charset="0"/>
              </a:defRPr>
            </a:lvl1pPr>
          </a:lstStyle>
          <a:p>
            <a:r>
              <a:rPr lang="en-US" dirty="0"/>
              <a:t>Have a go at questions 		 on the worksheet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740455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Your turn KS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38082" y="1989208"/>
            <a:ext cx="5703912" cy="3005873"/>
          </a:xfrm>
          <a:prstGeom prst="rect">
            <a:avLst/>
          </a:prstGeom>
        </p:spPr>
        <p:txBody>
          <a:bodyPr anchor="ctr"/>
          <a:lstStyle>
            <a:lvl1pPr algn="ctr">
              <a:defRPr baseline="0">
                <a:latin typeface="Comic Sans MS" panose="030F0702030302020204" pitchFamily="66" charset="0"/>
              </a:defRPr>
            </a:lvl1pPr>
          </a:lstStyle>
          <a:p>
            <a:r>
              <a:rPr lang="en-US" dirty="0"/>
              <a:t>Have a go at questions 	on the worksheet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449477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290594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theme" Target="../theme/theme3.xml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3.jpg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1B02BD9-91A9-9F43-BF82-7E7C0E55B94B}"/>
              </a:ext>
            </a:extLst>
          </p:cNvPr>
          <p:cNvSpPr/>
          <p:nvPr userDrawn="1"/>
        </p:nvSpPr>
        <p:spPr>
          <a:xfrm>
            <a:off x="546652" y="606287"/>
            <a:ext cx="7523922" cy="573487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6" name="Rectangle 5"/>
          <p:cNvSpPr/>
          <p:nvPr userDrawn="1"/>
        </p:nvSpPr>
        <p:spPr>
          <a:xfrm>
            <a:off x="376518" y="6553200"/>
            <a:ext cx="1470211" cy="24204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pic>
        <p:nvPicPr>
          <p:cNvPr id="5" name="Picture 4" descr="A picture containing table&#10;&#10;Description automatically generated">
            <a:extLst>
              <a:ext uri="{FF2B5EF4-FFF2-40B4-BE49-F238E27FC236}">
                <a16:creationId xmlns:a16="http://schemas.microsoft.com/office/drawing/2014/main" id="{D3D08606-BA4C-8046-935F-20760BC2766D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40629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picture containing table&#10;&#10;Description automatically generated">
            <a:extLst>
              <a:ext uri="{FF2B5EF4-FFF2-40B4-BE49-F238E27FC236}">
                <a16:creationId xmlns:a16="http://schemas.microsoft.com/office/drawing/2014/main" id="{F33BA71E-3CF0-1E4E-BEEE-6280AD06DDC9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05570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picture containing computer&#10;&#10;Description automatically generated">
            <a:extLst>
              <a:ext uri="{FF2B5EF4-FFF2-40B4-BE49-F238E27FC236}">
                <a16:creationId xmlns:a16="http://schemas.microsoft.com/office/drawing/2014/main" id="{3A3B0A72-DFF8-FC43-8B3B-B0D9C1468E83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2347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81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close up of a logo&#10;&#10;Description automatically generated">
            <a:extLst>
              <a:ext uri="{FF2B5EF4-FFF2-40B4-BE49-F238E27FC236}">
                <a16:creationId xmlns:a16="http://schemas.microsoft.com/office/drawing/2014/main" id="{27FE0188-803D-CF41-A7C4-56C7E1D1B2AE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84241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9.pn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37.png"/><Relationship Id="rId3" Type="http://schemas.openxmlformats.org/officeDocument/2006/relationships/image" Target="../media/image23.png"/><Relationship Id="rId7" Type="http://schemas.openxmlformats.org/officeDocument/2006/relationships/image" Target="../media/image36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9.xml"/><Relationship Id="rId6" Type="http://schemas.openxmlformats.org/officeDocument/2006/relationships/image" Target="../media/image35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0.xml"/><Relationship Id="rId6" Type="http://schemas.openxmlformats.org/officeDocument/2006/relationships/image" Target="../media/image24.png"/><Relationship Id="rId5" Type="http://schemas.openxmlformats.org/officeDocument/2006/relationships/image" Target="../media/image38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7" Type="http://schemas.openxmlformats.org/officeDocument/2006/relationships/image" Target="../media/image10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1.xml"/><Relationship Id="rId6" Type="http://schemas.openxmlformats.org/officeDocument/2006/relationships/image" Target="../media/image40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2.xml"/><Relationship Id="rId6" Type="http://schemas.openxmlformats.org/officeDocument/2006/relationships/image" Target="../media/image10.png"/><Relationship Id="rId5" Type="http://schemas.openxmlformats.org/officeDocument/2006/relationships/image" Target="../media/image41.pn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8.png"/><Relationship Id="rId7" Type="http://schemas.openxmlformats.org/officeDocument/2006/relationships/image" Target="../media/image10.png"/><Relationship Id="rId2" Type="http://schemas.openxmlformats.org/officeDocument/2006/relationships/slideLayout" Target="../slideLayouts/slideLayout5.xml"/><Relationship Id="rId1" Type="http://schemas.openxmlformats.org/officeDocument/2006/relationships/tags" Target="../tags/tag13.xml"/><Relationship Id="rId6" Type="http://schemas.openxmlformats.org/officeDocument/2006/relationships/image" Target="../media/image43.png"/><Relationship Id="rId5" Type="http://schemas.openxmlformats.org/officeDocument/2006/relationships/image" Target="../media/image42.png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30.png"/><Relationship Id="rId13" Type="http://schemas.openxmlformats.org/officeDocument/2006/relationships/image" Target="../media/image10.png"/><Relationship Id="rId18" Type="http://schemas.openxmlformats.org/officeDocument/2006/relationships/image" Target="../media/image57.png"/><Relationship Id="rId21" Type="http://schemas.openxmlformats.org/officeDocument/2006/relationships/image" Target="../media/image60.png"/><Relationship Id="rId7" Type="http://schemas.openxmlformats.org/officeDocument/2006/relationships/image" Target="../media/image29.png"/><Relationship Id="rId12" Type="http://schemas.openxmlformats.org/officeDocument/2006/relationships/image" Target="../media/image52.png"/><Relationship Id="rId17" Type="http://schemas.openxmlformats.org/officeDocument/2006/relationships/image" Target="../media/image56.png"/><Relationship Id="rId2" Type="http://schemas.openxmlformats.org/officeDocument/2006/relationships/slideLayout" Target="../slideLayouts/slideLayout5.xml"/><Relationship Id="rId16" Type="http://schemas.openxmlformats.org/officeDocument/2006/relationships/image" Target="../media/image55.png"/><Relationship Id="rId20" Type="http://schemas.openxmlformats.org/officeDocument/2006/relationships/image" Target="../media/image59.png"/><Relationship Id="rId1" Type="http://schemas.openxmlformats.org/officeDocument/2006/relationships/tags" Target="../tags/tag14.xml"/><Relationship Id="rId6" Type="http://schemas.openxmlformats.org/officeDocument/2006/relationships/image" Target="../media/image46.png"/><Relationship Id="rId11" Type="http://schemas.openxmlformats.org/officeDocument/2006/relationships/image" Target="../media/image51.png"/><Relationship Id="rId5" Type="http://schemas.openxmlformats.org/officeDocument/2006/relationships/image" Target="../media/image45.png"/><Relationship Id="rId15" Type="http://schemas.openxmlformats.org/officeDocument/2006/relationships/image" Target="../media/image54.png"/><Relationship Id="rId10" Type="http://schemas.openxmlformats.org/officeDocument/2006/relationships/image" Target="../media/image50.png"/><Relationship Id="rId19" Type="http://schemas.openxmlformats.org/officeDocument/2006/relationships/image" Target="../media/image58.png"/><Relationship Id="rId9" Type="http://schemas.openxmlformats.org/officeDocument/2006/relationships/image" Target="../media/image49.png"/><Relationship Id="rId14" Type="http://schemas.openxmlformats.org/officeDocument/2006/relationships/image" Target="../media/image5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7" Type="http://schemas.openxmlformats.org/officeDocument/2006/relationships/image" Target="../media/image6.pn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Relationship Id="rId6" Type="http://schemas.openxmlformats.org/officeDocument/2006/relationships/image" Target="../media/image5.png"/><Relationship Id="rId5" Type="http://schemas.openxmlformats.org/officeDocument/2006/relationships/image" Target="../media/image11.png"/><Relationship Id="rId9" Type="http://schemas.openxmlformats.org/officeDocument/2006/relationships/image" Target="../media/image8.png"/></Relationships>
</file>

<file path=ppt/slides/_rels/slide3.xml.rels><?xml version="1.0" encoding="UTF-8" standalone="yes"?>
<Relationships xmlns="http://schemas.openxmlformats.org/package/2006/relationships"><Relationship Id="rId7" Type="http://schemas.openxmlformats.org/officeDocument/2006/relationships/image" Target="../media/image16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Relationship Id="rId6" Type="http://schemas.openxmlformats.org/officeDocument/2006/relationships/image" Target="../media/image150.png"/><Relationship Id="rId5" Type="http://schemas.openxmlformats.org/officeDocument/2006/relationships/image" Target="../media/image140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7" Type="http://schemas.openxmlformats.org/officeDocument/2006/relationships/image" Target="../media/image19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Relationship Id="rId6" Type="http://schemas.openxmlformats.org/officeDocument/2006/relationships/image" Target="../media/image18.png"/><Relationship Id="rId5" Type="http://schemas.openxmlformats.org/officeDocument/2006/relationships/image" Target="../media/image20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7" Type="http://schemas.openxmlformats.org/officeDocument/2006/relationships/image" Target="../media/image12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Relationship Id="rId6" Type="http://schemas.openxmlformats.org/officeDocument/2006/relationships/image" Target="../media/image22.png"/><Relationship Id="rId5" Type="http://schemas.openxmlformats.org/officeDocument/2006/relationships/image" Target="../media/image210.png"/><Relationship Id="rId9" Type="http://schemas.openxmlformats.org/officeDocument/2006/relationships/image" Target="../media/image25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7" Type="http://schemas.openxmlformats.org/officeDocument/2006/relationships/image" Target="../media/image12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Relationship Id="rId6" Type="http://schemas.openxmlformats.org/officeDocument/2006/relationships/image" Target="../media/image27.png"/><Relationship Id="rId5" Type="http://schemas.openxmlformats.org/officeDocument/2006/relationships/image" Target="../media/image26.png"/><Relationship Id="rId9" Type="http://schemas.openxmlformats.org/officeDocument/2006/relationships/image" Target="../media/image2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7" Type="http://schemas.openxmlformats.org/officeDocument/2006/relationships/image" Target="../media/image21.png"/><Relationship Id="rId2" Type="http://schemas.openxmlformats.org/officeDocument/2006/relationships/slideLayout" Target="../slideLayouts/slideLayout5.xml"/><Relationship Id="rId1" Type="http://schemas.openxmlformats.org/officeDocument/2006/relationships/tags" Target="../tags/tag6.xml"/><Relationship Id="rId6" Type="http://schemas.openxmlformats.org/officeDocument/2006/relationships/image" Target="../media/image17.png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7.xml"/><Relationship Id="rId6" Type="http://schemas.openxmlformats.org/officeDocument/2006/relationships/image" Target="../media/image21.png"/><Relationship Id="rId5" Type="http://schemas.openxmlformats.org/officeDocument/2006/relationships/image" Target="../media/image17.png"/><Relationship Id="rId4" Type="http://schemas.openxmlformats.org/officeDocument/2006/relationships/image" Target="../media/image15.png"/><Relationship Id="rId9" Type="http://schemas.openxmlformats.org/officeDocument/2006/relationships/image" Target="../media/image3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8.xml"/><Relationship Id="rId6" Type="http://schemas.openxmlformats.org/officeDocument/2006/relationships/image" Target="../media/image15.png"/><Relationship Id="rId5" Type="http://schemas.openxmlformats.org/officeDocument/2006/relationships/image" Target="../media/image17.png"/><Relationship Id="rId4" Type="http://schemas.openxmlformats.org/officeDocument/2006/relationships/image" Target="../media/image21.png"/><Relationship Id="rId9" Type="http://schemas.openxmlformats.org/officeDocument/2006/relationships/image" Target="../media/image3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695550" y="334776"/>
                <a:ext cx="7497474" cy="770980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514350" indent="-514350">
                  <a:buAutoNum type="arabicParenR"/>
                </a:pPr>
                <a:r>
                  <a:rPr lang="en-GB" sz="2600" dirty="0">
                    <a:latin typeface="Comic Sans MS" panose="030F0702030302020204" pitchFamily="66" charset="0"/>
                    <a:cs typeface="Calibri" panose="020F0502020204030204" pitchFamily="34" charset="0"/>
                  </a:rPr>
                  <a:t>If we group 9 apples into groups of 3. </a:t>
                </a:r>
              </a:p>
              <a:p>
                <a:r>
                  <a:rPr lang="en-GB" sz="2600" dirty="0">
                    <a:latin typeface="Comic Sans MS" panose="030F0702030302020204" pitchFamily="66" charset="0"/>
                    <a:cs typeface="Calibri" panose="020F0502020204030204" pitchFamily="34" charset="0"/>
                  </a:rPr>
                  <a:t>How many groups will we have?</a:t>
                </a:r>
              </a:p>
              <a:p>
                <a:endParaRPr lang="en-GB" sz="2600" dirty="0">
                  <a:latin typeface="Comic Sans MS" panose="030F0702030302020204" pitchFamily="66" charset="0"/>
                  <a:cs typeface="Calibri" panose="020F0502020204030204" pitchFamily="34" charset="0"/>
                </a:endParaRPr>
              </a:p>
              <a:p>
                <a:endParaRPr lang="en-GB" sz="2600" dirty="0">
                  <a:latin typeface="Comic Sans MS" panose="030F0702030302020204" pitchFamily="66" charset="0"/>
                  <a:cs typeface="Calibri" panose="020F0502020204030204" pitchFamily="34" charset="0"/>
                </a:endParaRPr>
              </a:p>
              <a:p>
                <a:endParaRPr lang="en-GB" sz="2600" dirty="0">
                  <a:latin typeface="Comic Sans MS" panose="030F0702030302020204" pitchFamily="66" charset="0"/>
                  <a:cs typeface="Calibri" panose="020F0502020204030204" pitchFamily="34" charset="0"/>
                </a:endParaRPr>
              </a:p>
              <a:p>
                <a:endParaRPr lang="en-GB" sz="1200" dirty="0">
                  <a:latin typeface="Comic Sans MS" panose="030F0702030302020204" pitchFamily="66" charset="0"/>
                  <a:cs typeface="Calibri" panose="020F0502020204030204" pitchFamily="34" charset="0"/>
                </a:endParaRPr>
              </a:p>
              <a:p>
                <a:r>
                  <a:rPr lang="en-GB" sz="2600" dirty="0">
                    <a:latin typeface="Comic Sans MS" panose="030F0702030302020204" pitchFamily="66" charset="0"/>
                    <a:cs typeface="Calibri" panose="020F0502020204030204" pitchFamily="34" charset="0"/>
                  </a:rPr>
                  <a:t>2) If we share 8 flowers between 4 vases.</a:t>
                </a:r>
              </a:p>
              <a:p>
                <a:r>
                  <a:rPr lang="en-GB" sz="2600" dirty="0">
                    <a:latin typeface="Comic Sans MS" panose="030F0702030302020204" pitchFamily="66" charset="0"/>
                    <a:cs typeface="Calibri" panose="020F0502020204030204" pitchFamily="34" charset="0"/>
                  </a:rPr>
                  <a:t>How many will be in each vase?</a:t>
                </a:r>
              </a:p>
              <a:p>
                <a:endParaRPr lang="en-GB" sz="2600" dirty="0">
                  <a:latin typeface="Comic Sans MS" panose="030F0702030302020204" pitchFamily="66" charset="0"/>
                  <a:cs typeface="Calibri" panose="020F0502020204030204" pitchFamily="34" charset="0"/>
                </a:endParaRPr>
              </a:p>
              <a:p>
                <a:endParaRPr lang="en-GB" sz="2600" dirty="0">
                  <a:latin typeface="Comic Sans MS" panose="030F0702030302020204" pitchFamily="66" charset="0"/>
                  <a:cs typeface="Calibri" panose="020F0502020204030204" pitchFamily="34" charset="0"/>
                </a:endParaRPr>
              </a:p>
              <a:p>
                <a:endParaRPr lang="en-GB" sz="2000" dirty="0">
                  <a:latin typeface="Comic Sans MS" panose="030F0702030302020204" pitchFamily="66" charset="0"/>
                  <a:cs typeface="Calibri" panose="020F0502020204030204" pitchFamily="34" charset="0"/>
                </a:endParaRPr>
              </a:p>
              <a:p>
                <a:endParaRPr lang="en-GB" sz="1200" dirty="0">
                  <a:latin typeface="Comic Sans MS" panose="030F0702030302020204" pitchFamily="66" charset="0"/>
                  <a:cs typeface="Calibri" panose="020F0502020204030204" pitchFamily="34" charset="0"/>
                </a:endParaRPr>
              </a:p>
              <a:p>
                <a:pPr marL="514350" indent="-514350">
                  <a:buAutoNum type="arabicParenR" startAt="3"/>
                </a:pPr>
                <a:r>
                  <a:rPr lang="en-GB" sz="2600" dirty="0">
                    <a:latin typeface="Comic Sans MS" panose="030F0702030302020204" pitchFamily="66" charset="0"/>
                    <a:cs typeface="Calibri" panose="020F0502020204030204" pitchFamily="34" charset="0"/>
                  </a:rPr>
                  <a:t>Which calculation represents 8 flowers being </a:t>
                </a:r>
                <a:r>
                  <a:rPr lang="en-GB" sz="2600" b="1" dirty="0">
                    <a:latin typeface="Comic Sans MS" panose="030F0702030302020204" pitchFamily="66" charset="0"/>
                    <a:cs typeface="Calibri" panose="020F0502020204030204" pitchFamily="34" charset="0"/>
                  </a:rPr>
                  <a:t>shared</a:t>
                </a:r>
                <a:r>
                  <a:rPr lang="en-GB" sz="2600" dirty="0">
                    <a:latin typeface="Comic Sans MS" panose="030F0702030302020204" pitchFamily="66" charset="0"/>
                    <a:cs typeface="Calibri" panose="020F0502020204030204" pitchFamily="34" charset="0"/>
                  </a:rPr>
                  <a:t> between 4 vases?</a:t>
                </a:r>
                <a:endParaRPr lang="en-GB" sz="100" dirty="0">
                  <a:latin typeface="Comic Sans MS" panose="030F0702030302020204" pitchFamily="66" charset="0"/>
                  <a:cs typeface="Calibri" panose="020F0502020204030204" pitchFamily="34" charset="0"/>
                </a:endParaRPr>
              </a:p>
              <a:p>
                <a:pPr algn="ctr"/>
                <a:r>
                  <a:rPr lang="en-GB" sz="100" dirty="0">
                    <a:latin typeface="Comic Sans MS" panose="030F0702030302020204" pitchFamily="66" charset="0"/>
                    <a:cs typeface="Calibri" panose="020F0502020204030204" pitchFamily="34" charset="0"/>
                  </a:rPr>
                  <a:t>	</a:t>
                </a:r>
                <a:r>
                  <a:rPr lang="en-GB" sz="700" dirty="0">
                    <a:latin typeface="Comic Sans MS" panose="030F0702030302020204" pitchFamily="66" charset="0"/>
                    <a:cs typeface="Calibri" panose="020F0502020204030204" pitchFamily="34" charset="0"/>
                  </a:rPr>
                  <a:t>	</a:t>
                </a:r>
              </a:p>
              <a:p>
                <a:pPr algn="ctr"/>
                <a:r>
                  <a:rPr lang="en-GB" sz="2800" dirty="0">
                    <a:latin typeface="Comic Sans MS" panose="030F0702030302020204" pitchFamily="66" charset="0"/>
                  </a:rPr>
                  <a:t>8 </a:t>
                </a:r>
                <a14:m>
                  <m:oMath xmlns:m="http://schemas.openxmlformats.org/officeDocument/2006/math">
                    <m:r>
                      <a:rPr lang="en-GB" sz="2800" i="1" dirty="0">
                        <a:latin typeface="Cambria Math" panose="02040503050406030204" pitchFamily="18" charset="0"/>
                      </a:rPr>
                      <m:t>÷</m:t>
                    </m:r>
                  </m:oMath>
                </a14:m>
                <a:r>
                  <a:rPr lang="en-GB" sz="2800" dirty="0">
                    <a:latin typeface="Comic Sans MS" panose="030F0702030302020204" pitchFamily="66" charset="0"/>
                  </a:rPr>
                  <a:t> 4 </a:t>
                </a:r>
                <a14:m>
                  <m:oMath xmlns:m="http://schemas.openxmlformats.org/officeDocument/2006/math">
                    <m:r>
                      <a:rPr lang="en-GB" sz="2800" i="1" dirty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800" dirty="0">
                    <a:latin typeface="Comic Sans MS" panose="030F0702030302020204" pitchFamily="66" charset="0"/>
                  </a:rPr>
                  <a:t> 2     or     8 </a:t>
                </a:r>
                <a14:m>
                  <m:oMath xmlns:m="http://schemas.openxmlformats.org/officeDocument/2006/math">
                    <m:r>
                      <a:rPr lang="en-GB" sz="2800" i="1" dirty="0">
                        <a:latin typeface="Cambria Math" panose="02040503050406030204" pitchFamily="18" charset="0"/>
                      </a:rPr>
                      <m:t>÷</m:t>
                    </m:r>
                  </m:oMath>
                </a14:m>
                <a:r>
                  <a:rPr lang="en-GB" sz="2800" dirty="0">
                    <a:latin typeface="Comic Sans MS" panose="030F0702030302020204" pitchFamily="66" charset="0"/>
                  </a:rPr>
                  <a:t> 2 </a:t>
                </a:r>
                <a14:m>
                  <m:oMath xmlns:m="http://schemas.openxmlformats.org/officeDocument/2006/math">
                    <m:r>
                      <a:rPr lang="en-GB" sz="2800" i="1" dirty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800" dirty="0">
                    <a:latin typeface="Comic Sans MS" panose="030F0702030302020204" pitchFamily="66" charset="0"/>
                  </a:rPr>
                  <a:t> 4</a:t>
                </a:r>
              </a:p>
              <a:p>
                <a:endParaRPr lang="en-GB" sz="2600" dirty="0">
                  <a:latin typeface="Comic Sans MS" panose="030F0702030302020204" pitchFamily="66" charset="0"/>
                  <a:cs typeface="Calibri" panose="020F0502020204030204" pitchFamily="34" charset="0"/>
                </a:endParaRPr>
              </a:p>
              <a:p>
                <a:endParaRPr lang="en-GB" sz="2600" dirty="0">
                  <a:latin typeface="Comic Sans MS" panose="030F0702030302020204" pitchFamily="66" charset="0"/>
                  <a:cs typeface="Calibri" panose="020F0502020204030204" pitchFamily="34" charset="0"/>
                </a:endParaRPr>
              </a:p>
              <a:p>
                <a:endParaRPr lang="en-GB" sz="2600" dirty="0">
                  <a:latin typeface="Comic Sans MS" panose="030F0702030302020204" pitchFamily="66" charset="0"/>
                  <a:cs typeface="Calibri" panose="020F0502020204030204" pitchFamily="34" charset="0"/>
                </a:endParaRPr>
              </a:p>
              <a:p>
                <a:endParaRPr lang="en-GB" sz="2600" dirty="0">
                  <a:latin typeface="Comic Sans MS" panose="030F0702030302020204" pitchFamily="66" charset="0"/>
                  <a:cs typeface="Calibri" panose="020F0502020204030204" pitchFamily="34" charset="0"/>
                </a:endParaRPr>
              </a:p>
              <a:p>
                <a:endParaRPr lang="en-GB" sz="2600" dirty="0">
                  <a:latin typeface="Comic Sans MS" panose="030F0702030302020204" pitchFamily="66" charset="0"/>
                  <a:cs typeface="Calibri" panose="020F0502020204030204" pitchFamily="34" charset="0"/>
                </a:endParaRPr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5550" y="334776"/>
                <a:ext cx="7497474" cy="7709803"/>
              </a:xfrm>
              <a:prstGeom prst="rect">
                <a:avLst/>
              </a:prstGeom>
              <a:blipFill>
                <a:blip r:embed="rId4"/>
                <a:stretch>
                  <a:fillRect l="-1870" t="-166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9188366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71999" y="132404"/>
            <a:ext cx="5992769" cy="3087304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/>
              <p:cNvSpPr txBox="1"/>
              <p:nvPr/>
            </p:nvSpPr>
            <p:spPr>
              <a:xfrm>
                <a:off x="1431882" y="3071801"/>
                <a:ext cx="6780775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800" dirty="0">
                    <a:solidFill>
                      <a:schemeClr val="accent5">
                        <a:lumMod val="75000"/>
                      </a:schemeClr>
                    </a:solidFill>
                    <a:latin typeface="Comic Sans MS" panose="030F0702030302020204" pitchFamily="66" charset="0"/>
                  </a:rPr>
                  <a:t>5</a:t>
                </a:r>
                <a:r>
                  <a:rPr lang="en-GB" sz="2800" dirty="0">
                    <a:latin typeface="Comic Sans MS" panose="030F0702030302020204" pitchFamily="66" charset="0"/>
                  </a:rPr>
                  <a:t> groups of 4				20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latin typeface="Cambria Math" panose="02040503050406030204" pitchFamily="18" charset="0"/>
                      </a:rPr>
                      <m:t>÷</m:t>
                    </m:r>
                  </m:oMath>
                </a14:m>
                <a:r>
                  <a:rPr lang="en-GB" sz="2800" dirty="0">
                    <a:latin typeface="Comic Sans MS" panose="030F0702030302020204" pitchFamily="66" charset="0"/>
                  </a:rPr>
                  <a:t> 4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800" dirty="0">
                    <a:solidFill>
                      <a:schemeClr val="accent5">
                        <a:lumMod val="75000"/>
                      </a:schemeClr>
                    </a:solidFill>
                    <a:latin typeface="Comic Sans MS" panose="030F0702030302020204" pitchFamily="66" charset="0"/>
                  </a:rPr>
                  <a:t> 5</a:t>
                </a:r>
              </a:p>
            </p:txBody>
          </p:sp>
        </mc:Choice>
        <mc:Fallback xmlns="">
          <p:sp>
            <p:nvSpPr>
              <p:cNvPr id="28" name="TextBox 2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31882" y="3071801"/>
                <a:ext cx="6780775" cy="523220"/>
              </a:xfrm>
              <a:prstGeom prst="rect">
                <a:avLst/>
              </a:prstGeom>
              <a:blipFill>
                <a:blip r:embed="rId6"/>
                <a:stretch>
                  <a:fillRect l="-1888" t="-12791" b="-3139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Box 28"/>
              <p:cNvSpPr txBox="1"/>
              <p:nvPr/>
            </p:nvSpPr>
            <p:spPr>
              <a:xfrm>
                <a:off x="1431882" y="3718132"/>
                <a:ext cx="6780775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800" dirty="0">
                    <a:solidFill>
                      <a:schemeClr val="accent5">
                        <a:lumMod val="75000"/>
                      </a:schemeClr>
                    </a:solidFill>
                    <a:latin typeface="Comic Sans MS" panose="030F0702030302020204" pitchFamily="66" charset="0"/>
                  </a:rPr>
                  <a:t>10</a:t>
                </a:r>
                <a:r>
                  <a:rPr lang="en-GB" sz="2800" dirty="0">
                    <a:latin typeface="Comic Sans MS" panose="030F0702030302020204" pitchFamily="66" charset="0"/>
                  </a:rPr>
                  <a:t> groups of 2           	20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latin typeface="Cambria Math" panose="02040503050406030204" pitchFamily="18" charset="0"/>
                      </a:rPr>
                      <m:t>÷</m:t>
                    </m:r>
                  </m:oMath>
                </a14:m>
                <a:r>
                  <a:rPr lang="en-GB" sz="2800" dirty="0">
                    <a:latin typeface="Comic Sans MS" panose="030F0702030302020204" pitchFamily="66" charset="0"/>
                  </a:rPr>
                  <a:t> 2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800" dirty="0">
                    <a:solidFill>
                      <a:schemeClr val="accent5">
                        <a:lumMod val="75000"/>
                      </a:schemeClr>
                    </a:solidFill>
                    <a:latin typeface="Comic Sans MS" panose="030F0702030302020204" pitchFamily="66" charset="0"/>
                  </a:rPr>
                  <a:t> 10</a:t>
                </a:r>
              </a:p>
            </p:txBody>
          </p:sp>
        </mc:Choice>
        <mc:Fallback xmlns="">
          <p:sp>
            <p:nvSpPr>
              <p:cNvPr id="29" name="TextBox 2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31882" y="3718132"/>
                <a:ext cx="6780775" cy="523220"/>
              </a:xfrm>
              <a:prstGeom prst="rect">
                <a:avLst/>
              </a:prstGeom>
              <a:blipFill>
                <a:blip r:embed="rId7"/>
                <a:stretch>
                  <a:fillRect l="-1888" t="-12791" b="-3139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Box 29"/>
              <p:cNvSpPr txBox="1"/>
              <p:nvPr/>
            </p:nvSpPr>
            <p:spPr>
              <a:xfrm>
                <a:off x="1431882" y="4422547"/>
                <a:ext cx="6780775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800" dirty="0">
                    <a:solidFill>
                      <a:schemeClr val="accent5">
                        <a:lumMod val="75000"/>
                      </a:schemeClr>
                    </a:solidFill>
                    <a:latin typeface="Comic Sans MS" panose="030F0702030302020204" pitchFamily="66" charset="0"/>
                  </a:rPr>
                  <a:t>20</a:t>
                </a:r>
                <a:r>
                  <a:rPr lang="en-GB" sz="2800" dirty="0">
                    <a:latin typeface="Comic Sans MS" panose="030F0702030302020204" pitchFamily="66" charset="0"/>
                  </a:rPr>
                  <a:t> groups of 1           	20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latin typeface="Cambria Math" panose="02040503050406030204" pitchFamily="18" charset="0"/>
                      </a:rPr>
                      <m:t>÷</m:t>
                    </m:r>
                  </m:oMath>
                </a14:m>
                <a:r>
                  <a:rPr lang="en-GB" sz="2800" dirty="0">
                    <a:latin typeface="Comic Sans MS" panose="030F0702030302020204" pitchFamily="66" charset="0"/>
                  </a:rPr>
                  <a:t> 1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800" dirty="0">
                    <a:solidFill>
                      <a:schemeClr val="accent5">
                        <a:lumMod val="75000"/>
                      </a:schemeClr>
                    </a:solidFill>
                    <a:latin typeface="Comic Sans MS" panose="030F0702030302020204" pitchFamily="66" charset="0"/>
                  </a:rPr>
                  <a:t> 20</a:t>
                </a:r>
              </a:p>
            </p:txBody>
          </p:sp>
        </mc:Choice>
        <mc:Fallback xmlns="">
          <p:sp>
            <p:nvSpPr>
              <p:cNvPr id="30" name="TextBox 2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31882" y="4422547"/>
                <a:ext cx="6780775" cy="523220"/>
              </a:xfrm>
              <a:prstGeom prst="rect">
                <a:avLst/>
              </a:prstGeom>
              <a:blipFill>
                <a:blip r:embed="rId8"/>
                <a:stretch>
                  <a:fillRect l="-1888" t="-11628" b="-3139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custDataLst>
      <p:tags r:id="rId1"/>
    </p:custDataLst>
    <p:extLst>
      <p:ext uri="{BB962C8B-B14F-4D97-AF65-F5344CB8AC3E}">
        <p14:creationId xmlns:p14="http://schemas.microsoft.com/office/powerpoint/2010/main" val="26016075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698427C9-0617-9F43-BCE5-501B0A536CF5}"/>
                  </a:ext>
                </a:extLst>
              </p:cNvPr>
              <p:cNvSpPr txBox="1"/>
              <p:nvPr/>
            </p:nvSpPr>
            <p:spPr>
              <a:xfrm>
                <a:off x="926505" y="556357"/>
                <a:ext cx="7848055" cy="126188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4800" dirty="0">
                    <a:latin typeface="Comic Sans MS" panose="030F0702030302020204" pitchFamily="66" charset="0"/>
                  </a:rPr>
                  <a:t>8 </a:t>
                </a:r>
                <a14:m>
                  <m:oMath xmlns:m="http://schemas.openxmlformats.org/officeDocument/2006/math">
                    <m:r>
                      <a:rPr lang="en-GB" sz="4800" i="1" dirty="0" smtClean="0">
                        <a:latin typeface="Cambria Math" panose="02040503050406030204" pitchFamily="18" charset="0"/>
                      </a:rPr>
                      <m:t>÷</m:t>
                    </m:r>
                  </m:oMath>
                </a14:m>
                <a:r>
                  <a:rPr lang="en-GB" sz="4800" dirty="0">
                    <a:latin typeface="Comic Sans MS" panose="030F0702030302020204" pitchFamily="66" charset="0"/>
                  </a:rPr>
                  <a:t> 2 </a:t>
                </a:r>
                <a14:m>
                  <m:oMath xmlns:m="http://schemas.openxmlformats.org/officeDocument/2006/math">
                    <m:r>
                      <a:rPr lang="en-GB" sz="4800" i="1" dirty="0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endParaRPr lang="en-GB" sz="4800" dirty="0">
                  <a:latin typeface="Comic Sans MS" panose="030F0702030302020204" pitchFamily="66" charset="0"/>
                </a:endParaRPr>
              </a:p>
              <a:p>
                <a:endParaRPr lang="en-GB" sz="28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698427C9-0617-9F43-BCE5-501B0A536CF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26505" y="556357"/>
                <a:ext cx="7848055" cy="1261884"/>
              </a:xfrm>
              <a:prstGeom prst="rect">
                <a:avLst/>
              </a:prstGeom>
              <a:blipFill>
                <a:blip r:embed="rId5"/>
                <a:stretch>
                  <a:fillRect l="-3574" t="-1111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7" name="Picture 6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493" y="2608527"/>
            <a:ext cx="1405916" cy="1695926"/>
          </a:xfrm>
          <a:prstGeom prst="rect">
            <a:avLst/>
          </a:prstGeom>
        </p:spPr>
      </p:pic>
      <p:cxnSp>
        <p:nvCxnSpPr>
          <p:cNvPr id="8" name="Straight Connector 7"/>
          <p:cNvCxnSpPr/>
          <p:nvPr/>
        </p:nvCxnSpPr>
        <p:spPr>
          <a:xfrm>
            <a:off x="1281505" y="4084347"/>
            <a:ext cx="6494746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>
            <a:extLst>
              <a:ext uri="{FF2B5EF4-FFF2-40B4-BE49-F238E27FC236}">
                <a16:creationId xmlns:a16="http://schemas.microsoft.com/office/drawing/2014/main" id="{698427C9-0617-9F43-BCE5-501B0A536CF5}"/>
              </a:ext>
            </a:extLst>
          </p:cNvPr>
          <p:cNvSpPr txBox="1"/>
          <p:nvPr/>
        </p:nvSpPr>
        <p:spPr>
          <a:xfrm>
            <a:off x="684335" y="4160192"/>
            <a:ext cx="784805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	0		2		4		6		8		10		12		14</a:t>
            </a: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81505" y="2608527"/>
            <a:ext cx="1405916" cy="1695926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42517" y="2608527"/>
            <a:ext cx="1405916" cy="1695926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62535" y="2608527"/>
            <a:ext cx="1405916" cy="1695926"/>
          </a:xfrm>
          <a:prstGeom prst="rect">
            <a:avLst/>
          </a:prstGeom>
        </p:spPr>
      </p:pic>
      <p:sp>
        <p:nvSpPr>
          <p:cNvPr id="13" name="Arc 12"/>
          <p:cNvSpPr/>
          <p:nvPr/>
        </p:nvSpPr>
        <p:spPr>
          <a:xfrm>
            <a:off x="1303449" y="3627079"/>
            <a:ext cx="898074" cy="825500"/>
          </a:xfrm>
          <a:prstGeom prst="arc">
            <a:avLst>
              <a:gd name="adj1" fmla="val 10763920"/>
              <a:gd name="adj2" fmla="val 0"/>
            </a:avLst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 sz="2800" dirty="0">
              <a:latin typeface="Comic Sans MS" panose="030F0702030302020204" pitchFamily="66" charset="0"/>
            </a:endParaRPr>
          </a:p>
        </p:txBody>
      </p:sp>
      <p:sp>
        <p:nvSpPr>
          <p:cNvPr id="14" name="Arc 13"/>
          <p:cNvSpPr/>
          <p:nvPr/>
        </p:nvSpPr>
        <p:spPr>
          <a:xfrm>
            <a:off x="2211659" y="3620729"/>
            <a:ext cx="898074" cy="825500"/>
          </a:xfrm>
          <a:prstGeom prst="arc">
            <a:avLst>
              <a:gd name="adj1" fmla="val 10763920"/>
              <a:gd name="adj2" fmla="val 0"/>
            </a:avLst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 sz="2800" dirty="0">
              <a:latin typeface="Comic Sans MS" panose="030F0702030302020204" pitchFamily="66" charset="0"/>
            </a:endParaRPr>
          </a:p>
        </p:txBody>
      </p:sp>
      <p:sp>
        <p:nvSpPr>
          <p:cNvPr id="15" name="Arc 14"/>
          <p:cNvSpPr/>
          <p:nvPr/>
        </p:nvSpPr>
        <p:spPr>
          <a:xfrm>
            <a:off x="3119869" y="3620729"/>
            <a:ext cx="898074" cy="825500"/>
          </a:xfrm>
          <a:prstGeom prst="arc">
            <a:avLst>
              <a:gd name="adj1" fmla="val 10763920"/>
              <a:gd name="adj2" fmla="val 0"/>
            </a:avLst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 sz="2800" dirty="0">
              <a:latin typeface="Comic Sans MS" panose="030F0702030302020204" pitchFamily="66" charset="0"/>
            </a:endParaRPr>
          </a:p>
        </p:txBody>
      </p:sp>
      <p:sp>
        <p:nvSpPr>
          <p:cNvPr id="16" name="Arc 15"/>
          <p:cNvSpPr/>
          <p:nvPr/>
        </p:nvSpPr>
        <p:spPr>
          <a:xfrm>
            <a:off x="4028079" y="3620729"/>
            <a:ext cx="898074" cy="825500"/>
          </a:xfrm>
          <a:prstGeom prst="arc">
            <a:avLst>
              <a:gd name="adj1" fmla="val 10763920"/>
              <a:gd name="adj2" fmla="val 0"/>
            </a:avLst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 sz="2800" dirty="0">
              <a:latin typeface="Comic Sans MS" panose="030F0702030302020204" pitchFamily="66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698427C9-0617-9F43-BCE5-501B0A536CF5}"/>
              </a:ext>
            </a:extLst>
          </p:cNvPr>
          <p:cNvSpPr txBox="1"/>
          <p:nvPr/>
        </p:nvSpPr>
        <p:spPr>
          <a:xfrm>
            <a:off x="935290" y="4974292"/>
            <a:ext cx="784805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>
                <a:solidFill>
                  <a:schemeClr val="accent5">
                    <a:lumMod val="75000"/>
                  </a:schemeClr>
                </a:solidFill>
                <a:latin typeface="Comic Sans MS" panose="030F0702030302020204" pitchFamily="66" charset="0"/>
              </a:rPr>
              <a:t>4 </a:t>
            </a:r>
            <a:r>
              <a:rPr lang="en-GB" sz="3200" dirty="0">
                <a:latin typeface="Comic Sans MS" panose="030F0702030302020204" pitchFamily="66" charset="0"/>
              </a:rPr>
              <a:t>jumps of </a:t>
            </a:r>
            <a:r>
              <a:rPr lang="en-GB" sz="3200" dirty="0">
                <a:solidFill>
                  <a:schemeClr val="accent5">
                    <a:lumMod val="75000"/>
                  </a:schemeClr>
                </a:solidFill>
                <a:latin typeface="Comic Sans MS" panose="030F0702030302020204" pitchFamily="66" charset="0"/>
              </a:rPr>
              <a:t>2 </a:t>
            </a:r>
            <a:r>
              <a:rPr lang="en-GB" sz="3200" dirty="0">
                <a:latin typeface="Comic Sans MS" panose="030F0702030302020204" pitchFamily="66" charset="0"/>
              </a:rPr>
              <a:t>are equal to 8</a:t>
            </a:r>
          </a:p>
        </p:txBody>
      </p:sp>
      <p:sp>
        <p:nvSpPr>
          <p:cNvPr id="2" name="Rectangle 1"/>
          <p:cNvSpPr/>
          <p:nvPr/>
        </p:nvSpPr>
        <p:spPr>
          <a:xfrm>
            <a:off x="3202813" y="586199"/>
            <a:ext cx="559769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4800" dirty="0">
                <a:solidFill>
                  <a:schemeClr val="accent5">
                    <a:lumMod val="75000"/>
                  </a:schemeClr>
                </a:solidFill>
                <a:latin typeface="Comic Sans MS" panose="030F0702030302020204" pitchFamily="66" charset="0"/>
              </a:rPr>
              <a:t>4</a:t>
            </a:r>
            <a:endParaRPr lang="en-GB" dirty="0">
              <a:solidFill>
                <a:schemeClr val="accent5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7945042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33333E-7 4.81481E-6 L 0.02795 -0.04005 C 0.03368 -0.04908 0.04288 -0.05394 0.05174 -0.05394 C 0.06285 -0.05394 0.07135 -0.04908 0.07708 -0.04005 L 0.10642 4.81481E-6 " pathEditMode="relative" rAng="0" ptsTypes="AAAAA">
                                      <p:cBhvr>
                                        <p:cTn id="16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313" y="-2708"/>
                                    </p:animMotion>
                                  </p:childTnLst>
                                </p:cTn>
                              </p:par>
                              <p:par>
                                <p:cTn id="17" presetID="22" presetClass="entr" presetSubtype="8" fill="hold" grpId="0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400"/>
                            </p:stCondLst>
                            <p:childTnLst>
                              <p:par>
                                <p:cTn id="21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88889E-6 4.81481E-6 L 0.02796 -0.05834 C 0.03386 -0.07107 0.04289 -0.07801 0.05191 -0.07801 C 0.06285 -0.07801 0.07118 -0.07107 0.07709 -0.05834 L 0.10625 4.81481E-6 " pathEditMode="relative" rAng="0" ptsTypes="AAAAA">
                                      <p:cBhvr>
                                        <p:cTn id="28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313" y="-3912"/>
                                    </p:animMotion>
                                  </p:childTnLst>
                                </p:cTn>
                              </p:par>
                              <p:par>
                                <p:cTn id="29" presetID="22" presetClass="entr" presetSubtype="8" fill="hold" grpId="0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2400"/>
                            </p:stCondLst>
                            <p:childTnLst>
                              <p:par>
                                <p:cTn id="33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121 4.81481E-6 L 0.0276 -0.05834 C 0.03316 -0.07107 0.04167 -0.07801 0.05017 -0.07801 C 0.06042 -0.07801 0.0684 -0.07107 0.07396 -0.05834 L 0.10156 4.81481E-6 " pathEditMode="relative" rAng="0" ptsTypes="AAAAA">
                                      <p:cBhvr>
                                        <p:cTn id="40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017" y="-3912"/>
                                    </p:animMotion>
                                  </p:childTnLst>
                                </p:cTn>
                              </p:par>
                              <p:par>
                                <p:cTn id="41" presetID="22" presetClass="entr" presetSubtype="8" fill="hold" grpId="0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2400"/>
                            </p:stCondLst>
                            <p:childTnLst>
                              <p:par>
                                <p:cTn id="45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4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122 4.81481E-6 L 0.02761 -0.05834 C 0.03316 -0.07107 0.04167 -0.07801 0.05018 -0.07801 C 0.06042 -0.07801 0.06841 -0.07107 0.07396 -0.05834 L 0.10157 4.81481E-6 " pathEditMode="relative" rAng="0" ptsTypes="AAAAA">
                                      <p:cBhvr>
                                        <p:cTn id="52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017" y="-3912"/>
                                    </p:animMotion>
                                  </p:childTnLst>
                                </p:cTn>
                              </p:par>
                              <p:par>
                                <p:cTn id="53" presetID="22" presetClass="entr" presetSubtype="8" fill="hold" grpId="0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3" grpId="0" animBg="1"/>
      <p:bldP spid="14" grpId="0" animBg="1"/>
      <p:bldP spid="15" grpId="0" animBg="1"/>
      <p:bldP spid="16" grpId="0" animBg="1"/>
      <p:bldP spid="17" grpId="0"/>
      <p:bldP spid="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" name="Picture 2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7429" y="2752601"/>
            <a:ext cx="1405916" cy="1695926"/>
          </a:xfrm>
          <a:prstGeom prst="rect">
            <a:avLst/>
          </a:prstGeom>
        </p:spPr>
      </p:pic>
      <p:cxnSp>
        <p:nvCxnSpPr>
          <p:cNvPr id="24" name="Straight Connector 23"/>
          <p:cNvCxnSpPr/>
          <p:nvPr/>
        </p:nvCxnSpPr>
        <p:spPr>
          <a:xfrm>
            <a:off x="1258441" y="4228421"/>
            <a:ext cx="6494746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>
            <a:extLst>
              <a:ext uri="{FF2B5EF4-FFF2-40B4-BE49-F238E27FC236}">
                <a16:creationId xmlns:a16="http://schemas.microsoft.com/office/drawing/2014/main" id="{698427C9-0617-9F43-BCE5-501B0A536CF5}"/>
              </a:ext>
            </a:extLst>
          </p:cNvPr>
          <p:cNvSpPr txBox="1"/>
          <p:nvPr/>
        </p:nvSpPr>
        <p:spPr>
          <a:xfrm>
            <a:off x="661271" y="4304266"/>
            <a:ext cx="784805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>
                <a:latin typeface="Comic Sans MS" panose="030F0702030302020204" pitchFamily="66" charset="0"/>
              </a:rPr>
              <a:t>	</a:t>
            </a:r>
            <a:r>
              <a:rPr lang="en-GB" sz="2800" dirty="0">
                <a:latin typeface="Comic Sans MS" panose="030F0702030302020204" pitchFamily="66" charset="0"/>
              </a:rPr>
              <a:t>0		5		10		15		20	     25    30		35</a:t>
            </a:r>
          </a:p>
        </p:txBody>
      </p:sp>
      <p:pic>
        <p:nvPicPr>
          <p:cNvPr id="26" name="Picture 2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58441" y="2752601"/>
            <a:ext cx="1405916" cy="1695926"/>
          </a:xfrm>
          <a:prstGeom prst="rect">
            <a:avLst/>
          </a:prstGeom>
        </p:spPr>
      </p:pic>
      <p:pic>
        <p:nvPicPr>
          <p:cNvPr id="27" name="Picture 2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19453" y="2752601"/>
            <a:ext cx="1405916" cy="1695926"/>
          </a:xfrm>
          <a:prstGeom prst="rect">
            <a:avLst/>
          </a:prstGeom>
        </p:spPr>
      </p:pic>
      <p:sp>
        <p:nvSpPr>
          <p:cNvPr id="28" name="Arc 27"/>
          <p:cNvSpPr/>
          <p:nvPr/>
        </p:nvSpPr>
        <p:spPr>
          <a:xfrm>
            <a:off x="1280385" y="3771153"/>
            <a:ext cx="898074" cy="825500"/>
          </a:xfrm>
          <a:prstGeom prst="arc">
            <a:avLst>
              <a:gd name="adj1" fmla="val 10763920"/>
              <a:gd name="adj2" fmla="val 0"/>
            </a:avLst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29" name="Arc 28"/>
          <p:cNvSpPr/>
          <p:nvPr/>
        </p:nvSpPr>
        <p:spPr>
          <a:xfrm>
            <a:off x="2188595" y="3764803"/>
            <a:ext cx="898074" cy="825500"/>
          </a:xfrm>
          <a:prstGeom prst="arc">
            <a:avLst>
              <a:gd name="adj1" fmla="val 10763920"/>
              <a:gd name="adj2" fmla="val 0"/>
            </a:avLst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30" name="Arc 29"/>
          <p:cNvSpPr/>
          <p:nvPr/>
        </p:nvSpPr>
        <p:spPr>
          <a:xfrm>
            <a:off x="3096805" y="3764803"/>
            <a:ext cx="898074" cy="825500"/>
          </a:xfrm>
          <a:prstGeom prst="arc">
            <a:avLst>
              <a:gd name="adj1" fmla="val 10763920"/>
              <a:gd name="adj2" fmla="val 0"/>
            </a:avLst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7" name="TextBox 36">
                <a:extLst>
                  <a:ext uri="{FF2B5EF4-FFF2-40B4-BE49-F238E27FC236}">
                    <a16:creationId xmlns:a16="http://schemas.microsoft.com/office/drawing/2014/main" id="{698427C9-0617-9F43-BCE5-501B0A536CF5}"/>
                  </a:ext>
                </a:extLst>
              </p:cNvPr>
              <p:cNvSpPr txBox="1"/>
              <p:nvPr/>
            </p:nvSpPr>
            <p:spPr>
              <a:xfrm>
                <a:off x="926505" y="556357"/>
                <a:ext cx="7848055" cy="126188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4800" dirty="0">
                    <a:latin typeface="Comic Sans MS" panose="030F0702030302020204" pitchFamily="66" charset="0"/>
                  </a:rPr>
                  <a:t>15 </a:t>
                </a:r>
                <a14:m>
                  <m:oMath xmlns:m="http://schemas.openxmlformats.org/officeDocument/2006/math">
                    <m:r>
                      <a:rPr lang="en-GB" sz="4800" i="1" dirty="0" smtClean="0">
                        <a:latin typeface="Cambria Math" panose="02040503050406030204" pitchFamily="18" charset="0"/>
                      </a:rPr>
                      <m:t>÷</m:t>
                    </m:r>
                  </m:oMath>
                </a14:m>
                <a:r>
                  <a:rPr lang="en-GB" sz="4800" dirty="0">
                    <a:latin typeface="Comic Sans MS" panose="030F0702030302020204" pitchFamily="66" charset="0"/>
                  </a:rPr>
                  <a:t> 5 </a:t>
                </a:r>
                <a14:m>
                  <m:oMath xmlns:m="http://schemas.openxmlformats.org/officeDocument/2006/math">
                    <m:r>
                      <a:rPr lang="en-GB" sz="4800" i="1" dirty="0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endParaRPr lang="en-GB" sz="4800" dirty="0">
                  <a:latin typeface="Comic Sans MS" panose="030F0702030302020204" pitchFamily="66" charset="0"/>
                </a:endParaRPr>
              </a:p>
              <a:p>
                <a:endParaRPr lang="en-GB" sz="28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37" name="TextBox 36">
                <a:extLst>
                  <a:ext uri="{FF2B5EF4-FFF2-40B4-BE49-F238E27FC236}">
                    <a16:creationId xmlns:a16="http://schemas.microsoft.com/office/drawing/2014/main" id="{698427C9-0617-9F43-BCE5-501B0A536CF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26505" y="556357"/>
                <a:ext cx="7848055" cy="1261884"/>
              </a:xfrm>
              <a:prstGeom prst="rect">
                <a:avLst/>
              </a:prstGeom>
              <a:blipFill>
                <a:blip r:embed="rId6"/>
                <a:stretch>
                  <a:fillRect l="-3574" t="-1111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8" name="Rectangle 37"/>
          <p:cNvSpPr/>
          <p:nvPr/>
        </p:nvSpPr>
        <p:spPr>
          <a:xfrm>
            <a:off x="3442568" y="556357"/>
            <a:ext cx="559769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4800" dirty="0">
                <a:solidFill>
                  <a:schemeClr val="accent5">
                    <a:lumMod val="75000"/>
                  </a:schemeClr>
                </a:solidFill>
                <a:latin typeface="Comic Sans MS" panose="030F0702030302020204" pitchFamily="66" charset="0"/>
              </a:rPr>
              <a:t>3</a:t>
            </a:r>
            <a:endParaRPr lang="en-GB" dirty="0">
              <a:solidFill>
                <a:schemeClr val="accent5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698427C9-0617-9F43-BCE5-501B0A536CF5}"/>
              </a:ext>
            </a:extLst>
          </p:cNvPr>
          <p:cNvSpPr txBox="1"/>
          <p:nvPr/>
        </p:nvSpPr>
        <p:spPr>
          <a:xfrm>
            <a:off x="958888" y="5174691"/>
            <a:ext cx="784805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>
                <a:solidFill>
                  <a:schemeClr val="accent5">
                    <a:lumMod val="75000"/>
                  </a:schemeClr>
                </a:solidFill>
                <a:latin typeface="Comic Sans MS" panose="030F0702030302020204" pitchFamily="66" charset="0"/>
              </a:rPr>
              <a:t>3 </a:t>
            </a:r>
            <a:r>
              <a:rPr lang="en-GB" sz="3200" dirty="0">
                <a:latin typeface="Comic Sans MS" panose="030F0702030302020204" pitchFamily="66" charset="0"/>
              </a:rPr>
              <a:t>jumps of </a:t>
            </a:r>
            <a:r>
              <a:rPr lang="en-GB" sz="3200" dirty="0">
                <a:solidFill>
                  <a:schemeClr val="accent5">
                    <a:lumMod val="75000"/>
                  </a:schemeClr>
                </a:solidFill>
                <a:latin typeface="Comic Sans MS" panose="030F0702030302020204" pitchFamily="66" charset="0"/>
              </a:rPr>
              <a:t>5 </a:t>
            </a:r>
            <a:r>
              <a:rPr lang="en-GB" sz="3200" dirty="0">
                <a:latin typeface="Comic Sans MS" panose="030F0702030302020204" pitchFamily="66" charset="0"/>
              </a:rPr>
              <a:t>are equal to 15</a:t>
            </a:r>
          </a:p>
        </p:txBody>
      </p:sp>
      <p:pic>
        <p:nvPicPr>
          <p:cNvPr id="40" name="Picture 39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075811" y="602066"/>
            <a:ext cx="747045" cy="747045"/>
          </a:xfrm>
          <a:prstGeom prst="rect">
            <a:avLst/>
          </a:prstGeom>
        </p:spPr>
      </p:pic>
      <p:sp>
        <p:nvSpPr>
          <p:cNvPr id="41" name="TextBox 40"/>
          <p:cNvSpPr txBox="1"/>
          <p:nvPr/>
        </p:nvSpPr>
        <p:spPr>
          <a:xfrm>
            <a:off x="5378655" y="799508"/>
            <a:ext cx="209513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latin typeface="Comic Sans MS" panose="030F0702030302020204" pitchFamily="66" charset="0"/>
                <a:cs typeface="Calibri" panose="020F0502020204030204" pitchFamily="34" charset="0"/>
              </a:rPr>
              <a:t>Have a think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118314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0 L 0.02796 -0.04005 C 0.03369 -0.04907 0.04289 -0.05394 0.05174 -0.05394 C 0.06285 -0.05394 0.07136 -0.04907 0.07709 -0.04005 L 0.10643 0 " pathEditMode="relative" rAng="0" ptsTypes="AAAAA">
                                      <p:cBhvr>
                                        <p:cTn id="20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313" y="-2708"/>
                                    </p:animMotion>
                                  </p:childTnLst>
                                </p:cTn>
                              </p:par>
                              <p:par>
                                <p:cTn id="21" presetID="22" presetClass="entr" presetSubtype="8" fill="hold" grpId="0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400"/>
                            </p:stCondLst>
                            <p:childTnLst>
                              <p:par>
                                <p:cTn id="25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7 0 L 0.02795 -0.05833 C 0.03385 -0.07106 0.04288 -0.07801 0.05191 -0.07801 C 0.06285 -0.07801 0.07118 -0.07106 0.07708 -0.05833 L 0.10625 0 " pathEditMode="relative" rAng="0" ptsTypes="AAAAA">
                                      <p:cBhvr>
                                        <p:cTn id="32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313" y="-3912"/>
                                    </p:animMotion>
                                  </p:childTnLst>
                                </p:cTn>
                              </p:par>
                              <p:par>
                                <p:cTn id="33" presetID="22" presetClass="entr" presetSubtype="8" fill="hold" grpId="0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2400"/>
                            </p:stCondLst>
                            <p:childTnLst>
                              <p:par>
                                <p:cTn id="37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4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121 0 L 0.0276 -0.05833 C 0.03316 -0.07106 0.04166 -0.07801 0.05017 -0.07801 C 0.06041 -0.07801 0.0684 -0.07106 0.07396 -0.05833 L 0.10156 0 " pathEditMode="relative" rAng="0" ptsTypes="AAAAA">
                                      <p:cBhvr>
                                        <p:cTn id="44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017" y="-3912"/>
                                    </p:animMotion>
                                  </p:childTnLst>
                                </p:cTn>
                              </p:par>
                              <p:par>
                                <p:cTn id="45" presetID="22" presetClass="entr" presetSubtype="8" fill="hold" grpId="0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 animBg="1"/>
      <p:bldP spid="29" grpId="0" animBg="1"/>
      <p:bldP spid="30" grpId="0" animBg="1"/>
      <p:bldP spid="38" grpId="0"/>
      <p:bldP spid="39" grpId="0"/>
      <p:bldP spid="41" grpId="0"/>
      <p:bldP spid="41" grpId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8" name="Straight Connector 17"/>
          <p:cNvCxnSpPr/>
          <p:nvPr/>
        </p:nvCxnSpPr>
        <p:spPr>
          <a:xfrm>
            <a:off x="1112282" y="3641815"/>
            <a:ext cx="6494746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>
            <a:extLst>
              <a:ext uri="{FF2B5EF4-FFF2-40B4-BE49-F238E27FC236}">
                <a16:creationId xmlns:a16="http://schemas.microsoft.com/office/drawing/2014/main" id="{698427C9-0617-9F43-BCE5-501B0A536CF5}"/>
              </a:ext>
            </a:extLst>
          </p:cNvPr>
          <p:cNvSpPr txBox="1"/>
          <p:nvPr/>
        </p:nvSpPr>
        <p:spPr>
          <a:xfrm>
            <a:off x="515112" y="3717660"/>
            <a:ext cx="784805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	0	    10		20	     30	  40	   50	    60		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698427C9-0617-9F43-BCE5-501B0A536CF5}"/>
                  </a:ext>
                </a:extLst>
              </p:cNvPr>
              <p:cNvSpPr txBox="1"/>
              <p:nvPr/>
            </p:nvSpPr>
            <p:spPr>
              <a:xfrm>
                <a:off x="926505" y="556357"/>
                <a:ext cx="7848055" cy="126188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4800" dirty="0">
                    <a:latin typeface="Comic Sans MS" panose="030F0702030302020204" pitchFamily="66" charset="0"/>
                  </a:rPr>
                  <a:t>60 </a:t>
                </a:r>
                <a14:m>
                  <m:oMath xmlns:m="http://schemas.openxmlformats.org/officeDocument/2006/math">
                    <m:r>
                      <a:rPr lang="en-GB" sz="4800" i="1" dirty="0" smtClean="0">
                        <a:latin typeface="Cambria Math" panose="02040503050406030204" pitchFamily="18" charset="0"/>
                      </a:rPr>
                      <m:t>÷</m:t>
                    </m:r>
                  </m:oMath>
                </a14:m>
                <a:r>
                  <a:rPr lang="en-GB" sz="4800" dirty="0">
                    <a:latin typeface="Comic Sans MS" panose="030F0702030302020204" pitchFamily="66" charset="0"/>
                  </a:rPr>
                  <a:t> 10 </a:t>
                </a:r>
                <a14:m>
                  <m:oMath xmlns:m="http://schemas.openxmlformats.org/officeDocument/2006/math">
                    <m:r>
                      <a:rPr lang="en-GB" sz="4800" i="1" dirty="0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endParaRPr lang="en-GB" sz="4800" dirty="0">
                  <a:latin typeface="Comic Sans MS" panose="030F0702030302020204" pitchFamily="66" charset="0"/>
                </a:endParaRPr>
              </a:p>
              <a:p>
                <a:endParaRPr lang="en-GB" sz="28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698427C9-0617-9F43-BCE5-501B0A536CF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26505" y="556357"/>
                <a:ext cx="7848055" cy="1261884"/>
              </a:xfrm>
              <a:prstGeom prst="rect">
                <a:avLst/>
              </a:prstGeom>
              <a:blipFill>
                <a:blip r:embed="rId5"/>
                <a:stretch>
                  <a:fillRect l="-3574" t="-1111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2" name="TextBox 21">
            <a:extLst>
              <a:ext uri="{FF2B5EF4-FFF2-40B4-BE49-F238E27FC236}">
                <a16:creationId xmlns:a16="http://schemas.microsoft.com/office/drawing/2014/main" id="{698427C9-0617-9F43-BCE5-501B0A536CF5}"/>
              </a:ext>
            </a:extLst>
          </p:cNvPr>
          <p:cNvSpPr txBox="1"/>
          <p:nvPr/>
        </p:nvSpPr>
        <p:spPr>
          <a:xfrm>
            <a:off x="935290" y="4974292"/>
            <a:ext cx="784805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>
                <a:solidFill>
                  <a:schemeClr val="accent5">
                    <a:lumMod val="75000"/>
                  </a:schemeClr>
                </a:solidFill>
                <a:latin typeface="Comic Sans MS" panose="030F0702030302020204" pitchFamily="66" charset="0"/>
              </a:rPr>
              <a:t>6 </a:t>
            </a:r>
            <a:r>
              <a:rPr lang="en-GB" sz="3200" dirty="0">
                <a:latin typeface="Comic Sans MS" panose="030F0702030302020204" pitchFamily="66" charset="0"/>
              </a:rPr>
              <a:t>jumps of </a:t>
            </a:r>
            <a:r>
              <a:rPr lang="en-GB" sz="3200" dirty="0">
                <a:solidFill>
                  <a:schemeClr val="accent5">
                    <a:lumMod val="75000"/>
                  </a:schemeClr>
                </a:solidFill>
                <a:latin typeface="Comic Sans MS" panose="030F0702030302020204" pitchFamily="66" charset="0"/>
              </a:rPr>
              <a:t>10 </a:t>
            </a:r>
            <a:r>
              <a:rPr lang="en-GB" sz="3200" dirty="0">
                <a:latin typeface="Comic Sans MS" panose="030F0702030302020204" pitchFamily="66" charset="0"/>
              </a:rPr>
              <a:t>are equal to 60</a:t>
            </a:r>
          </a:p>
        </p:txBody>
      </p:sp>
      <p:sp>
        <p:nvSpPr>
          <p:cNvPr id="23" name="Rectangle 22"/>
          <p:cNvSpPr/>
          <p:nvPr/>
        </p:nvSpPr>
        <p:spPr>
          <a:xfrm>
            <a:off x="3832868" y="556357"/>
            <a:ext cx="559769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4800" dirty="0">
                <a:solidFill>
                  <a:schemeClr val="accent5">
                    <a:lumMod val="75000"/>
                  </a:schemeClr>
                </a:solidFill>
                <a:latin typeface="Comic Sans MS" panose="030F0702030302020204" pitchFamily="66" charset="0"/>
              </a:rPr>
              <a:t>6</a:t>
            </a:r>
            <a:endParaRPr lang="en-GB" dirty="0">
              <a:solidFill>
                <a:schemeClr val="accent5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pic>
        <p:nvPicPr>
          <p:cNvPr id="24" name="Picture 23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075811" y="602066"/>
            <a:ext cx="747045" cy="747045"/>
          </a:xfrm>
          <a:prstGeom prst="rect">
            <a:avLst/>
          </a:prstGeom>
        </p:spPr>
      </p:pic>
      <p:sp>
        <p:nvSpPr>
          <p:cNvPr id="25" name="TextBox 24"/>
          <p:cNvSpPr txBox="1"/>
          <p:nvPr/>
        </p:nvSpPr>
        <p:spPr>
          <a:xfrm>
            <a:off x="5389605" y="788556"/>
            <a:ext cx="209513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latin typeface="Comic Sans MS" panose="030F0702030302020204" pitchFamily="66" charset="0"/>
                <a:cs typeface="Calibri" panose="020F0502020204030204" pitchFamily="34" charset="0"/>
              </a:rPr>
              <a:t>Have a think</a:t>
            </a:r>
          </a:p>
        </p:txBody>
      </p:sp>
      <p:sp>
        <p:nvSpPr>
          <p:cNvPr id="26" name="Arc 25"/>
          <p:cNvSpPr/>
          <p:nvPr/>
        </p:nvSpPr>
        <p:spPr>
          <a:xfrm>
            <a:off x="1112282" y="3150381"/>
            <a:ext cx="990130" cy="977482"/>
          </a:xfrm>
          <a:prstGeom prst="arc">
            <a:avLst>
              <a:gd name="adj1" fmla="val 10763920"/>
              <a:gd name="adj2" fmla="val 21460830"/>
            </a:avLst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29" name="Arc 28"/>
          <p:cNvSpPr/>
          <p:nvPr/>
        </p:nvSpPr>
        <p:spPr>
          <a:xfrm>
            <a:off x="2102412" y="3150381"/>
            <a:ext cx="990130" cy="977482"/>
          </a:xfrm>
          <a:prstGeom prst="arc">
            <a:avLst>
              <a:gd name="adj1" fmla="val 10763920"/>
              <a:gd name="adj2" fmla="val 21460830"/>
            </a:avLst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30" name="Arc 29"/>
          <p:cNvSpPr/>
          <p:nvPr/>
        </p:nvSpPr>
        <p:spPr>
          <a:xfrm>
            <a:off x="3092542" y="3150381"/>
            <a:ext cx="990130" cy="977482"/>
          </a:xfrm>
          <a:prstGeom prst="arc">
            <a:avLst>
              <a:gd name="adj1" fmla="val 10763920"/>
              <a:gd name="adj2" fmla="val 21460830"/>
            </a:avLst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31" name="Arc 30"/>
          <p:cNvSpPr/>
          <p:nvPr/>
        </p:nvSpPr>
        <p:spPr>
          <a:xfrm>
            <a:off x="4082672" y="3108999"/>
            <a:ext cx="990130" cy="977482"/>
          </a:xfrm>
          <a:prstGeom prst="arc">
            <a:avLst>
              <a:gd name="adj1" fmla="val 10763920"/>
              <a:gd name="adj2" fmla="val 21460830"/>
            </a:avLst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32" name="Arc 31"/>
          <p:cNvSpPr/>
          <p:nvPr/>
        </p:nvSpPr>
        <p:spPr>
          <a:xfrm>
            <a:off x="5072802" y="3105839"/>
            <a:ext cx="990130" cy="977482"/>
          </a:xfrm>
          <a:prstGeom prst="arc">
            <a:avLst>
              <a:gd name="adj1" fmla="val 10763920"/>
              <a:gd name="adj2" fmla="val 21460830"/>
            </a:avLst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33" name="Arc 32"/>
          <p:cNvSpPr/>
          <p:nvPr/>
        </p:nvSpPr>
        <p:spPr>
          <a:xfrm>
            <a:off x="6085681" y="3069882"/>
            <a:ext cx="990130" cy="977482"/>
          </a:xfrm>
          <a:prstGeom prst="arc">
            <a:avLst>
              <a:gd name="adj1" fmla="val 10763920"/>
              <a:gd name="adj2" fmla="val 21460830"/>
            </a:avLst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3897275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23" grpId="0"/>
      <p:bldP spid="25" grpId="0"/>
      <p:bldP spid="25" grpId="1"/>
      <p:bldP spid="26" grpId="0" animBg="1"/>
      <p:bldP spid="29" grpId="0" animBg="1"/>
      <p:bldP spid="30" grpId="0" animBg="1"/>
      <p:bldP spid="31" grpId="0" animBg="1"/>
      <p:bldP spid="32" grpId="0" animBg="1"/>
      <p:bldP spid="33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83" name="TextBox 82">
                <a:extLst>
                  <a:ext uri="{FF2B5EF4-FFF2-40B4-BE49-F238E27FC236}">
                    <a16:creationId xmlns:a16="http://schemas.microsoft.com/office/drawing/2014/main" id="{698427C9-0617-9F43-BCE5-501B0A536CF5}"/>
                  </a:ext>
                </a:extLst>
              </p:cNvPr>
              <p:cNvSpPr txBox="1"/>
              <p:nvPr/>
            </p:nvSpPr>
            <p:spPr>
              <a:xfrm>
                <a:off x="926505" y="556357"/>
                <a:ext cx="7848055" cy="144655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4400" dirty="0">
                    <a:latin typeface="Comic Sans MS" panose="030F0702030302020204" pitchFamily="66" charset="0"/>
                  </a:rPr>
                  <a:t>18 </a:t>
                </a:r>
                <a14:m>
                  <m:oMath xmlns:m="http://schemas.openxmlformats.org/officeDocument/2006/math">
                    <m:r>
                      <a:rPr lang="en-GB" sz="4400" i="1" dirty="0" smtClean="0">
                        <a:latin typeface="Cambria Math" panose="02040503050406030204" pitchFamily="18" charset="0"/>
                      </a:rPr>
                      <m:t>÷</m:t>
                    </m:r>
                  </m:oMath>
                </a14:m>
                <a:r>
                  <a:rPr lang="en-GB" sz="4400" dirty="0">
                    <a:latin typeface="Comic Sans MS" panose="030F0702030302020204" pitchFamily="66" charset="0"/>
                  </a:rPr>
                  <a:t>        </a:t>
                </a:r>
                <a14:m>
                  <m:oMath xmlns:m="http://schemas.openxmlformats.org/officeDocument/2006/math">
                    <m:r>
                      <a:rPr lang="en-GB" sz="4400" i="1" dirty="0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endParaRPr lang="en-GB" sz="4400" dirty="0">
                  <a:latin typeface="Comic Sans MS" panose="030F0702030302020204" pitchFamily="66" charset="0"/>
                </a:endParaRPr>
              </a:p>
              <a:p>
                <a:endParaRPr lang="en-GB" sz="44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83" name="TextBox 82">
                <a:extLst>
                  <a:ext uri="{FF2B5EF4-FFF2-40B4-BE49-F238E27FC236}">
                    <a16:creationId xmlns:a16="http://schemas.microsoft.com/office/drawing/2014/main" id="{698427C9-0617-9F43-BCE5-501B0A536CF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26505" y="556357"/>
                <a:ext cx="7848055" cy="1446550"/>
              </a:xfrm>
              <a:prstGeom prst="rect">
                <a:avLst/>
              </a:prstGeom>
              <a:blipFill>
                <a:blip r:embed="rId5"/>
                <a:stretch>
                  <a:fillRect l="-3186" t="-840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4" name="TextBox 83">
                <a:extLst>
                  <a:ext uri="{FF2B5EF4-FFF2-40B4-BE49-F238E27FC236}">
                    <a16:creationId xmlns:a16="http://schemas.microsoft.com/office/drawing/2014/main" id="{698427C9-0617-9F43-BCE5-501B0A536CF5}"/>
                  </a:ext>
                </a:extLst>
              </p:cNvPr>
              <p:cNvSpPr txBox="1"/>
              <p:nvPr/>
            </p:nvSpPr>
            <p:spPr>
              <a:xfrm>
                <a:off x="1208016" y="2896385"/>
                <a:ext cx="7848055" cy="483209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800" dirty="0">
                    <a:solidFill>
                      <a:schemeClr val="accent5">
                        <a:lumMod val="75000"/>
                      </a:schemeClr>
                    </a:solidFill>
                    <a:latin typeface="Comic Sans MS" panose="030F0702030302020204" pitchFamily="66" charset="0"/>
                  </a:rPr>
                  <a:t>18 </a:t>
                </a:r>
                <a:r>
                  <a:rPr lang="en-GB" sz="2800" dirty="0">
                    <a:latin typeface="Comic Sans MS" panose="030F0702030302020204" pitchFamily="66" charset="0"/>
                  </a:rPr>
                  <a:t>jumps of </a:t>
                </a:r>
                <a:r>
                  <a:rPr lang="en-GB" sz="2800" dirty="0">
                    <a:solidFill>
                      <a:schemeClr val="accent5">
                        <a:lumMod val="75000"/>
                      </a:schemeClr>
                    </a:solidFill>
                    <a:latin typeface="Comic Sans MS" panose="030F0702030302020204" pitchFamily="66" charset="0"/>
                  </a:rPr>
                  <a:t>1 </a:t>
                </a:r>
                <a:r>
                  <a:rPr lang="en-GB" sz="2800" dirty="0">
                    <a:latin typeface="Comic Sans MS" panose="030F0702030302020204" pitchFamily="66" charset="0"/>
                  </a:rPr>
                  <a:t>         	18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latin typeface="Cambria Math" panose="02040503050406030204" pitchFamily="18" charset="0"/>
                      </a:rPr>
                      <m:t>÷</m:t>
                    </m:r>
                  </m:oMath>
                </a14:m>
                <a:r>
                  <a:rPr lang="en-GB" sz="2800" dirty="0">
                    <a:latin typeface="Comic Sans MS" panose="030F0702030302020204" pitchFamily="66" charset="0"/>
                  </a:rPr>
                  <a:t> 1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800" dirty="0">
                    <a:latin typeface="Comic Sans MS" panose="030F0702030302020204" pitchFamily="66" charset="0"/>
                  </a:rPr>
                  <a:t> 18</a:t>
                </a:r>
              </a:p>
              <a:p>
                <a:r>
                  <a:rPr lang="en-GB" sz="2800" dirty="0">
                    <a:solidFill>
                      <a:schemeClr val="accent5">
                        <a:lumMod val="75000"/>
                      </a:schemeClr>
                    </a:solidFill>
                    <a:latin typeface="Comic Sans MS" panose="030F0702030302020204" pitchFamily="66" charset="0"/>
                  </a:rPr>
                  <a:t>  9 </a:t>
                </a:r>
                <a:r>
                  <a:rPr lang="en-GB" sz="2800" dirty="0">
                    <a:latin typeface="Comic Sans MS" panose="030F0702030302020204" pitchFamily="66" charset="0"/>
                  </a:rPr>
                  <a:t>jumps of </a:t>
                </a:r>
                <a:r>
                  <a:rPr lang="en-GB" sz="2800" dirty="0">
                    <a:solidFill>
                      <a:schemeClr val="accent5">
                        <a:lumMod val="75000"/>
                      </a:schemeClr>
                    </a:solidFill>
                    <a:latin typeface="Comic Sans MS" panose="030F0702030302020204" pitchFamily="66" charset="0"/>
                  </a:rPr>
                  <a:t>2 </a:t>
                </a:r>
                <a:r>
                  <a:rPr lang="en-GB" sz="2800" dirty="0">
                    <a:latin typeface="Comic Sans MS" panose="030F0702030302020204" pitchFamily="66" charset="0"/>
                  </a:rPr>
                  <a:t>         	18 </a:t>
                </a:r>
                <a14:m>
                  <m:oMath xmlns:m="http://schemas.openxmlformats.org/officeDocument/2006/math">
                    <m:r>
                      <a:rPr lang="en-GB" sz="2800" i="1" dirty="0">
                        <a:latin typeface="Cambria Math" panose="02040503050406030204" pitchFamily="18" charset="0"/>
                      </a:rPr>
                      <m:t>÷</m:t>
                    </m:r>
                  </m:oMath>
                </a14:m>
                <a:r>
                  <a:rPr lang="en-GB" sz="2800" dirty="0">
                    <a:latin typeface="Comic Sans MS" panose="030F0702030302020204" pitchFamily="66" charset="0"/>
                  </a:rPr>
                  <a:t> 2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800" dirty="0">
                    <a:latin typeface="Comic Sans MS" panose="030F0702030302020204" pitchFamily="66" charset="0"/>
                  </a:rPr>
                  <a:t> 9</a:t>
                </a:r>
              </a:p>
              <a:p>
                <a:r>
                  <a:rPr lang="en-GB" sz="2800" dirty="0">
                    <a:latin typeface="Comic Sans MS" panose="030F0702030302020204" pitchFamily="66" charset="0"/>
                  </a:rPr>
                  <a:t>  </a:t>
                </a:r>
                <a:r>
                  <a:rPr lang="en-GB" sz="2800" dirty="0">
                    <a:solidFill>
                      <a:schemeClr val="accent5">
                        <a:lumMod val="75000"/>
                      </a:schemeClr>
                    </a:solidFill>
                    <a:latin typeface="Comic Sans MS" panose="030F0702030302020204" pitchFamily="66" charset="0"/>
                  </a:rPr>
                  <a:t>6 </a:t>
                </a:r>
                <a:r>
                  <a:rPr lang="en-GB" sz="2800" dirty="0">
                    <a:latin typeface="Comic Sans MS" panose="030F0702030302020204" pitchFamily="66" charset="0"/>
                  </a:rPr>
                  <a:t>jumps of </a:t>
                </a:r>
                <a:r>
                  <a:rPr lang="en-GB" sz="2800" dirty="0">
                    <a:solidFill>
                      <a:schemeClr val="accent5">
                        <a:lumMod val="75000"/>
                      </a:schemeClr>
                    </a:solidFill>
                    <a:latin typeface="Comic Sans MS" panose="030F0702030302020204" pitchFamily="66" charset="0"/>
                  </a:rPr>
                  <a:t>3 </a:t>
                </a:r>
                <a:r>
                  <a:rPr lang="en-GB" sz="2800" dirty="0">
                    <a:latin typeface="Comic Sans MS" panose="030F0702030302020204" pitchFamily="66" charset="0"/>
                  </a:rPr>
                  <a:t>         	18 </a:t>
                </a:r>
                <a14:m>
                  <m:oMath xmlns:m="http://schemas.openxmlformats.org/officeDocument/2006/math">
                    <m:r>
                      <a:rPr lang="en-GB" sz="2800" i="1" dirty="0">
                        <a:latin typeface="Cambria Math" panose="02040503050406030204" pitchFamily="18" charset="0"/>
                      </a:rPr>
                      <m:t>÷</m:t>
                    </m:r>
                  </m:oMath>
                </a14:m>
                <a:r>
                  <a:rPr lang="en-GB" sz="2800" dirty="0">
                    <a:latin typeface="Comic Sans MS" panose="030F0702030302020204" pitchFamily="66" charset="0"/>
                  </a:rPr>
                  <a:t> 3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800" dirty="0">
                    <a:latin typeface="Comic Sans MS" panose="030F0702030302020204" pitchFamily="66" charset="0"/>
                  </a:rPr>
                  <a:t> 6</a:t>
                </a:r>
              </a:p>
              <a:p>
                <a:r>
                  <a:rPr lang="en-GB" sz="2800" dirty="0">
                    <a:latin typeface="Comic Sans MS" panose="030F0702030302020204" pitchFamily="66" charset="0"/>
                  </a:rPr>
                  <a:t>  </a:t>
                </a:r>
                <a:r>
                  <a:rPr lang="en-GB" sz="2800" dirty="0">
                    <a:solidFill>
                      <a:schemeClr val="accent5">
                        <a:lumMod val="75000"/>
                      </a:schemeClr>
                    </a:solidFill>
                    <a:latin typeface="Comic Sans MS" panose="030F0702030302020204" pitchFamily="66" charset="0"/>
                  </a:rPr>
                  <a:t>3 </a:t>
                </a:r>
                <a:r>
                  <a:rPr lang="en-GB" sz="2800" dirty="0">
                    <a:latin typeface="Comic Sans MS" panose="030F0702030302020204" pitchFamily="66" charset="0"/>
                  </a:rPr>
                  <a:t>jumps of </a:t>
                </a:r>
                <a:r>
                  <a:rPr lang="en-GB" sz="2800" dirty="0">
                    <a:solidFill>
                      <a:schemeClr val="accent5">
                        <a:lumMod val="75000"/>
                      </a:schemeClr>
                    </a:solidFill>
                    <a:latin typeface="Comic Sans MS" panose="030F0702030302020204" pitchFamily="66" charset="0"/>
                  </a:rPr>
                  <a:t>6</a:t>
                </a:r>
                <a:r>
                  <a:rPr lang="en-GB" sz="2800" dirty="0">
                    <a:latin typeface="Comic Sans MS" panose="030F0702030302020204" pitchFamily="66" charset="0"/>
                  </a:rPr>
                  <a:t>          	18 </a:t>
                </a:r>
                <a14:m>
                  <m:oMath xmlns:m="http://schemas.openxmlformats.org/officeDocument/2006/math">
                    <m:r>
                      <a:rPr lang="en-GB" sz="2800" i="1" dirty="0">
                        <a:latin typeface="Cambria Math" panose="02040503050406030204" pitchFamily="18" charset="0"/>
                      </a:rPr>
                      <m:t>÷</m:t>
                    </m:r>
                  </m:oMath>
                </a14:m>
                <a:r>
                  <a:rPr lang="en-GB" sz="2800" dirty="0">
                    <a:latin typeface="Comic Sans MS" panose="030F0702030302020204" pitchFamily="66" charset="0"/>
                  </a:rPr>
                  <a:t> 6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800" dirty="0">
                    <a:latin typeface="Comic Sans MS" panose="030F0702030302020204" pitchFamily="66" charset="0"/>
                  </a:rPr>
                  <a:t> 3</a:t>
                </a:r>
              </a:p>
              <a:p>
                <a:r>
                  <a:rPr lang="en-GB" sz="2800" dirty="0">
                    <a:latin typeface="Comic Sans MS" panose="030F0702030302020204" pitchFamily="66" charset="0"/>
                  </a:rPr>
                  <a:t>  </a:t>
                </a:r>
                <a:r>
                  <a:rPr lang="en-GB" sz="2800" dirty="0">
                    <a:solidFill>
                      <a:schemeClr val="accent5">
                        <a:lumMod val="75000"/>
                      </a:schemeClr>
                    </a:solidFill>
                    <a:latin typeface="Comic Sans MS" panose="030F0702030302020204" pitchFamily="66" charset="0"/>
                  </a:rPr>
                  <a:t>2 </a:t>
                </a:r>
                <a:r>
                  <a:rPr lang="en-GB" sz="2800" dirty="0">
                    <a:latin typeface="Comic Sans MS" panose="030F0702030302020204" pitchFamily="66" charset="0"/>
                  </a:rPr>
                  <a:t>jumps of </a:t>
                </a:r>
                <a:r>
                  <a:rPr lang="en-GB" sz="2800" dirty="0">
                    <a:solidFill>
                      <a:schemeClr val="accent5">
                        <a:lumMod val="75000"/>
                      </a:schemeClr>
                    </a:solidFill>
                    <a:latin typeface="Comic Sans MS" panose="030F0702030302020204" pitchFamily="66" charset="0"/>
                  </a:rPr>
                  <a:t>9 </a:t>
                </a:r>
                <a:r>
                  <a:rPr lang="en-GB" sz="2800" dirty="0">
                    <a:latin typeface="Comic Sans MS" panose="030F0702030302020204" pitchFamily="66" charset="0"/>
                  </a:rPr>
                  <a:t>         	18 </a:t>
                </a:r>
                <a14:m>
                  <m:oMath xmlns:m="http://schemas.openxmlformats.org/officeDocument/2006/math">
                    <m:r>
                      <a:rPr lang="en-GB" sz="2800" i="1" dirty="0">
                        <a:latin typeface="Cambria Math" panose="02040503050406030204" pitchFamily="18" charset="0"/>
                      </a:rPr>
                      <m:t>÷</m:t>
                    </m:r>
                  </m:oMath>
                </a14:m>
                <a:r>
                  <a:rPr lang="en-GB" sz="2800" dirty="0">
                    <a:latin typeface="Comic Sans MS" panose="030F0702030302020204" pitchFamily="66" charset="0"/>
                  </a:rPr>
                  <a:t> 9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800" dirty="0">
                    <a:latin typeface="Comic Sans MS" panose="030F0702030302020204" pitchFamily="66" charset="0"/>
                  </a:rPr>
                  <a:t> 2</a:t>
                </a:r>
              </a:p>
              <a:p>
                <a:r>
                  <a:rPr lang="en-GB" sz="2800" dirty="0">
                    <a:latin typeface="Comic Sans MS" panose="030F0702030302020204" pitchFamily="66" charset="0"/>
                  </a:rPr>
                  <a:t>  </a:t>
                </a:r>
                <a:r>
                  <a:rPr lang="en-GB" sz="2800" dirty="0">
                    <a:solidFill>
                      <a:schemeClr val="accent5">
                        <a:lumMod val="75000"/>
                      </a:schemeClr>
                    </a:solidFill>
                    <a:latin typeface="Comic Sans MS" panose="030F0702030302020204" pitchFamily="66" charset="0"/>
                  </a:rPr>
                  <a:t>1 </a:t>
                </a:r>
                <a:r>
                  <a:rPr lang="en-GB" sz="2800" dirty="0">
                    <a:latin typeface="Comic Sans MS" panose="030F0702030302020204" pitchFamily="66" charset="0"/>
                  </a:rPr>
                  <a:t>jump of </a:t>
                </a:r>
                <a:r>
                  <a:rPr lang="en-GB" sz="2800" dirty="0">
                    <a:solidFill>
                      <a:schemeClr val="accent5">
                        <a:lumMod val="75000"/>
                      </a:schemeClr>
                    </a:solidFill>
                    <a:latin typeface="Comic Sans MS" panose="030F0702030302020204" pitchFamily="66" charset="0"/>
                  </a:rPr>
                  <a:t>18 </a:t>
                </a:r>
                <a:r>
                  <a:rPr lang="en-GB" sz="2800" dirty="0">
                    <a:latin typeface="Comic Sans MS" panose="030F0702030302020204" pitchFamily="66" charset="0"/>
                  </a:rPr>
                  <a:t>        		18 </a:t>
                </a:r>
                <a14:m>
                  <m:oMath xmlns:m="http://schemas.openxmlformats.org/officeDocument/2006/math">
                    <m:r>
                      <a:rPr lang="en-GB" sz="2800" i="1" dirty="0">
                        <a:latin typeface="Cambria Math" panose="02040503050406030204" pitchFamily="18" charset="0"/>
                      </a:rPr>
                      <m:t>÷</m:t>
                    </m:r>
                  </m:oMath>
                </a14:m>
                <a:r>
                  <a:rPr lang="en-GB" sz="2800" dirty="0">
                    <a:latin typeface="Comic Sans MS" panose="030F0702030302020204" pitchFamily="66" charset="0"/>
                  </a:rPr>
                  <a:t> 18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800" dirty="0">
                    <a:latin typeface="Comic Sans MS" panose="030F0702030302020204" pitchFamily="66" charset="0"/>
                  </a:rPr>
                  <a:t> 1</a:t>
                </a:r>
              </a:p>
              <a:p>
                <a:endParaRPr lang="en-GB" sz="2800" dirty="0">
                  <a:latin typeface="Comic Sans MS" panose="030F0702030302020204" pitchFamily="66" charset="0"/>
                </a:endParaRPr>
              </a:p>
              <a:p>
                <a:endParaRPr lang="en-GB" sz="2800" dirty="0">
                  <a:latin typeface="Comic Sans MS" panose="030F0702030302020204" pitchFamily="66" charset="0"/>
                </a:endParaRPr>
              </a:p>
              <a:p>
                <a:endParaRPr lang="en-GB" sz="2800" dirty="0">
                  <a:latin typeface="Comic Sans MS" panose="030F0702030302020204" pitchFamily="66" charset="0"/>
                </a:endParaRPr>
              </a:p>
              <a:p>
                <a:endParaRPr lang="en-GB" sz="2800" dirty="0">
                  <a:latin typeface="Comic Sans MS" panose="030F0702030302020204" pitchFamily="66" charset="0"/>
                </a:endParaRPr>
              </a:p>
              <a:p>
                <a:endParaRPr lang="en-GB" sz="28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84" name="TextBox 83">
                <a:extLst>
                  <a:ext uri="{FF2B5EF4-FFF2-40B4-BE49-F238E27FC236}">
                    <a16:creationId xmlns:a16="http://schemas.microsoft.com/office/drawing/2014/main" id="{698427C9-0617-9F43-BCE5-501B0A536CF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08016" y="2896385"/>
                <a:ext cx="7848055" cy="4832092"/>
              </a:xfrm>
              <a:prstGeom prst="rect">
                <a:avLst/>
              </a:prstGeom>
              <a:blipFill>
                <a:blip r:embed="rId6"/>
                <a:stretch>
                  <a:fillRect l="-1553" t="-126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85" name="Picture 84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075811" y="602066"/>
            <a:ext cx="747045" cy="747045"/>
          </a:xfrm>
          <a:prstGeom prst="rect">
            <a:avLst/>
          </a:prstGeom>
        </p:spPr>
      </p:pic>
      <p:sp>
        <p:nvSpPr>
          <p:cNvPr id="86" name="TextBox 85"/>
          <p:cNvSpPr txBox="1"/>
          <p:nvPr/>
        </p:nvSpPr>
        <p:spPr>
          <a:xfrm>
            <a:off x="5378655" y="799505"/>
            <a:ext cx="209513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latin typeface="Comic Sans MS" panose="030F0702030302020204" pitchFamily="66" charset="0"/>
                <a:cs typeface="Calibri" panose="020F0502020204030204" pitchFamily="34" charset="0"/>
              </a:rPr>
              <a:t>Have a think</a:t>
            </a:r>
          </a:p>
        </p:txBody>
      </p:sp>
      <p:sp>
        <p:nvSpPr>
          <p:cNvPr id="87" name="Rectangle 86"/>
          <p:cNvSpPr/>
          <p:nvPr/>
        </p:nvSpPr>
        <p:spPr>
          <a:xfrm>
            <a:off x="2451509" y="556358"/>
            <a:ext cx="846397" cy="792754"/>
          </a:xfrm>
          <a:prstGeom prst="rect">
            <a:avLst/>
          </a:prstGeom>
          <a:noFill/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pic>
        <p:nvPicPr>
          <p:cNvPr id="88" name="Picture 87"/>
          <p:cNvPicPr>
            <a:picLocks noChangeAspect="1"/>
          </p:cNvPicPr>
          <p:nvPr/>
        </p:nvPicPr>
        <p:blipFill rotWithShape="1">
          <a:blip r:embed="rId8"/>
          <a:srcRect r="1656"/>
          <a:stretch/>
        </p:blipFill>
        <p:spPr>
          <a:xfrm>
            <a:off x="687196" y="1651474"/>
            <a:ext cx="7505828" cy="982241"/>
          </a:xfrm>
          <a:prstGeom prst="rect">
            <a:avLst/>
          </a:prstGeom>
        </p:spPr>
      </p:pic>
      <p:sp>
        <p:nvSpPr>
          <p:cNvPr id="89" name="Rectangle 88"/>
          <p:cNvSpPr/>
          <p:nvPr/>
        </p:nvSpPr>
        <p:spPr>
          <a:xfrm>
            <a:off x="4123488" y="553564"/>
            <a:ext cx="846397" cy="792754"/>
          </a:xfrm>
          <a:prstGeom prst="rect">
            <a:avLst/>
          </a:prstGeom>
          <a:noFill/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553097" y="5747657"/>
            <a:ext cx="45328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Send a photo of how you solved this problem.</a:t>
            </a:r>
            <a:endParaRPr lang="en-GB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4629238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4" grpId="0"/>
      <p:bldP spid="86" grpId="0"/>
      <p:bldP spid="86" grpId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0" name="TextBox 39">
                <a:extLst>
                  <a:ext uri="{FF2B5EF4-FFF2-40B4-BE49-F238E27FC236}">
                    <a16:creationId xmlns:a16="http://schemas.microsoft.com/office/drawing/2014/main" id="{25B1F9AA-71EA-7D42-86A7-05EE6EBEF04A}"/>
                  </a:ext>
                </a:extLst>
              </p:cNvPr>
              <p:cNvSpPr txBox="1"/>
              <p:nvPr/>
            </p:nvSpPr>
            <p:spPr>
              <a:xfrm>
                <a:off x="1694418" y="2013934"/>
                <a:ext cx="2554928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3200" dirty="0">
                    <a:latin typeface="Comic Sans MS" panose="030F0702030302020204" pitchFamily="66" charset="0"/>
                  </a:rPr>
                  <a:t>30</a:t>
                </a:r>
                <a14:m>
                  <m:oMath xmlns:m="http://schemas.openxmlformats.org/officeDocument/2006/math">
                    <m:r>
                      <a:rPr lang="en-GB" sz="32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m:rPr>
                        <m:nor/>
                      </m:rPr>
                      <a:rPr lang="en-GB" sz="3200">
                        <a:latin typeface="Comic Sans MS" panose="030F0702030302020204" pitchFamily="66" charset="0"/>
                        <a:ea typeface="Cambria Math" panose="02040503050406030204" pitchFamily="18" charset="0"/>
                      </a:rPr>
                      <m:t>÷</m:t>
                    </m:r>
                    <m:r>
                      <m:rPr>
                        <m:nor/>
                      </m:rPr>
                      <a:rPr lang="en-GB" sz="3200" b="0" i="0" smtClean="0">
                        <a:latin typeface="Comic Sans MS" panose="030F0702030302020204" pitchFamily="66" charset="0"/>
                        <a:ea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GB" sz="3200" dirty="0">
                    <a:latin typeface="Comic Sans MS" panose="030F0702030302020204" pitchFamily="66" charset="0"/>
                  </a:rPr>
                  <a:t>1</a:t>
                </a:r>
              </a:p>
            </p:txBody>
          </p:sp>
        </mc:Choice>
        <mc:Fallback xmlns="">
          <p:sp>
            <p:nvSpPr>
              <p:cNvPr id="40" name="TextBox 39">
                <a:extLst>
                  <a:ext uri="{FF2B5EF4-FFF2-40B4-BE49-F238E27FC236}">
                    <a16:creationId xmlns:a16="http://schemas.microsoft.com/office/drawing/2014/main" id="{25B1F9AA-71EA-7D42-86A7-05EE6EBEF04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94418" y="2013934"/>
                <a:ext cx="2554928" cy="584775"/>
              </a:xfrm>
              <a:prstGeom prst="rect">
                <a:avLst/>
              </a:prstGeom>
              <a:blipFill>
                <a:blip r:embed="rId5"/>
                <a:stretch>
                  <a:fillRect l="-6205" t="-13542" b="-3333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8" name="TextBox 47">
                <a:extLst>
                  <a:ext uri="{FF2B5EF4-FFF2-40B4-BE49-F238E27FC236}">
                    <a16:creationId xmlns:a16="http://schemas.microsoft.com/office/drawing/2014/main" id="{18A6F778-A4D0-604F-A154-73B04EFDE326}"/>
                  </a:ext>
                </a:extLst>
              </p:cNvPr>
              <p:cNvSpPr txBox="1"/>
              <p:nvPr/>
            </p:nvSpPr>
            <p:spPr>
              <a:xfrm>
                <a:off x="2922983" y="2015383"/>
                <a:ext cx="2554928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3200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3200" dirty="0">
                    <a:latin typeface="Comic Sans MS" panose="030F0702030302020204" pitchFamily="66" charset="0"/>
                  </a:rPr>
                  <a:t> 30</a:t>
                </a:r>
              </a:p>
            </p:txBody>
          </p:sp>
        </mc:Choice>
        <mc:Fallback xmlns="">
          <p:sp>
            <p:nvSpPr>
              <p:cNvPr id="48" name="TextBox 47">
                <a:extLst>
                  <a:ext uri="{FF2B5EF4-FFF2-40B4-BE49-F238E27FC236}">
                    <a16:creationId xmlns:a16="http://schemas.microsoft.com/office/drawing/2014/main" id="{18A6F778-A4D0-604F-A154-73B04EFDE32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22983" y="2015383"/>
                <a:ext cx="2554928" cy="584775"/>
              </a:xfrm>
              <a:prstGeom prst="rect">
                <a:avLst/>
              </a:prstGeom>
              <a:blipFill>
                <a:blip r:embed="rId6"/>
                <a:stretch>
                  <a:fillRect t="-13542" b="-3333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9" name="Content Placeholder 3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68797" y="221074"/>
            <a:ext cx="1957218" cy="1822237"/>
          </a:xfrm>
          <a:prstGeom prst="rect">
            <a:avLst/>
          </a:prstGeom>
        </p:spPr>
      </p:pic>
      <p:pic>
        <p:nvPicPr>
          <p:cNvPr id="50" name="Content Placeholder 3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78371" y="76148"/>
            <a:ext cx="1957218" cy="1822237"/>
          </a:xfrm>
          <a:prstGeom prst="rect">
            <a:avLst/>
          </a:prstGeom>
        </p:spPr>
      </p:pic>
      <p:pic>
        <p:nvPicPr>
          <p:cNvPr id="51" name="Picture 50">
            <a:extLst>
              <a:ext uri="{FF2B5EF4-FFF2-40B4-BE49-F238E27FC236}">
                <a16:creationId xmlns:a16="http://schemas.microsoft.com/office/drawing/2014/main" id="{D138418C-9FFF-3E46-88F0-D477D10D034A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620391" y="333327"/>
            <a:ext cx="1427798" cy="1703113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52" name="TextBox 51">
                <a:extLst>
                  <a:ext uri="{FF2B5EF4-FFF2-40B4-BE49-F238E27FC236}">
                    <a16:creationId xmlns:a16="http://schemas.microsoft.com/office/drawing/2014/main" id="{25B1F9AA-71EA-7D42-86A7-05EE6EBEF04A}"/>
                  </a:ext>
                </a:extLst>
              </p:cNvPr>
              <p:cNvSpPr txBox="1"/>
              <p:nvPr/>
            </p:nvSpPr>
            <p:spPr>
              <a:xfrm>
                <a:off x="1694418" y="2587976"/>
                <a:ext cx="2554928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3200" dirty="0">
                    <a:latin typeface="Comic Sans MS" panose="030F0702030302020204" pitchFamily="66" charset="0"/>
                  </a:rPr>
                  <a:t>30</a:t>
                </a:r>
                <a14:m>
                  <m:oMath xmlns:m="http://schemas.openxmlformats.org/officeDocument/2006/math">
                    <m:r>
                      <a:rPr lang="en-GB" sz="32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m:rPr>
                        <m:nor/>
                      </m:rPr>
                      <a:rPr lang="en-GB" sz="3200">
                        <a:latin typeface="Comic Sans MS" panose="030F0702030302020204" pitchFamily="66" charset="0"/>
                        <a:ea typeface="Cambria Math" panose="02040503050406030204" pitchFamily="18" charset="0"/>
                      </a:rPr>
                      <m:t>÷</m:t>
                    </m:r>
                    <m:r>
                      <m:rPr>
                        <m:nor/>
                      </m:rPr>
                      <a:rPr lang="en-GB" sz="3200" b="0" i="0" smtClean="0">
                        <a:latin typeface="Comic Sans MS" panose="030F0702030302020204" pitchFamily="66" charset="0"/>
                        <a:ea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GB" sz="3200" dirty="0">
                    <a:latin typeface="Comic Sans MS" panose="030F0702030302020204" pitchFamily="66" charset="0"/>
                  </a:rPr>
                  <a:t>2</a:t>
                </a:r>
              </a:p>
            </p:txBody>
          </p:sp>
        </mc:Choice>
        <mc:Fallback xmlns="">
          <p:sp>
            <p:nvSpPr>
              <p:cNvPr id="52" name="TextBox 51">
                <a:extLst>
                  <a:ext uri="{FF2B5EF4-FFF2-40B4-BE49-F238E27FC236}">
                    <a16:creationId xmlns:a16="http://schemas.microsoft.com/office/drawing/2014/main" id="{25B1F9AA-71EA-7D42-86A7-05EE6EBEF04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94418" y="2587976"/>
                <a:ext cx="2554928" cy="584775"/>
              </a:xfrm>
              <a:prstGeom prst="rect">
                <a:avLst/>
              </a:prstGeom>
              <a:blipFill>
                <a:blip r:embed="rId9"/>
                <a:stretch>
                  <a:fillRect l="-6205" t="-13684" b="-3473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3" name="TextBox 52">
                <a:extLst>
                  <a:ext uri="{FF2B5EF4-FFF2-40B4-BE49-F238E27FC236}">
                    <a16:creationId xmlns:a16="http://schemas.microsoft.com/office/drawing/2014/main" id="{18A6F778-A4D0-604F-A154-73B04EFDE326}"/>
                  </a:ext>
                </a:extLst>
              </p:cNvPr>
              <p:cNvSpPr txBox="1"/>
              <p:nvPr/>
            </p:nvSpPr>
            <p:spPr>
              <a:xfrm>
                <a:off x="2922983" y="2603237"/>
                <a:ext cx="2554928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3200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3200" dirty="0">
                    <a:latin typeface="Comic Sans MS" panose="030F0702030302020204" pitchFamily="66" charset="0"/>
                  </a:rPr>
                  <a:t> 15</a:t>
                </a:r>
              </a:p>
            </p:txBody>
          </p:sp>
        </mc:Choice>
        <mc:Fallback xmlns="">
          <p:sp>
            <p:nvSpPr>
              <p:cNvPr id="53" name="TextBox 52">
                <a:extLst>
                  <a:ext uri="{FF2B5EF4-FFF2-40B4-BE49-F238E27FC236}">
                    <a16:creationId xmlns:a16="http://schemas.microsoft.com/office/drawing/2014/main" id="{18A6F778-A4D0-604F-A154-73B04EFDE32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22983" y="2603237"/>
                <a:ext cx="2554928" cy="584775"/>
              </a:xfrm>
              <a:prstGeom prst="rect">
                <a:avLst/>
              </a:prstGeom>
              <a:blipFill>
                <a:blip r:embed="rId10"/>
                <a:stretch>
                  <a:fillRect t="-13542" b="-3333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4" name="TextBox 53">
                <a:extLst>
                  <a:ext uri="{FF2B5EF4-FFF2-40B4-BE49-F238E27FC236}">
                    <a16:creationId xmlns:a16="http://schemas.microsoft.com/office/drawing/2014/main" id="{25B1F9AA-71EA-7D42-86A7-05EE6EBEF04A}"/>
                  </a:ext>
                </a:extLst>
              </p:cNvPr>
              <p:cNvSpPr txBox="1"/>
              <p:nvPr/>
            </p:nvSpPr>
            <p:spPr>
              <a:xfrm>
                <a:off x="1685929" y="3215129"/>
                <a:ext cx="2554928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3200" dirty="0">
                    <a:latin typeface="Comic Sans MS" panose="030F0702030302020204" pitchFamily="66" charset="0"/>
                  </a:rPr>
                  <a:t>30</a:t>
                </a:r>
                <a14:m>
                  <m:oMath xmlns:m="http://schemas.openxmlformats.org/officeDocument/2006/math">
                    <m:r>
                      <a:rPr lang="en-GB" sz="32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m:rPr>
                        <m:nor/>
                      </m:rPr>
                      <a:rPr lang="en-GB" sz="3200">
                        <a:latin typeface="Comic Sans MS" panose="030F0702030302020204" pitchFamily="66" charset="0"/>
                        <a:ea typeface="Cambria Math" panose="02040503050406030204" pitchFamily="18" charset="0"/>
                      </a:rPr>
                      <m:t>÷</m:t>
                    </m:r>
                    <m:r>
                      <m:rPr>
                        <m:nor/>
                      </m:rPr>
                      <a:rPr lang="en-GB" sz="3200" b="0" i="0" smtClean="0">
                        <a:latin typeface="Comic Sans MS" panose="030F0702030302020204" pitchFamily="66" charset="0"/>
                        <a:ea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GB" sz="3200" dirty="0">
                    <a:latin typeface="Comic Sans MS" panose="030F0702030302020204" pitchFamily="66" charset="0"/>
                  </a:rPr>
                  <a:t>3</a:t>
                </a:r>
              </a:p>
            </p:txBody>
          </p:sp>
        </mc:Choice>
        <mc:Fallback xmlns="">
          <p:sp>
            <p:nvSpPr>
              <p:cNvPr id="54" name="TextBox 53">
                <a:extLst>
                  <a:ext uri="{FF2B5EF4-FFF2-40B4-BE49-F238E27FC236}">
                    <a16:creationId xmlns:a16="http://schemas.microsoft.com/office/drawing/2014/main" id="{25B1F9AA-71EA-7D42-86A7-05EE6EBEF04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85929" y="3215129"/>
                <a:ext cx="2554928" cy="584775"/>
              </a:xfrm>
              <a:prstGeom prst="rect">
                <a:avLst/>
              </a:prstGeom>
              <a:blipFill>
                <a:blip r:embed="rId11"/>
                <a:stretch>
                  <a:fillRect l="-6205" t="-13542" b="-3333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5" name="TextBox 54">
                <a:extLst>
                  <a:ext uri="{FF2B5EF4-FFF2-40B4-BE49-F238E27FC236}">
                    <a16:creationId xmlns:a16="http://schemas.microsoft.com/office/drawing/2014/main" id="{18A6F778-A4D0-604F-A154-73B04EFDE326}"/>
                  </a:ext>
                </a:extLst>
              </p:cNvPr>
              <p:cNvSpPr txBox="1"/>
              <p:nvPr/>
            </p:nvSpPr>
            <p:spPr>
              <a:xfrm>
                <a:off x="2926756" y="3215129"/>
                <a:ext cx="2554928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3200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3200" dirty="0">
                    <a:latin typeface="Comic Sans MS" panose="030F0702030302020204" pitchFamily="66" charset="0"/>
                  </a:rPr>
                  <a:t> 10</a:t>
                </a:r>
              </a:p>
            </p:txBody>
          </p:sp>
        </mc:Choice>
        <mc:Fallback xmlns="">
          <p:sp>
            <p:nvSpPr>
              <p:cNvPr id="55" name="TextBox 54">
                <a:extLst>
                  <a:ext uri="{FF2B5EF4-FFF2-40B4-BE49-F238E27FC236}">
                    <a16:creationId xmlns:a16="http://schemas.microsoft.com/office/drawing/2014/main" id="{18A6F778-A4D0-604F-A154-73B04EFDE32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26756" y="3215129"/>
                <a:ext cx="2554928" cy="584775"/>
              </a:xfrm>
              <a:prstGeom prst="rect">
                <a:avLst/>
              </a:prstGeom>
              <a:blipFill>
                <a:blip r:embed="rId12"/>
                <a:stretch>
                  <a:fillRect t="-13542" b="-3333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6" name="Picture 55">
            <a:extLst>
              <a:ext uri="{FF2B5EF4-FFF2-40B4-BE49-F238E27FC236}">
                <a16:creationId xmlns:a16="http://schemas.microsoft.com/office/drawing/2014/main" id="{51CCE2ED-1357-6149-A197-847BD2611300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47957" y="4928131"/>
            <a:ext cx="903784" cy="903784"/>
          </a:xfrm>
          <a:prstGeom prst="rect">
            <a:avLst/>
          </a:prstGeom>
        </p:spPr>
      </p:pic>
      <p:sp>
        <p:nvSpPr>
          <p:cNvPr id="57" name="TextBox 56">
            <a:extLst>
              <a:ext uri="{FF2B5EF4-FFF2-40B4-BE49-F238E27FC236}">
                <a16:creationId xmlns:a16="http://schemas.microsoft.com/office/drawing/2014/main" id="{4076523D-98B9-804E-A6FD-5FC441DAAFF2}"/>
              </a:ext>
            </a:extLst>
          </p:cNvPr>
          <p:cNvSpPr txBox="1"/>
          <p:nvPr/>
        </p:nvSpPr>
        <p:spPr>
          <a:xfrm>
            <a:off x="4802639" y="5132720"/>
            <a:ext cx="266237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Have a think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8" name="TextBox 57">
                <a:extLst>
                  <a:ext uri="{FF2B5EF4-FFF2-40B4-BE49-F238E27FC236}">
                    <a16:creationId xmlns:a16="http://schemas.microsoft.com/office/drawing/2014/main" id="{25B1F9AA-71EA-7D42-86A7-05EE6EBEF04A}"/>
                  </a:ext>
                </a:extLst>
              </p:cNvPr>
              <p:cNvSpPr txBox="1"/>
              <p:nvPr/>
            </p:nvSpPr>
            <p:spPr>
              <a:xfrm>
                <a:off x="1694418" y="3827496"/>
                <a:ext cx="2554928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3200" dirty="0">
                    <a:latin typeface="Comic Sans MS" panose="030F0702030302020204" pitchFamily="66" charset="0"/>
                  </a:rPr>
                  <a:t>30</a:t>
                </a:r>
                <a14:m>
                  <m:oMath xmlns:m="http://schemas.openxmlformats.org/officeDocument/2006/math">
                    <m:r>
                      <a:rPr lang="en-GB" sz="32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m:rPr>
                        <m:nor/>
                      </m:rPr>
                      <a:rPr lang="en-GB" sz="3200">
                        <a:latin typeface="Comic Sans MS" panose="030F0702030302020204" pitchFamily="66" charset="0"/>
                        <a:ea typeface="Cambria Math" panose="02040503050406030204" pitchFamily="18" charset="0"/>
                      </a:rPr>
                      <m:t>÷</m:t>
                    </m:r>
                    <m:r>
                      <m:rPr>
                        <m:nor/>
                      </m:rPr>
                      <a:rPr lang="en-GB" sz="3200" b="0" i="0" smtClean="0">
                        <a:latin typeface="Comic Sans MS" panose="030F0702030302020204" pitchFamily="66" charset="0"/>
                        <a:ea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GB" sz="3200" dirty="0">
                    <a:latin typeface="Comic Sans MS" panose="030F0702030302020204" pitchFamily="66" charset="0"/>
                  </a:rPr>
                  <a:t>4</a:t>
                </a:r>
              </a:p>
            </p:txBody>
          </p:sp>
        </mc:Choice>
        <mc:Fallback xmlns="">
          <p:sp>
            <p:nvSpPr>
              <p:cNvPr id="58" name="TextBox 57">
                <a:extLst>
                  <a:ext uri="{FF2B5EF4-FFF2-40B4-BE49-F238E27FC236}">
                    <a16:creationId xmlns:a16="http://schemas.microsoft.com/office/drawing/2014/main" id="{25B1F9AA-71EA-7D42-86A7-05EE6EBEF04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94418" y="3827496"/>
                <a:ext cx="2554928" cy="584775"/>
              </a:xfrm>
              <a:prstGeom prst="rect">
                <a:avLst/>
              </a:prstGeom>
              <a:blipFill>
                <a:blip r:embed="rId14"/>
                <a:stretch>
                  <a:fillRect l="-6205" t="-13542" b="-3333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9" name="TextBox 58">
                <a:extLst>
                  <a:ext uri="{FF2B5EF4-FFF2-40B4-BE49-F238E27FC236}">
                    <a16:creationId xmlns:a16="http://schemas.microsoft.com/office/drawing/2014/main" id="{18A6F778-A4D0-604F-A154-73B04EFDE326}"/>
                  </a:ext>
                </a:extLst>
              </p:cNvPr>
              <p:cNvSpPr txBox="1"/>
              <p:nvPr/>
            </p:nvSpPr>
            <p:spPr>
              <a:xfrm>
                <a:off x="2922983" y="3842401"/>
                <a:ext cx="2554928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3200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3200" dirty="0">
                    <a:latin typeface="Comic Sans MS" panose="030F0702030302020204" pitchFamily="66" charset="0"/>
                  </a:rPr>
                  <a:t> </a:t>
                </a:r>
              </a:p>
            </p:txBody>
          </p:sp>
        </mc:Choice>
        <mc:Fallback xmlns="">
          <p:sp>
            <p:nvSpPr>
              <p:cNvPr id="59" name="TextBox 58">
                <a:extLst>
                  <a:ext uri="{FF2B5EF4-FFF2-40B4-BE49-F238E27FC236}">
                    <a16:creationId xmlns:a16="http://schemas.microsoft.com/office/drawing/2014/main" id="{18A6F778-A4D0-604F-A154-73B04EFDE32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22983" y="3842401"/>
                <a:ext cx="2554928" cy="584775"/>
              </a:xfrm>
              <a:prstGeom prst="rect">
                <a:avLst/>
              </a:prstGeom>
              <a:blipFill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0" name="TextBox 59">
                <a:extLst>
                  <a:ext uri="{FF2B5EF4-FFF2-40B4-BE49-F238E27FC236}">
                    <a16:creationId xmlns:a16="http://schemas.microsoft.com/office/drawing/2014/main" id="{25B1F9AA-71EA-7D42-86A7-05EE6EBEF04A}"/>
                  </a:ext>
                </a:extLst>
              </p:cNvPr>
              <p:cNvSpPr txBox="1"/>
              <p:nvPr/>
            </p:nvSpPr>
            <p:spPr>
              <a:xfrm>
                <a:off x="4867911" y="2033007"/>
                <a:ext cx="2554928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3200" dirty="0">
                    <a:latin typeface="Comic Sans MS" panose="030F0702030302020204" pitchFamily="66" charset="0"/>
                  </a:rPr>
                  <a:t>30</a:t>
                </a:r>
                <a14:m>
                  <m:oMath xmlns:m="http://schemas.openxmlformats.org/officeDocument/2006/math">
                    <m:r>
                      <a:rPr lang="en-GB" sz="32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m:rPr>
                        <m:nor/>
                      </m:rPr>
                      <a:rPr lang="en-GB" sz="3200">
                        <a:latin typeface="Comic Sans MS" panose="030F0702030302020204" pitchFamily="66" charset="0"/>
                        <a:ea typeface="Cambria Math" panose="02040503050406030204" pitchFamily="18" charset="0"/>
                      </a:rPr>
                      <m:t>÷</m:t>
                    </m:r>
                    <m:r>
                      <m:rPr>
                        <m:nor/>
                      </m:rPr>
                      <a:rPr lang="en-GB" sz="3200" b="0" i="0" smtClean="0">
                        <a:latin typeface="Comic Sans MS" panose="030F0702030302020204" pitchFamily="66" charset="0"/>
                        <a:ea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GB" sz="3200" dirty="0">
                    <a:latin typeface="Comic Sans MS" panose="030F0702030302020204" pitchFamily="66" charset="0"/>
                  </a:rPr>
                  <a:t>5</a:t>
                </a:r>
              </a:p>
            </p:txBody>
          </p:sp>
        </mc:Choice>
        <mc:Fallback xmlns="">
          <p:sp>
            <p:nvSpPr>
              <p:cNvPr id="60" name="TextBox 59">
                <a:extLst>
                  <a:ext uri="{FF2B5EF4-FFF2-40B4-BE49-F238E27FC236}">
                    <a16:creationId xmlns:a16="http://schemas.microsoft.com/office/drawing/2014/main" id="{25B1F9AA-71EA-7D42-86A7-05EE6EBEF04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67911" y="2033007"/>
                <a:ext cx="2554928" cy="584775"/>
              </a:xfrm>
              <a:prstGeom prst="rect">
                <a:avLst/>
              </a:prstGeom>
              <a:blipFill>
                <a:blip r:embed="rId16"/>
                <a:stretch>
                  <a:fillRect l="-6205" t="-13542" b="-3333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1" name="TextBox 60">
                <a:extLst>
                  <a:ext uri="{FF2B5EF4-FFF2-40B4-BE49-F238E27FC236}">
                    <a16:creationId xmlns:a16="http://schemas.microsoft.com/office/drawing/2014/main" id="{25B1F9AA-71EA-7D42-86A7-05EE6EBEF04A}"/>
                  </a:ext>
                </a:extLst>
              </p:cNvPr>
              <p:cNvSpPr txBox="1"/>
              <p:nvPr/>
            </p:nvSpPr>
            <p:spPr>
              <a:xfrm>
                <a:off x="4870997" y="2606444"/>
                <a:ext cx="2554928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3200" dirty="0">
                    <a:latin typeface="Comic Sans MS" panose="030F0702030302020204" pitchFamily="66" charset="0"/>
                  </a:rPr>
                  <a:t>30</a:t>
                </a:r>
                <a14:m>
                  <m:oMath xmlns:m="http://schemas.openxmlformats.org/officeDocument/2006/math">
                    <m:r>
                      <a:rPr lang="en-GB" sz="32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m:rPr>
                        <m:nor/>
                      </m:rPr>
                      <a:rPr lang="en-GB" sz="3200">
                        <a:latin typeface="Comic Sans MS" panose="030F0702030302020204" pitchFamily="66" charset="0"/>
                        <a:ea typeface="Cambria Math" panose="02040503050406030204" pitchFamily="18" charset="0"/>
                      </a:rPr>
                      <m:t>÷</m:t>
                    </m:r>
                    <m:r>
                      <m:rPr>
                        <m:nor/>
                      </m:rPr>
                      <a:rPr lang="en-GB" sz="3200" b="0" i="0" smtClean="0">
                        <a:latin typeface="Comic Sans MS" panose="030F0702030302020204" pitchFamily="66" charset="0"/>
                        <a:ea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GB" sz="3200" dirty="0">
                    <a:latin typeface="Comic Sans MS" panose="030F0702030302020204" pitchFamily="66" charset="0"/>
                  </a:rPr>
                  <a:t>6</a:t>
                </a:r>
              </a:p>
            </p:txBody>
          </p:sp>
        </mc:Choice>
        <mc:Fallback xmlns="">
          <p:sp>
            <p:nvSpPr>
              <p:cNvPr id="61" name="TextBox 60">
                <a:extLst>
                  <a:ext uri="{FF2B5EF4-FFF2-40B4-BE49-F238E27FC236}">
                    <a16:creationId xmlns:a16="http://schemas.microsoft.com/office/drawing/2014/main" id="{25B1F9AA-71EA-7D42-86A7-05EE6EBEF04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70997" y="2606444"/>
                <a:ext cx="2554928" cy="584775"/>
              </a:xfrm>
              <a:prstGeom prst="rect">
                <a:avLst/>
              </a:prstGeom>
              <a:blipFill>
                <a:blip r:embed="rId17"/>
                <a:stretch>
                  <a:fillRect l="-5967" t="-13684" b="-3473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2" name="TextBox 61">
                <a:extLst>
                  <a:ext uri="{FF2B5EF4-FFF2-40B4-BE49-F238E27FC236}">
                    <a16:creationId xmlns:a16="http://schemas.microsoft.com/office/drawing/2014/main" id="{18A6F778-A4D0-604F-A154-73B04EFDE326}"/>
                  </a:ext>
                </a:extLst>
              </p:cNvPr>
              <p:cNvSpPr txBox="1"/>
              <p:nvPr/>
            </p:nvSpPr>
            <p:spPr>
              <a:xfrm>
                <a:off x="6221751" y="2607842"/>
                <a:ext cx="2554928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3200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3200" dirty="0">
                    <a:latin typeface="Comic Sans MS" panose="030F0702030302020204" pitchFamily="66" charset="0"/>
                  </a:rPr>
                  <a:t> 5</a:t>
                </a:r>
              </a:p>
            </p:txBody>
          </p:sp>
        </mc:Choice>
        <mc:Fallback xmlns="">
          <p:sp>
            <p:nvSpPr>
              <p:cNvPr id="62" name="TextBox 61">
                <a:extLst>
                  <a:ext uri="{FF2B5EF4-FFF2-40B4-BE49-F238E27FC236}">
                    <a16:creationId xmlns:a16="http://schemas.microsoft.com/office/drawing/2014/main" id="{18A6F778-A4D0-604F-A154-73B04EFDE32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21751" y="2607842"/>
                <a:ext cx="2554928" cy="584775"/>
              </a:xfrm>
              <a:prstGeom prst="rect">
                <a:avLst/>
              </a:prstGeom>
              <a:blipFill>
                <a:blip r:embed="rId18"/>
                <a:stretch>
                  <a:fillRect t="-13542" b="-3333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3" name="TextBox 62">
                <a:extLst>
                  <a:ext uri="{FF2B5EF4-FFF2-40B4-BE49-F238E27FC236}">
                    <a16:creationId xmlns:a16="http://schemas.microsoft.com/office/drawing/2014/main" id="{18A6F778-A4D0-604F-A154-73B04EFDE326}"/>
                  </a:ext>
                </a:extLst>
              </p:cNvPr>
              <p:cNvSpPr txBox="1"/>
              <p:nvPr/>
            </p:nvSpPr>
            <p:spPr>
              <a:xfrm>
                <a:off x="6221751" y="2048121"/>
                <a:ext cx="2554928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3200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3200" dirty="0">
                    <a:latin typeface="Comic Sans MS" panose="030F0702030302020204" pitchFamily="66" charset="0"/>
                  </a:rPr>
                  <a:t> 6</a:t>
                </a:r>
              </a:p>
            </p:txBody>
          </p:sp>
        </mc:Choice>
        <mc:Fallback xmlns="">
          <p:sp>
            <p:nvSpPr>
              <p:cNvPr id="63" name="TextBox 62">
                <a:extLst>
                  <a:ext uri="{FF2B5EF4-FFF2-40B4-BE49-F238E27FC236}">
                    <a16:creationId xmlns:a16="http://schemas.microsoft.com/office/drawing/2014/main" id="{18A6F778-A4D0-604F-A154-73B04EFDE32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21751" y="2048121"/>
                <a:ext cx="2554928" cy="584775"/>
              </a:xfrm>
              <a:prstGeom prst="rect">
                <a:avLst/>
              </a:prstGeom>
              <a:blipFill>
                <a:blip r:embed="rId19"/>
                <a:stretch>
                  <a:fillRect t="-13542" b="-3333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4" name="TextBox 63">
                <a:extLst>
                  <a:ext uri="{FF2B5EF4-FFF2-40B4-BE49-F238E27FC236}">
                    <a16:creationId xmlns:a16="http://schemas.microsoft.com/office/drawing/2014/main" id="{25B1F9AA-71EA-7D42-86A7-05EE6EBEF04A}"/>
                  </a:ext>
                </a:extLst>
              </p:cNvPr>
              <p:cNvSpPr txBox="1"/>
              <p:nvPr/>
            </p:nvSpPr>
            <p:spPr>
              <a:xfrm>
                <a:off x="4874770" y="3192617"/>
                <a:ext cx="2554928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3200" dirty="0">
                    <a:latin typeface="Comic Sans MS" panose="030F0702030302020204" pitchFamily="66" charset="0"/>
                  </a:rPr>
                  <a:t>30</a:t>
                </a:r>
                <a14:m>
                  <m:oMath xmlns:m="http://schemas.openxmlformats.org/officeDocument/2006/math">
                    <m:r>
                      <a:rPr lang="en-GB" sz="32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m:rPr>
                        <m:nor/>
                      </m:rPr>
                      <a:rPr lang="en-GB" sz="3200">
                        <a:latin typeface="Comic Sans MS" panose="030F0702030302020204" pitchFamily="66" charset="0"/>
                        <a:ea typeface="Cambria Math" panose="02040503050406030204" pitchFamily="18" charset="0"/>
                      </a:rPr>
                      <m:t>÷</m:t>
                    </m:r>
                    <m:r>
                      <m:rPr>
                        <m:nor/>
                      </m:rPr>
                      <a:rPr lang="en-GB" sz="3200" b="0" i="0" smtClean="0">
                        <a:latin typeface="Comic Sans MS" panose="030F0702030302020204" pitchFamily="66" charset="0"/>
                        <a:ea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GB" sz="3200" dirty="0">
                    <a:latin typeface="Comic Sans MS" panose="030F0702030302020204" pitchFamily="66" charset="0"/>
                  </a:rPr>
                  <a:t>7</a:t>
                </a:r>
              </a:p>
            </p:txBody>
          </p:sp>
        </mc:Choice>
        <mc:Fallback xmlns="">
          <p:sp>
            <p:nvSpPr>
              <p:cNvPr id="64" name="TextBox 63">
                <a:extLst>
                  <a:ext uri="{FF2B5EF4-FFF2-40B4-BE49-F238E27FC236}">
                    <a16:creationId xmlns:a16="http://schemas.microsoft.com/office/drawing/2014/main" id="{25B1F9AA-71EA-7D42-86A7-05EE6EBEF04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74770" y="3192617"/>
                <a:ext cx="2554928" cy="584775"/>
              </a:xfrm>
              <a:prstGeom prst="rect">
                <a:avLst/>
              </a:prstGeom>
              <a:blipFill>
                <a:blip r:embed="rId20"/>
                <a:stretch>
                  <a:fillRect l="-6205" t="-13542" b="-3333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5" name="TextBox 64">
                <a:extLst>
                  <a:ext uri="{FF2B5EF4-FFF2-40B4-BE49-F238E27FC236}">
                    <a16:creationId xmlns:a16="http://schemas.microsoft.com/office/drawing/2014/main" id="{18A6F778-A4D0-604F-A154-73B04EFDE326}"/>
                  </a:ext>
                </a:extLst>
              </p:cNvPr>
              <p:cNvSpPr txBox="1"/>
              <p:nvPr/>
            </p:nvSpPr>
            <p:spPr>
              <a:xfrm>
                <a:off x="6221751" y="3220507"/>
                <a:ext cx="2554928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3200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3200" dirty="0">
                    <a:latin typeface="Comic Sans MS" panose="030F0702030302020204" pitchFamily="66" charset="0"/>
                  </a:rPr>
                  <a:t> </a:t>
                </a:r>
              </a:p>
            </p:txBody>
          </p:sp>
        </mc:Choice>
        <mc:Fallback xmlns="">
          <p:sp>
            <p:nvSpPr>
              <p:cNvPr id="65" name="TextBox 64">
                <a:extLst>
                  <a:ext uri="{FF2B5EF4-FFF2-40B4-BE49-F238E27FC236}">
                    <a16:creationId xmlns:a16="http://schemas.microsoft.com/office/drawing/2014/main" id="{18A6F778-A4D0-604F-A154-73B04EFDE32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21751" y="3220507"/>
                <a:ext cx="2554928" cy="584775"/>
              </a:xfrm>
              <a:prstGeom prst="rect">
                <a:avLst/>
              </a:prstGeom>
              <a:blipFill>
                <a:blip r:embed="rId2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6" name="Cross 65">
            <a:extLst>
              <a:ext uri="{FF2B5EF4-FFF2-40B4-BE49-F238E27FC236}">
                <a16:creationId xmlns:a16="http://schemas.microsoft.com/office/drawing/2014/main" id="{E7371F2E-6A80-7640-8F2A-5A9E3EE7416E}"/>
              </a:ext>
            </a:extLst>
          </p:cNvPr>
          <p:cNvSpPr/>
          <p:nvPr/>
        </p:nvSpPr>
        <p:spPr>
          <a:xfrm rot="2689915">
            <a:off x="3466112" y="3861613"/>
            <a:ext cx="477709" cy="470264"/>
          </a:xfrm>
          <a:prstGeom prst="plus">
            <a:avLst>
              <a:gd name="adj" fmla="val 46404"/>
            </a:avLst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3200" dirty="0">
              <a:latin typeface="Comic Sans MS" panose="030F0702030302020204" pitchFamily="66" charset="0"/>
            </a:endParaRPr>
          </a:p>
        </p:txBody>
      </p:sp>
      <p:sp>
        <p:nvSpPr>
          <p:cNvPr id="67" name="Rounded Rectangle 66"/>
          <p:cNvSpPr/>
          <p:nvPr/>
        </p:nvSpPr>
        <p:spPr>
          <a:xfrm>
            <a:off x="3362214" y="2057772"/>
            <a:ext cx="616420" cy="482750"/>
          </a:xfrm>
          <a:prstGeom prst="round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sz="3200" dirty="0">
              <a:latin typeface="Comic Sans MS" panose="030F0702030302020204" pitchFamily="66" charset="0"/>
            </a:endParaRPr>
          </a:p>
        </p:txBody>
      </p:sp>
      <p:sp>
        <p:nvSpPr>
          <p:cNvPr id="68" name="Rounded Rectangle 67"/>
          <p:cNvSpPr/>
          <p:nvPr/>
        </p:nvSpPr>
        <p:spPr>
          <a:xfrm>
            <a:off x="3362214" y="2638988"/>
            <a:ext cx="616420" cy="482750"/>
          </a:xfrm>
          <a:prstGeom prst="round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sz="3200" dirty="0">
              <a:latin typeface="Comic Sans MS" panose="030F0702030302020204" pitchFamily="66" charset="0"/>
            </a:endParaRPr>
          </a:p>
        </p:txBody>
      </p:sp>
      <p:sp>
        <p:nvSpPr>
          <p:cNvPr id="69" name="Rounded Rectangle 68"/>
          <p:cNvSpPr/>
          <p:nvPr/>
        </p:nvSpPr>
        <p:spPr>
          <a:xfrm>
            <a:off x="3362214" y="3228842"/>
            <a:ext cx="616420" cy="482750"/>
          </a:xfrm>
          <a:prstGeom prst="round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sz="3200" dirty="0">
              <a:latin typeface="Comic Sans MS" panose="030F0702030302020204" pitchFamily="66" charset="0"/>
            </a:endParaRPr>
          </a:p>
        </p:txBody>
      </p:sp>
      <p:sp>
        <p:nvSpPr>
          <p:cNvPr id="70" name="Rounded Rectangle 69"/>
          <p:cNvSpPr/>
          <p:nvPr/>
        </p:nvSpPr>
        <p:spPr>
          <a:xfrm>
            <a:off x="3369801" y="3893822"/>
            <a:ext cx="616420" cy="482750"/>
          </a:xfrm>
          <a:prstGeom prst="round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sz="3200" dirty="0">
              <a:latin typeface="Comic Sans MS" panose="030F0702030302020204" pitchFamily="66" charset="0"/>
            </a:endParaRPr>
          </a:p>
        </p:txBody>
      </p:sp>
      <p:sp>
        <p:nvSpPr>
          <p:cNvPr id="71" name="Rounded Rectangle 70"/>
          <p:cNvSpPr/>
          <p:nvPr/>
        </p:nvSpPr>
        <p:spPr>
          <a:xfrm>
            <a:off x="6660915" y="2100324"/>
            <a:ext cx="616420" cy="482750"/>
          </a:xfrm>
          <a:prstGeom prst="round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sz="3200" dirty="0">
              <a:latin typeface="Comic Sans MS" panose="030F0702030302020204" pitchFamily="66" charset="0"/>
            </a:endParaRPr>
          </a:p>
        </p:txBody>
      </p:sp>
      <p:sp>
        <p:nvSpPr>
          <p:cNvPr id="72" name="Rounded Rectangle 71"/>
          <p:cNvSpPr/>
          <p:nvPr/>
        </p:nvSpPr>
        <p:spPr>
          <a:xfrm>
            <a:off x="6659343" y="2679112"/>
            <a:ext cx="616420" cy="482750"/>
          </a:xfrm>
          <a:prstGeom prst="round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sz="3200" dirty="0">
              <a:latin typeface="Comic Sans MS" panose="030F0702030302020204" pitchFamily="66" charset="0"/>
            </a:endParaRPr>
          </a:p>
        </p:txBody>
      </p:sp>
      <p:sp>
        <p:nvSpPr>
          <p:cNvPr id="73" name="Cross 72">
            <a:extLst>
              <a:ext uri="{FF2B5EF4-FFF2-40B4-BE49-F238E27FC236}">
                <a16:creationId xmlns:a16="http://schemas.microsoft.com/office/drawing/2014/main" id="{E7371F2E-6A80-7640-8F2A-5A9E3EE7416E}"/>
              </a:ext>
            </a:extLst>
          </p:cNvPr>
          <p:cNvSpPr/>
          <p:nvPr/>
        </p:nvSpPr>
        <p:spPr>
          <a:xfrm rot="2689915">
            <a:off x="6739124" y="3273343"/>
            <a:ext cx="477709" cy="470264"/>
          </a:xfrm>
          <a:prstGeom prst="plus">
            <a:avLst>
              <a:gd name="adj" fmla="val 46404"/>
            </a:avLst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3200" dirty="0">
              <a:latin typeface="Comic Sans MS" panose="030F0702030302020204" pitchFamily="66" charset="0"/>
            </a:endParaRPr>
          </a:p>
        </p:txBody>
      </p:sp>
      <p:sp>
        <p:nvSpPr>
          <p:cNvPr id="74" name="Rounded Rectangle 73"/>
          <p:cNvSpPr/>
          <p:nvPr/>
        </p:nvSpPr>
        <p:spPr>
          <a:xfrm>
            <a:off x="6648885" y="3285577"/>
            <a:ext cx="616420" cy="482750"/>
          </a:xfrm>
          <a:prstGeom prst="round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sz="3200" dirty="0">
              <a:latin typeface="Comic Sans MS" panose="030F0702030302020204" pitchFamily="66" charset="0"/>
            </a:endParaRPr>
          </a:p>
        </p:txBody>
      </p:sp>
      <p:sp>
        <p:nvSpPr>
          <p:cNvPr id="75" name="Rectangle 74"/>
          <p:cNvSpPr/>
          <p:nvPr/>
        </p:nvSpPr>
        <p:spPr>
          <a:xfrm>
            <a:off x="1378039" y="2572925"/>
            <a:ext cx="2924576" cy="712652"/>
          </a:xfrm>
          <a:prstGeom prst="rect">
            <a:avLst/>
          </a:prstGeom>
          <a:ln w="28575"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sz="3200" dirty="0">
              <a:latin typeface="Comic Sans MS" panose="030F0702030302020204" pitchFamily="66" charset="0"/>
            </a:endParaRPr>
          </a:p>
        </p:txBody>
      </p:sp>
      <p:sp>
        <p:nvSpPr>
          <p:cNvPr id="76" name="Rectangle 75"/>
          <p:cNvSpPr/>
          <p:nvPr/>
        </p:nvSpPr>
        <p:spPr>
          <a:xfrm>
            <a:off x="1488488" y="3176451"/>
            <a:ext cx="3136478" cy="712652"/>
          </a:xfrm>
          <a:prstGeom prst="rect">
            <a:avLst/>
          </a:prstGeom>
          <a:ln w="28575"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sz="3200" dirty="0">
              <a:latin typeface="Comic Sans MS" panose="030F0702030302020204" pitchFamily="66" charset="0"/>
            </a:endParaRPr>
          </a:p>
        </p:txBody>
      </p:sp>
      <p:sp>
        <p:nvSpPr>
          <p:cNvPr id="77" name="Rectangle 76"/>
          <p:cNvSpPr/>
          <p:nvPr/>
        </p:nvSpPr>
        <p:spPr>
          <a:xfrm>
            <a:off x="1235352" y="3791405"/>
            <a:ext cx="2914367" cy="712652"/>
          </a:xfrm>
          <a:prstGeom prst="rect">
            <a:avLst/>
          </a:prstGeom>
          <a:ln w="28575"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sz="3200" dirty="0">
              <a:latin typeface="Comic Sans MS" panose="030F0702030302020204" pitchFamily="66" charset="0"/>
            </a:endParaRPr>
          </a:p>
        </p:txBody>
      </p:sp>
      <p:sp>
        <p:nvSpPr>
          <p:cNvPr id="78" name="Rectangle 77"/>
          <p:cNvSpPr/>
          <p:nvPr/>
        </p:nvSpPr>
        <p:spPr>
          <a:xfrm>
            <a:off x="4993186" y="1990608"/>
            <a:ext cx="2853650" cy="594985"/>
          </a:xfrm>
          <a:prstGeom prst="rect">
            <a:avLst/>
          </a:prstGeom>
          <a:ln w="28575"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sz="3200" dirty="0">
              <a:latin typeface="Comic Sans MS" panose="030F0702030302020204" pitchFamily="66" charset="0"/>
            </a:endParaRPr>
          </a:p>
        </p:txBody>
      </p:sp>
      <p:sp>
        <p:nvSpPr>
          <p:cNvPr id="79" name="Rectangle 78"/>
          <p:cNvSpPr/>
          <p:nvPr/>
        </p:nvSpPr>
        <p:spPr>
          <a:xfrm>
            <a:off x="4730472" y="2608353"/>
            <a:ext cx="2957927" cy="712652"/>
          </a:xfrm>
          <a:prstGeom prst="rect">
            <a:avLst/>
          </a:prstGeom>
          <a:ln w="28575"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sz="3200" dirty="0">
              <a:latin typeface="Comic Sans MS" panose="030F0702030302020204" pitchFamily="66" charset="0"/>
            </a:endParaRPr>
          </a:p>
        </p:txBody>
      </p:sp>
      <p:sp>
        <p:nvSpPr>
          <p:cNvPr id="80" name="Rectangle 79"/>
          <p:cNvSpPr/>
          <p:nvPr/>
        </p:nvSpPr>
        <p:spPr>
          <a:xfrm>
            <a:off x="4802639" y="3265491"/>
            <a:ext cx="2897210" cy="598820"/>
          </a:xfrm>
          <a:prstGeom prst="rect">
            <a:avLst/>
          </a:prstGeom>
          <a:ln w="28575"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sz="3200" dirty="0">
              <a:latin typeface="Comic Sans MS" panose="030F0702030302020204" pitchFamily="66" charset="0"/>
            </a:endParaRPr>
          </a:p>
        </p:txBody>
      </p:sp>
      <p:pic>
        <p:nvPicPr>
          <p:cNvPr id="81" name="Content Placeholder 3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51566" y="264606"/>
            <a:ext cx="1957218" cy="1822237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1235352" y="5831915"/>
            <a:ext cx="60777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How many different groups can you make from 30 crayons?</a:t>
            </a:r>
          </a:p>
          <a:p>
            <a:r>
              <a:rPr lang="en-GB" dirty="0" smtClean="0"/>
              <a:t>Send in your answers.</a:t>
            </a:r>
            <a:endParaRPr lang="en-GB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7713848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4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7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" grpId="0"/>
      <p:bldP spid="57" grpId="1"/>
      <p:bldP spid="67" grpId="0" animBg="1"/>
      <p:bldP spid="68" grpId="0" animBg="1"/>
      <p:bldP spid="69" grpId="0" animBg="1"/>
      <p:bldP spid="70" grpId="0" animBg="1"/>
      <p:bldP spid="71" grpId="0" animBg="1"/>
      <p:bldP spid="72" grpId="0" animBg="1"/>
      <p:bldP spid="74" grpId="0" animBg="1"/>
      <p:bldP spid="75" grpId="0" animBg="1"/>
      <p:bldP spid="76" grpId="0" animBg="1"/>
      <p:bldP spid="77" grpId="0" animBg="1"/>
      <p:bldP spid="78" grpId="0" animBg="1"/>
      <p:bldP spid="79" grpId="0" animBg="1"/>
      <p:bldP spid="80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695550" y="334776"/>
                <a:ext cx="7497474" cy="744819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514350" indent="-514350">
                  <a:buAutoNum type="arabicParenR"/>
                </a:pPr>
                <a:r>
                  <a:rPr lang="en-GB" sz="2600" dirty="0">
                    <a:latin typeface="Comic Sans MS" panose="030F0702030302020204" pitchFamily="66" charset="0"/>
                    <a:cs typeface="Calibri" panose="020F0502020204030204" pitchFamily="34" charset="0"/>
                  </a:rPr>
                  <a:t>If we group 9 apples into groups of 3. </a:t>
                </a:r>
              </a:p>
              <a:p>
                <a:r>
                  <a:rPr lang="en-GB" sz="2600" dirty="0">
                    <a:latin typeface="Comic Sans MS" panose="030F0702030302020204" pitchFamily="66" charset="0"/>
                    <a:cs typeface="Calibri" panose="020F0502020204030204" pitchFamily="34" charset="0"/>
                  </a:rPr>
                  <a:t>How many groups will we have?</a:t>
                </a:r>
              </a:p>
              <a:p>
                <a:endParaRPr lang="en-GB" sz="2600" dirty="0">
                  <a:latin typeface="Comic Sans MS" panose="030F0702030302020204" pitchFamily="66" charset="0"/>
                  <a:cs typeface="Calibri" panose="020F0502020204030204" pitchFamily="34" charset="0"/>
                </a:endParaRPr>
              </a:p>
              <a:p>
                <a:endParaRPr lang="en-GB" sz="2600" dirty="0">
                  <a:latin typeface="Comic Sans MS" panose="030F0702030302020204" pitchFamily="66" charset="0"/>
                  <a:cs typeface="Calibri" panose="020F0502020204030204" pitchFamily="34" charset="0"/>
                </a:endParaRPr>
              </a:p>
              <a:p>
                <a:endParaRPr lang="en-GB" sz="2600" dirty="0">
                  <a:latin typeface="Comic Sans MS" panose="030F0702030302020204" pitchFamily="66" charset="0"/>
                  <a:cs typeface="Calibri" panose="020F0502020204030204" pitchFamily="34" charset="0"/>
                </a:endParaRPr>
              </a:p>
              <a:p>
                <a:endParaRPr lang="en-GB" sz="1200" dirty="0">
                  <a:latin typeface="Comic Sans MS" panose="030F0702030302020204" pitchFamily="66" charset="0"/>
                  <a:cs typeface="Calibri" panose="020F0502020204030204" pitchFamily="34" charset="0"/>
                </a:endParaRPr>
              </a:p>
              <a:p>
                <a:r>
                  <a:rPr lang="en-GB" sz="2600" dirty="0">
                    <a:latin typeface="Comic Sans MS" panose="030F0702030302020204" pitchFamily="66" charset="0"/>
                    <a:cs typeface="Calibri" panose="020F0502020204030204" pitchFamily="34" charset="0"/>
                  </a:rPr>
                  <a:t>2) If we share 8 flowers between 4 vases.</a:t>
                </a:r>
              </a:p>
              <a:p>
                <a:r>
                  <a:rPr lang="en-GB" sz="2600" dirty="0">
                    <a:latin typeface="Comic Sans MS" panose="030F0702030302020204" pitchFamily="66" charset="0"/>
                    <a:cs typeface="Calibri" panose="020F0502020204030204" pitchFamily="34" charset="0"/>
                  </a:rPr>
                  <a:t>How many will be in each vase?</a:t>
                </a:r>
              </a:p>
              <a:p>
                <a:endParaRPr lang="en-GB" sz="2600" dirty="0">
                  <a:latin typeface="Comic Sans MS" panose="030F0702030302020204" pitchFamily="66" charset="0"/>
                  <a:cs typeface="Calibri" panose="020F0502020204030204" pitchFamily="34" charset="0"/>
                </a:endParaRPr>
              </a:p>
              <a:p>
                <a:endParaRPr lang="en-GB" sz="2600" dirty="0">
                  <a:latin typeface="Comic Sans MS" panose="030F0702030302020204" pitchFamily="66" charset="0"/>
                  <a:cs typeface="Calibri" panose="020F0502020204030204" pitchFamily="34" charset="0"/>
                </a:endParaRPr>
              </a:p>
              <a:p>
                <a:endParaRPr lang="en-GB" sz="1200" dirty="0">
                  <a:latin typeface="Comic Sans MS" panose="030F0702030302020204" pitchFamily="66" charset="0"/>
                  <a:cs typeface="Calibri" panose="020F0502020204030204" pitchFamily="34" charset="0"/>
                </a:endParaRPr>
              </a:p>
              <a:p>
                <a:endParaRPr lang="en-GB" sz="300" dirty="0">
                  <a:latin typeface="Comic Sans MS" panose="030F0702030302020204" pitchFamily="66" charset="0"/>
                  <a:cs typeface="Calibri" panose="020F0502020204030204" pitchFamily="34" charset="0"/>
                </a:endParaRPr>
              </a:p>
              <a:p>
                <a:pPr marL="514350" indent="-514350">
                  <a:buAutoNum type="arabicParenR" startAt="3"/>
                </a:pPr>
                <a:endParaRPr lang="en-GB" dirty="0">
                  <a:latin typeface="Comic Sans MS" panose="030F0702030302020204" pitchFamily="66" charset="0"/>
                  <a:cs typeface="Calibri" panose="020F0502020204030204" pitchFamily="34" charset="0"/>
                </a:endParaRPr>
              </a:p>
              <a:p>
                <a:pPr marL="514350" indent="-514350">
                  <a:buAutoNum type="arabicParenR" startAt="3"/>
                </a:pPr>
                <a:r>
                  <a:rPr lang="en-GB" sz="2600" dirty="0">
                    <a:latin typeface="Comic Sans MS" panose="030F0702030302020204" pitchFamily="66" charset="0"/>
                    <a:cs typeface="Calibri" panose="020F0502020204030204" pitchFamily="34" charset="0"/>
                  </a:rPr>
                  <a:t>Which calculation represents 8 flowers being </a:t>
                </a:r>
                <a:r>
                  <a:rPr lang="en-GB" sz="2600" b="1" dirty="0">
                    <a:latin typeface="Comic Sans MS" panose="030F0702030302020204" pitchFamily="66" charset="0"/>
                    <a:cs typeface="Calibri" panose="020F0502020204030204" pitchFamily="34" charset="0"/>
                  </a:rPr>
                  <a:t>shared</a:t>
                </a:r>
                <a:r>
                  <a:rPr lang="en-GB" sz="2600" dirty="0">
                    <a:latin typeface="Comic Sans MS" panose="030F0702030302020204" pitchFamily="66" charset="0"/>
                    <a:cs typeface="Calibri" panose="020F0502020204030204" pitchFamily="34" charset="0"/>
                  </a:rPr>
                  <a:t> between 4 vases?</a:t>
                </a:r>
                <a:endParaRPr lang="en-GB" sz="100" dirty="0">
                  <a:latin typeface="Comic Sans MS" panose="030F0702030302020204" pitchFamily="66" charset="0"/>
                  <a:cs typeface="Calibri" panose="020F0502020204030204" pitchFamily="34" charset="0"/>
                </a:endParaRPr>
              </a:p>
              <a:p>
                <a:pPr algn="ctr"/>
                <a:r>
                  <a:rPr lang="en-GB" sz="100" dirty="0">
                    <a:latin typeface="Comic Sans MS" panose="030F0702030302020204" pitchFamily="66" charset="0"/>
                    <a:cs typeface="Calibri" panose="020F0502020204030204" pitchFamily="34" charset="0"/>
                  </a:rPr>
                  <a:t>	</a:t>
                </a:r>
                <a:r>
                  <a:rPr lang="en-GB" sz="700" dirty="0">
                    <a:latin typeface="Comic Sans MS" panose="030F0702030302020204" pitchFamily="66" charset="0"/>
                    <a:cs typeface="Calibri" panose="020F0502020204030204" pitchFamily="34" charset="0"/>
                  </a:rPr>
                  <a:t>	</a:t>
                </a:r>
              </a:p>
              <a:p>
                <a:pPr algn="ctr"/>
                <a:r>
                  <a:rPr lang="en-GB" sz="2800" dirty="0">
                    <a:latin typeface="Comic Sans MS" panose="030F0702030302020204" pitchFamily="66" charset="0"/>
                  </a:rPr>
                  <a:t>8 </a:t>
                </a:r>
                <a14:m>
                  <m:oMath xmlns:m="http://schemas.openxmlformats.org/officeDocument/2006/math">
                    <m:r>
                      <a:rPr lang="en-GB" sz="2800" i="1" dirty="0">
                        <a:latin typeface="Cambria Math" panose="02040503050406030204" pitchFamily="18" charset="0"/>
                      </a:rPr>
                      <m:t>÷</m:t>
                    </m:r>
                  </m:oMath>
                </a14:m>
                <a:r>
                  <a:rPr lang="en-GB" sz="2800" dirty="0">
                    <a:latin typeface="Comic Sans MS" panose="030F0702030302020204" pitchFamily="66" charset="0"/>
                  </a:rPr>
                  <a:t> 4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800" dirty="0">
                    <a:latin typeface="Comic Sans MS" panose="030F0702030302020204" pitchFamily="66" charset="0"/>
                  </a:rPr>
                  <a:t> 2     or     8 </a:t>
                </a:r>
                <a14:m>
                  <m:oMath xmlns:m="http://schemas.openxmlformats.org/officeDocument/2006/math">
                    <m:r>
                      <a:rPr lang="en-GB" sz="2800" i="1" dirty="0">
                        <a:latin typeface="Cambria Math" panose="02040503050406030204" pitchFamily="18" charset="0"/>
                      </a:rPr>
                      <m:t>÷</m:t>
                    </m:r>
                  </m:oMath>
                </a14:m>
                <a:r>
                  <a:rPr lang="en-GB" sz="2800" dirty="0">
                    <a:latin typeface="Comic Sans MS" panose="030F0702030302020204" pitchFamily="66" charset="0"/>
                  </a:rPr>
                  <a:t> 2 </a:t>
                </a:r>
                <a14:m>
                  <m:oMath xmlns:m="http://schemas.openxmlformats.org/officeDocument/2006/math">
                    <m:r>
                      <a:rPr lang="en-GB" sz="2800" i="1" dirty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800" dirty="0">
                    <a:latin typeface="Comic Sans MS" panose="030F0702030302020204" pitchFamily="66" charset="0"/>
                  </a:rPr>
                  <a:t> 4</a:t>
                </a:r>
              </a:p>
              <a:p>
                <a:endParaRPr lang="en-GB" sz="2600" dirty="0">
                  <a:latin typeface="Comic Sans MS" panose="030F0702030302020204" pitchFamily="66" charset="0"/>
                  <a:cs typeface="Calibri" panose="020F0502020204030204" pitchFamily="34" charset="0"/>
                </a:endParaRPr>
              </a:p>
              <a:p>
                <a:endParaRPr lang="en-GB" sz="2600" dirty="0">
                  <a:latin typeface="Comic Sans MS" panose="030F0702030302020204" pitchFamily="66" charset="0"/>
                  <a:cs typeface="Calibri" panose="020F0502020204030204" pitchFamily="34" charset="0"/>
                </a:endParaRPr>
              </a:p>
              <a:p>
                <a:endParaRPr lang="en-GB" sz="2600" dirty="0">
                  <a:latin typeface="Comic Sans MS" panose="030F0702030302020204" pitchFamily="66" charset="0"/>
                  <a:cs typeface="Calibri" panose="020F0502020204030204" pitchFamily="34" charset="0"/>
                </a:endParaRPr>
              </a:p>
              <a:p>
                <a:endParaRPr lang="en-GB" sz="2600" dirty="0">
                  <a:latin typeface="Comic Sans MS" panose="030F0702030302020204" pitchFamily="66" charset="0"/>
                  <a:cs typeface="Calibri" panose="020F0502020204030204" pitchFamily="34" charset="0"/>
                </a:endParaRPr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5550" y="334776"/>
                <a:ext cx="7497474" cy="7448193"/>
              </a:xfrm>
              <a:prstGeom prst="rect">
                <a:avLst/>
              </a:prstGeom>
              <a:blipFill>
                <a:blip r:embed="rId5"/>
                <a:stretch>
                  <a:fillRect l="-1870" t="-171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Picture 4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56408" y="1282386"/>
            <a:ext cx="657769" cy="631742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79067" y="1687569"/>
            <a:ext cx="657769" cy="631742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27523" y="1674457"/>
            <a:ext cx="657769" cy="631742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94606" y="1284661"/>
            <a:ext cx="657769" cy="631742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17265" y="1689844"/>
            <a:ext cx="657769" cy="631742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65721" y="1676732"/>
            <a:ext cx="657769" cy="631742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49237" y="1286936"/>
            <a:ext cx="657769" cy="631742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71896" y="1692119"/>
            <a:ext cx="657769" cy="631742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20352" y="1679007"/>
            <a:ext cx="657769" cy="631742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2277" y="3065802"/>
            <a:ext cx="1140722" cy="1301387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30528" y="3116348"/>
            <a:ext cx="1140722" cy="1301387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6585" y="3124910"/>
            <a:ext cx="1140722" cy="1301387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16494" y="3142565"/>
            <a:ext cx="1140722" cy="1301387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95189" y="3170621"/>
            <a:ext cx="1140722" cy="1301387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41246" y="3179183"/>
            <a:ext cx="1140722" cy="1301387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73781" y="3134095"/>
            <a:ext cx="1140722" cy="1301387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90840" y="3124910"/>
            <a:ext cx="1140722" cy="1301387"/>
          </a:xfrm>
          <a:prstGeom prst="rect">
            <a:avLst/>
          </a:prstGeom>
        </p:spPr>
      </p:pic>
      <p:sp>
        <p:nvSpPr>
          <p:cNvPr id="3" name="Rounded Rectangle 2"/>
          <p:cNvSpPr/>
          <p:nvPr/>
        </p:nvSpPr>
        <p:spPr>
          <a:xfrm>
            <a:off x="1985554" y="5486400"/>
            <a:ext cx="2009052" cy="496389"/>
          </a:xfrm>
          <a:prstGeom prst="roundRect">
            <a:avLst/>
          </a:prstGeom>
          <a:noFill/>
          <a:ln w="381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4285874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821771" y="436985"/>
                <a:ext cx="2246811" cy="7078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4000" dirty="0">
                    <a:latin typeface="Comic Sans MS" panose="030F0702030302020204" pitchFamily="66" charset="0"/>
                  </a:rPr>
                  <a:t>10 </a:t>
                </a:r>
                <a14:m>
                  <m:oMath xmlns:m="http://schemas.openxmlformats.org/officeDocument/2006/math">
                    <m:r>
                      <a:rPr lang="en-GB" sz="4000" i="1" dirty="0" smtClean="0">
                        <a:latin typeface="Cambria Math" panose="02040503050406030204" pitchFamily="18" charset="0"/>
                      </a:rPr>
                      <m:t>÷</m:t>
                    </m:r>
                  </m:oMath>
                </a14:m>
                <a:r>
                  <a:rPr lang="en-GB" sz="4000" dirty="0">
                    <a:latin typeface="Comic Sans MS" panose="030F0702030302020204" pitchFamily="66" charset="0"/>
                  </a:rPr>
                  <a:t> 2</a:t>
                </a:r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1771" y="436985"/>
                <a:ext cx="2246811" cy="707886"/>
              </a:xfrm>
              <a:prstGeom prst="rect">
                <a:avLst/>
              </a:prstGeom>
              <a:blipFill>
                <a:blip r:embed="rId5"/>
                <a:stretch>
                  <a:fillRect l="-9783" t="-15517" b="-3620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Oval 3"/>
          <p:cNvSpPr/>
          <p:nvPr/>
        </p:nvSpPr>
        <p:spPr>
          <a:xfrm>
            <a:off x="4001025" y="561703"/>
            <a:ext cx="432000" cy="431074"/>
          </a:xfrm>
          <a:prstGeom prst="ellipse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5" name="Oval 4"/>
          <p:cNvSpPr/>
          <p:nvPr/>
        </p:nvSpPr>
        <p:spPr>
          <a:xfrm>
            <a:off x="4543875" y="561703"/>
            <a:ext cx="432000" cy="431074"/>
          </a:xfrm>
          <a:prstGeom prst="ellipse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6" name="Oval 5"/>
          <p:cNvSpPr/>
          <p:nvPr/>
        </p:nvSpPr>
        <p:spPr>
          <a:xfrm>
            <a:off x="5086725" y="561703"/>
            <a:ext cx="432000" cy="431074"/>
          </a:xfrm>
          <a:prstGeom prst="ellipse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7" name="Oval 6"/>
          <p:cNvSpPr/>
          <p:nvPr/>
        </p:nvSpPr>
        <p:spPr>
          <a:xfrm>
            <a:off x="5629575" y="561703"/>
            <a:ext cx="432000" cy="431074"/>
          </a:xfrm>
          <a:prstGeom prst="ellipse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8" name="Oval 7"/>
          <p:cNvSpPr/>
          <p:nvPr/>
        </p:nvSpPr>
        <p:spPr>
          <a:xfrm>
            <a:off x="6172425" y="561703"/>
            <a:ext cx="432000" cy="431074"/>
          </a:xfrm>
          <a:prstGeom prst="ellipse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9" name="Oval 8"/>
          <p:cNvSpPr/>
          <p:nvPr/>
        </p:nvSpPr>
        <p:spPr>
          <a:xfrm>
            <a:off x="4003376" y="1115685"/>
            <a:ext cx="432000" cy="431074"/>
          </a:xfrm>
          <a:prstGeom prst="ellipse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10" name="Oval 9"/>
          <p:cNvSpPr/>
          <p:nvPr/>
        </p:nvSpPr>
        <p:spPr>
          <a:xfrm>
            <a:off x="4546226" y="1115685"/>
            <a:ext cx="432000" cy="431074"/>
          </a:xfrm>
          <a:prstGeom prst="ellipse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11" name="Oval 10"/>
          <p:cNvSpPr/>
          <p:nvPr/>
        </p:nvSpPr>
        <p:spPr>
          <a:xfrm>
            <a:off x="5089076" y="1115685"/>
            <a:ext cx="432000" cy="431074"/>
          </a:xfrm>
          <a:prstGeom prst="ellipse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12" name="Oval 11"/>
          <p:cNvSpPr/>
          <p:nvPr/>
        </p:nvSpPr>
        <p:spPr>
          <a:xfrm>
            <a:off x="5631926" y="1115685"/>
            <a:ext cx="432000" cy="431074"/>
          </a:xfrm>
          <a:prstGeom prst="ellipse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13" name="Oval 12"/>
          <p:cNvSpPr/>
          <p:nvPr/>
        </p:nvSpPr>
        <p:spPr>
          <a:xfrm>
            <a:off x="6174776" y="1115685"/>
            <a:ext cx="432000" cy="431074"/>
          </a:xfrm>
          <a:prstGeom prst="ellipse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14" name="Oval 13"/>
          <p:cNvSpPr/>
          <p:nvPr/>
        </p:nvSpPr>
        <p:spPr>
          <a:xfrm>
            <a:off x="1574997" y="2098392"/>
            <a:ext cx="1703780" cy="166786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15" name="Oval 14"/>
          <p:cNvSpPr/>
          <p:nvPr/>
        </p:nvSpPr>
        <p:spPr>
          <a:xfrm>
            <a:off x="3470365" y="2098392"/>
            <a:ext cx="1703780" cy="166786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031965" y="1373405"/>
            <a:ext cx="224681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>
                <a:latin typeface="Comic Sans MS" panose="030F0702030302020204" pitchFamily="66" charset="0"/>
              </a:rPr>
              <a:t>Sharing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/>
              <p:cNvSpPr txBox="1"/>
              <p:nvPr/>
            </p:nvSpPr>
            <p:spPr>
              <a:xfrm>
                <a:off x="5845575" y="2686942"/>
                <a:ext cx="2246811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3200" dirty="0">
                    <a:latin typeface="Comic Sans MS" panose="030F0702030302020204" pitchFamily="66" charset="0"/>
                  </a:rPr>
                  <a:t>10 </a:t>
                </a:r>
                <a14:m>
                  <m:oMath xmlns:m="http://schemas.openxmlformats.org/officeDocument/2006/math">
                    <m:r>
                      <a:rPr lang="en-GB" sz="3200" i="1" dirty="0" smtClean="0">
                        <a:latin typeface="Cambria Math" panose="02040503050406030204" pitchFamily="18" charset="0"/>
                      </a:rPr>
                      <m:t>÷</m:t>
                    </m:r>
                  </m:oMath>
                </a14:m>
                <a:r>
                  <a:rPr lang="en-GB" sz="3200" dirty="0">
                    <a:latin typeface="Comic Sans MS" panose="030F0702030302020204" pitchFamily="66" charset="0"/>
                  </a:rPr>
                  <a:t> 2 </a:t>
                </a:r>
                <a14:m>
                  <m:oMath xmlns:m="http://schemas.openxmlformats.org/officeDocument/2006/math">
                    <m:r>
                      <a:rPr lang="en-GB" sz="3200" i="1" dirty="0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3200" dirty="0">
                    <a:latin typeface="Comic Sans MS" panose="030F0702030302020204" pitchFamily="66" charset="0"/>
                  </a:rPr>
                  <a:t> 5</a:t>
                </a:r>
              </a:p>
            </p:txBody>
          </p:sp>
        </mc:Choice>
        <mc:Fallback xmlns=""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45575" y="2686942"/>
                <a:ext cx="2246811" cy="584775"/>
              </a:xfrm>
              <a:prstGeom prst="rect">
                <a:avLst/>
              </a:prstGeom>
              <a:blipFill>
                <a:blip r:embed="rId6"/>
                <a:stretch>
                  <a:fillRect l="-7065" t="-13542" r="-5163" b="-3333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9" name="TextBox 18"/>
          <p:cNvSpPr txBox="1"/>
          <p:nvPr/>
        </p:nvSpPr>
        <p:spPr>
          <a:xfrm>
            <a:off x="1031966" y="3906464"/>
            <a:ext cx="224681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>
                <a:latin typeface="Comic Sans MS" panose="030F0702030302020204" pitchFamily="66" charset="0"/>
              </a:rPr>
              <a:t>Grouping</a:t>
            </a:r>
          </a:p>
        </p:txBody>
      </p:sp>
      <p:sp>
        <p:nvSpPr>
          <p:cNvPr id="20" name="Oval 19"/>
          <p:cNvSpPr/>
          <p:nvPr/>
        </p:nvSpPr>
        <p:spPr>
          <a:xfrm>
            <a:off x="1942826" y="4718166"/>
            <a:ext cx="432000" cy="431074"/>
          </a:xfrm>
          <a:prstGeom prst="ellipse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21" name="Oval 20"/>
          <p:cNvSpPr/>
          <p:nvPr/>
        </p:nvSpPr>
        <p:spPr>
          <a:xfrm>
            <a:off x="2485676" y="4718166"/>
            <a:ext cx="432000" cy="431074"/>
          </a:xfrm>
          <a:prstGeom prst="ellipse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22" name="Oval 21"/>
          <p:cNvSpPr/>
          <p:nvPr/>
        </p:nvSpPr>
        <p:spPr>
          <a:xfrm>
            <a:off x="3028526" y="4718166"/>
            <a:ext cx="432000" cy="431074"/>
          </a:xfrm>
          <a:prstGeom prst="ellipse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23" name="Oval 22"/>
          <p:cNvSpPr/>
          <p:nvPr/>
        </p:nvSpPr>
        <p:spPr>
          <a:xfrm>
            <a:off x="3571376" y="4718166"/>
            <a:ext cx="432000" cy="431074"/>
          </a:xfrm>
          <a:prstGeom prst="ellipse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24" name="Oval 23"/>
          <p:cNvSpPr/>
          <p:nvPr/>
        </p:nvSpPr>
        <p:spPr>
          <a:xfrm>
            <a:off x="4114226" y="4718166"/>
            <a:ext cx="432000" cy="431074"/>
          </a:xfrm>
          <a:prstGeom prst="ellipse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25" name="Oval 24"/>
          <p:cNvSpPr/>
          <p:nvPr/>
        </p:nvSpPr>
        <p:spPr>
          <a:xfrm>
            <a:off x="1945177" y="5272148"/>
            <a:ext cx="432000" cy="431074"/>
          </a:xfrm>
          <a:prstGeom prst="ellipse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26" name="Oval 25"/>
          <p:cNvSpPr/>
          <p:nvPr/>
        </p:nvSpPr>
        <p:spPr>
          <a:xfrm>
            <a:off x="2488027" y="5272148"/>
            <a:ext cx="432000" cy="431074"/>
          </a:xfrm>
          <a:prstGeom prst="ellipse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27" name="Oval 26"/>
          <p:cNvSpPr/>
          <p:nvPr/>
        </p:nvSpPr>
        <p:spPr>
          <a:xfrm>
            <a:off x="3030877" y="5272148"/>
            <a:ext cx="432000" cy="431074"/>
          </a:xfrm>
          <a:prstGeom prst="ellipse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28" name="Oval 27"/>
          <p:cNvSpPr/>
          <p:nvPr/>
        </p:nvSpPr>
        <p:spPr>
          <a:xfrm>
            <a:off x="3573727" y="5272148"/>
            <a:ext cx="432000" cy="431074"/>
          </a:xfrm>
          <a:prstGeom prst="ellipse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29" name="Oval 28"/>
          <p:cNvSpPr/>
          <p:nvPr/>
        </p:nvSpPr>
        <p:spPr>
          <a:xfrm>
            <a:off x="4116577" y="5272148"/>
            <a:ext cx="432000" cy="431074"/>
          </a:xfrm>
          <a:prstGeom prst="ellipse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30" name="Rounded Rectangle 29"/>
          <p:cNvSpPr/>
          <p:nvPr/>
        </p:nvSpPr>
        <p:spPr>
          <a:xfrm>
            <a:off x="1868118" y="4585655"/>
            <a:ext cx="548377" cy="1272960"/>
          </a:xfrm>
          <a:prstGeom prst="roundRect">
            <a:avLst>
              <a:gd name="adj" fmla="val 50000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32" name="Rounded Rectangle 31"/>
          <p:cNvSpPr/>
          <p:nvPr/>
        </p:nvSpPr>
        <p:spPr>
          <a:xfrm>
            <a:off x="2412007" y="4573109"/>
            <a:ext cx="548377" cy="1272960"/>
          </a:xfrm>
          <a:prstGeom prst="roundRect">
            <a:avLst>
              <a:gd name="adj" fmla="val 50000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33" name="Rounded Rectangle 32"/>
          <p:cNvSpPr/>
          <p:nvPr/>
        </p:nvSpPr>
        <p:spPr>
          <a:xfrm>
            <a:off x="2962047" y="4573109"/>
            <a:ext cx="548377" cy="1272960"/>
          </a:xfrm>
          <a:prstGeom prst="roundRect">
            <a:avLst>
              <a:gd name="adj" fmla="val 50000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34" name="Rounded Rectangle 33"/>
          <p:cNvSpPr/>
          <p:nvPr/>
        </p:nvSpPr>
        <p:spPr>
          <a:xfrm>
            <a:off x="3513187" y="4573109"/>
            <a:ext cx="548377" cy="1272960"/>
          </a:xfrm>
          <a:prstGeom prst="roundRect">
            <a:avLst>
              <a:gd name="adj" fmla="val 50000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35" name="Rounded Rectangle 34"/>
          <p:cNvSpPr/>
          <p:nvPr/>
        </p:nvSpPr>
        <p:spPr>
          <a:xfrm>
            <a:off x="4056037" y="4585655"/>
            <a:ext cx="548377" cy="1272960"/>
          </a:xfrm>
          <a:prstGeom prst="roundRect">
            <a:avLst>
              <a:gd name="adj" fmla="val 50000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7" name="TextBox 36"/>
              <p:cNvSpPr txBox="1"/>
              <p:nvPr/>
            </p:nvSpPr>
            <p:spPr>
              <a:xfrm>
                <a:off x="5845574" y="4856852"/>
                <a:ext cx="2246811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3200" dirty="0">
                    <a:latin typeface="Comic Sans MS" panose="030F0702030302020204" pitchFamily="66" charset="0"/>
                  </a:rPr>
                  <a:t>10 </a:t>
                </a:r>
                <a14:m>
                  <m:oMath xmlns:m="http://schemas.openxmlformats.org/officeDocument/2006/math">
                    <m:r>
                      <a:rPr lang="en-GB" sz="3200" i="1" dirty="0" smtClean="0">
                        <a:latin typeface="Cambria Math" panose="02040503050406030204" pitchFamily="18" charset="0"/>
                      </a:rPr>
                      <m:t>÷</m:t>
                    </m:r>
                  </m:oMath>
                </a14:m>
                <a:r>
                  <a:rPr lang="en-GB" sz="3200" dirty="0">
                    <a:latin typeface="Comic Sans MS" panose="030F0702030302020204" pitchFamily="66" charset="0"/>
                  </a:rPr>
                  <a:t> 2 </a:t>
                </a:r>
                <a14:m>
                  <m:oMath xmlns:m="http://schemas.openxmlformats.org/officeDocument/2006/math">
                    <m:r>
                      <a:rPr lang="en-GB" sz="3200" i="1" dirty="0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3200" dirty="0">
                    <a:latin typeface="Comic Sans MS" panose="030F0702030302020204" pitchFamily="66" charset="0"/>
                  </a:rPr>
                  <a:t> 5</a:t>
                </a:r>
              </a:p>
            </p:txBody>
          </p:sp>
        </mc:Choice>
        <mc:Fallback xmlns="">
          <p:sp>
            <p:nvSpPr>
              <p:cNvPr id="37" name="TextBox 3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45574" y="4856852"/>
                <a:ext cx="2246811" cy="584775"/>
              </a:xfrm>
              <a:prstGeom prst="rect">
                <a:avLst/>
              </a:prstGeom>
              <a:blipFill>
                <a:blip r:embed="rId7"/>
                <a:stretch>
                  <a:fillRect l="-7065" t="-13542" r="-5163" b="-3333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custDataLst>
      <p:tags r:id="rId1"/>
    </p:custDataLst>
    <p:extLst>
      <p:ext uri="{BB962C8B-B14F-4D97-AF65-F5344CB8AC3E}">
        <p14:creationId xmlns:p14="http://schemas.microsoft.com/office/powerpoint/2010/main" val="39396279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4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9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11111E-6 0.00926 L -0.22396 0.2544 " pathEditMode="relative" rAng="0" ptsTypes="AA">
                                      <p:cBhvr>
                                        <p:cTn id="8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1198" y="12245"/>
                                    </p:animMotion>
                                  </p:childTnLst>
                                </p:cTn>
                              </p:par>
                              <p:par>
                                <p:cTn id="84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88889E-6 -4.44444E-6 L -0.09705 0.28866 " pathEditMode="relative" rAng="0" ptsTypes="AA">
                                      <p:cBhvr>
                                        <p:cTn id="8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861" y="14421"/>
                                    </p:animMotion>
                                  </p:childTnLst>
                                </p:cTn>
                              </p:par>
                              <p:par>
                                <p:cTn id="86" presetID="42" presetClass="path" presetSubtype="0" accel="50000" decel="50000" fill="hold" grpId="1" nodeType="withEffect">
                                  <p:stCondLst>
                                    <p:cond delay="500"/>
                                  </p:stCondLst>
                                  <p:childTnLst>
                                    <p:animMotion origin="layout" path="M -1.11111E-6 -4.44444E-6 L -0.28125 0.26019 " pathEditMode="relative" rAng="0" ptsTypes="AA">
                                      <p:cBhvr>
                                        <p:cTn id="8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4063" y="13009"/>
                                    </p:animMotion>
                                  </p:childTnLst>
                                </p:cTn>
                              </p:par>
                              <p:par>
                                <p:cTn id="88" presetID="42" presetClass="path" presetSubtype="0" accel="50000" decel="50000" fill="hold" grpId="1" nodeType="withEffect">
                                  <p:stCondLst>
                                    <p:cond delay="500"/>
                                  </p:stCondLst>
                                  <p:childTnLst>
                                    <p:animMotion origin="layout" path="M 3.88889E-6 -4.44444E-6 L -0.10921 0.30973 " pathEditMode="relative" rAng="0" ptsTypes="AA">
                                      <p:cBhvr>
                                        <p:cTn id="8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469" y="15486"/>
                                    </p:animMotion>
                                  </p:childTnLst>
                                </p:cTn>
                              </p:par>
                              <p:par>
                                <p:cTn id="90" presetID="42" presetClass="path" presetSubtype="0" accel="50000" decel="50000" fill="hold" grpId="1" nodeType="withEffect">
                                  <p:stCondLst>
                                    <p:cond delay="750"/>
                                  </p:stCondLst>
                                  <p:childTnLst>
                                    <p:animMotion origin="layout" path="M -1.11111E-6 -4.44444E-6 L -0.49288 0.32686 " pathEditMode="relative" rAng="0" ptsTypes="AA">
                                      <p:cBhvr>
                                        <p:cTn id="9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4653" y="16343"/>
                                    </p:animMotion>
                                  </p:childTnLst>
                                </p:cTn>
                              </p:par>
                              <p:par>
                                <p:cTn id="92" presetID="42" presetClass="path" presetSubtype="0" accel="50000" decel="50000" fill="hold" grpId="1" nodeType="withEffect">
                                  <p:stCondLst>
                                    <p:cond delay="750"/>
                                  </p:stCondLst>
                                  <p:childTnLst>
                                    <p:animMotion origin="layout" path="M 1.66667E-6 -1.48148E-6 L 0.0217 0.17176 " pathEditMode="relative" rAng="0" ptsTypes="AA">
                                      <p:cBhvr>
                                        <p:cTn id="9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76" y="8588"/>
                                    </p:animMotion>
                                  </p:childTnLst>
                                </p:cTn>
                              </p:par>
                              <p:par>
                                <p:cTn id="94" presetID="42" presetClass="path" presetSubtype="0" accel="50000" decel="50000" fill="hold" grpId="1" nodeType="with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-3.33333E-6 -1.48148E-6 L -0.03472 0.28866 " pathEditMode="relative" rAng="0" ptsTypes="AA">
                                      <p:cBhvr>
                                        <p:cTn id="9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736" y="14421"/>
                                    </p:animMotion>
                                  </p:childTnLst>
                                </p:cTn>
                              </p:par>
                              <p:par>
                                <p:cTn id="96" presetID="42" presetClass="path" presetSubtype="0" accel="50000" decel="50000" fill="hold" grpId="1" nodeType="with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1.66667E-6 -1.48148E-6 L -0.32031 0.28866 " pathEditMode="relative" rAng="0" ptsTypes="AA">
                                      <p:cBhvr>
                                        <p:cTn id="9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6024" y="14421"/>
                                    </p:animMotion>
                                  </p:childTnLst>
                                </p:cTn>
                              </p:par>
                              <p:par>
                                <p:cTn id="98" presetID="42" presetClass="path" presetSubtype="0" accel="50000" decel="50000" fill="hold" grpId="1" nodeType="withEffect">
                                  <p:stCondLst>
                                    <p:cond delay="1250"/>
                                  </p:stCondLst>
                                  <p:childTnLst>
                                    <p:animMotion origin="layout" path="M -3.33333E-6 -1.48148E-6 L -0.20764 0.27871 " pathEditMode="relative" rAng="0" ptsTypes="AA">
                                      <p:cBhvr>
                                        <p:cTn id="9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382" y="13935"/>
                                    </p:animMotion>
                                  </p:childTnLst>
                                </p:cTn>
                              </p:par>
                              <p:par>
                                <p:cTn id="100" presetID="42" presetClass="path" presetSubtype="0" accel="50000" decel="50000" fill="hold" grpId="1" nodeType="withEffect">
                                  <p:stCondLst>
                                    <p:cond delay="1250"/>
                                  </p:stCondLst>
                                  <p:childTnLst>
                                    <p:animMotion origin="layout" path="M 1.66667E-6 -1.48148E-6 L -0.37986 0.26273 " pathEditMode="relative" rAng="0" ptsTypes="AA">
                                      <p:cBhvr>
                                        <p:cTn id="101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8993" y="1312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6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9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0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2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5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6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8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1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2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4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7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8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0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1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2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3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4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6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7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8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9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0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2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3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4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5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6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8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9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0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1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2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4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5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6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7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8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0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1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2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3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4" fill="hold">
                      <p:stCondLst>
                        <p:cond delay="indefinite"/>
                      </p:stCondLst>
                      <p:childTnLst>
                        <p:par>
                          <p:cTn id="175" fill="hold">
                            <p:stCondLst>
                              <p:cond delay="0"/>
                            </p:stCondLst>
                            <p:childTnLst>
                              <p:par>
                                <p:cTn id="176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8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9" fill="hold">
                      <p:stCondLst>
                        <p:cond delay="indefinite"/>
                      </p:stCondLst>
                      <p:childTnLst>
                        <p:par>
                          <p:cTn id="180" fill="hold">
                            <p:stCondLst>
                              <p:cond delay="0"/>
                            </p:stCondLst>
                            <p:childTnLst>
                              <p:par>
                                <p:cTn id="181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83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4" fill="hold">
                      <p:stCondLst>
                        <p:cond delay="indefinite"/>
                      </p:stCondLst>
                      <p:childTnLst>
                        <p:par>
                          <p:cTn id="185" fill="hold">
                            <p:stCondLst>
                              <p:cond delay="0"/>
                            </p:stCondLst>
                            <p:childTnLst>
                              <p:par>
                                <p:cTn id="186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88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9" fill="hold">
                      <p:stCondLst>
                        <p:cond delay="indefinite"/>
                      </p:stCondLst>
                      <p:childTnLst>
                        <p:par>
                          <p:cTn id="190" fill="hold">
                            <p:stCondLst>
                              <p:cond delay="0"/>
                            </p:stCondLst>
                            <p:childTnLst>
                              <p:par>
                                <p:cTn id="191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93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4" fill="hold">
                      <p:stCondLst>
                        <p:cond delay="indefinite"/>
                      </p:stCondLst>
                      <p:childTnLst>
                        <p:par>
                          <p:cTn id="195" fill="hold">
                            <p:stCondLst>
                              <p:cond delay="0"/>
                            </p:stCondLst>
                            <p:childTnLst>
                              <p:par>
                                <p:cTn id="196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98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9" fill="hold">
                      <p:stCondLst>
                        <p:cond delay="indefinite"/>
                      </p:stCondLst>
                      <p:childTnLst>
                        <p:par>
                          <p:cTn id="200" fill="hold">
                            <p:stCondLst>
                              <p:cond delay="0"/>
                            </p:stCondLst>
                            <p:childTnLst>
                              <p:par>
                                <p:cTn id="20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3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  <p:bldP spid="5" grpId="0" animBg="1"/>
      <p:bldP spid="5" grpId="1" animBg="1"/>
      <p:bldP spid="6" grpId="0" animBg="1"/>
      <p:bldP spid="6" grpId="1" animBg="1"/>
      <p:bldP spid="7" grpId="0" animBg="1"/>
      <p:bldP spid="7" grpId="1" animBg="1"/>
      <p:bldP spid="8" grpId="0" animBg="1"/>
      <p:bldP spid="8" grpId="1" animBg="1"/>
      <p:bldP spid="9" grpId="0" animBg="1"/>
      <p:bldP spid="9" grpId="1" animBg="1"/>
      <p:bldP spid="10" grpId="0" animBg="1"/>
      <p:bldP spid="10" grpId="1" animBg="1"/>
      <p:bldP spid="11" grpId="0" animBg="1"/>
      <p:bldP spid="11" grpId="1" animBg="1"/>
      <p:bldP spid="12" grpId="0" animBg="1"/>
      <p:bldP spid="12" grpId="1" animBg="1"/>
      <p:bldP spid="13" grpId="0" animBg="1"/>
      <p:bldP spid="13" grpId="1" animBg="1"/>
      <p:bldP spid="14" grpId="0" animBg="1"/>
      <p:bldP spid="15" grpId="0" animBg="1"/>
      <p:bldP spid="16" grpId="0"/>
      <p:bldP spid="17" grpId="0"/>
      <p:bldP spid="19" grpId="0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2" grpId="0" animBg="1"/>
      <p:bldP spid="33" grpId="0" animBg="1"/>
      <p:bldP spid="34" grpId="0" animBg="1"/>
      <p:bldP spid="35" grpId="0" animBg="1"/>
      <p:bldP spid="3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821771" y="436985"/>
                <a:ext cx="2246811" cy="7078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4000" dirty="0">
                    <a:latin typeface="Comic Sans MS" panose="030F0702030302020204" pitchFamily="66" charset="0"/>
                  </a:rPr>
                  <a:t>6 </a:t>
                </a:r>
                <a14:m>
                  <m:oMath xmlns:m="http://schemas.openxmlformats.org/officeDocument/2006/math">
                    <m:r>
                      <a:rPr lang="en-GB" sz="4000" i="1" dirty="0" smtClean="0">
                        <a:latin typeface="Cambria Math" panose="02040503050406030204" pitchFamily="18" charset="0"/>
                      </a:rPr>
                      <m:t>÷</m:t>
                    </m:r>
                  </m:oMath>
                </a14:m>
                <a:r>
                  <a:rPr lang="en-GB" sz="4000" dirty="0">
                    <a:latin typeface="Comic Sans MS" panose="030F0702030302020204" pitchFamily="66" charset="0"/>
                  </a:rPr>
                  <a:t> 3</a:t>
                </a:r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1771" y="436985"/>
                <a:ext cx="2246811" cy="707886"/>
              </a:xfrm>
              <a:prstGeom prst="rect">
                <a:avLst/>
              </a:prstGeom>
              <a:blipFill>
                <a:blip r:embed="rId5"/>
                <a:stretch>
                  <a:fillRect l="-9783" t="-15517" b="-3620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Oval 3"/>
          <p:cNvSpPr/>
          <p:nvPr/>
        </p:nvSpPr>
        <p:spPr>
          <a:xfrm>
            <a:off x="4001025" y="561703"/>
            <a:ext cx="432000" cy="431074"/>
          </a:xfrm>
          <a:prstGeom prst="ellipse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5" name="Oval 4"/>
          <p:cNvSpPr/>
          <p:nvPr/>
        </p:nvSpPr>
        <p:spPr>
          <a:xfrm>
            <a:off x="4543875" y="561703"/>
            <a:ext cx="432000" cy="431074"/>
          </a:xfrm>
          <a:prstGeom prst="ellipse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6" name="Oval 5"/>
          <p:cNvSpPr/>
          <p:nvPr/>
        </p:nvSpPr>
        <p:spPr>
          <a:xfrm>
            <a:off x="5086725" y="561703"/>
            <a:ext cx="432000" cy="431074"/>
          </a:xfrm>
          <a:prstGeom prst="ellipse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9" name="Oval 8"/>
          <p:cNvSpPr/>
          <p:nvPr/>
        </p:nvSpPr>
        <p:spPr>
          <a:xfrm>
            <a:off x="4003376" y="1115685"/>
            <a:ext cx="432000" cy="431074"/>
          </a:xfrm>
          <a:prstGeom prst="ellipse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10" name="Oval 9"/>
          <p:cNvSpPr/>
          <p:nvPr/>
        </p:nvSpPr>
        <p:spPr>
          <a:xfrm>
            <a:off x="4546226" y="1115685"/>
            <a:ext cx="432000" cy="431074"/>
          </a:xfrm>
          <a:prstGeom prst="ellipse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11" name="Oval 10"/>
          <p:cNvSpPr/>
          <p:nvPr/>
        </p:nvSpPr>
        <p:spPr>
          <a:xfrm>
            <a:off x="5089076" y="1115685"/>
            <a:ext cx="432000" cy="431074"/>
          </a:xfrm>
          <a:prstGeom prst="ellipse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14" name="Oval 13"/>
          <p:cNvSpPr/>
          <p:nvPr/>
        </p:nvSpPr>
        <p:spPr>
          <a:xfrm>
            <a:off x="1615056" y="2086346"/>
            <a:ext cx="1336766" cy="1297951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15" name="Oval 14"/>
          <p:cNvSpPr/>
          <p:nvPr/>
        </p:nvSpPr>
        <p:spPr>
          <a:xfrm>
            <a:off x="3093502" y="2086346"/>
            <a:ext cx="1336766" cy="1297951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031965" y="1373405"/>
            <a:ext cx="224681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>
                <a:latin typeface="Comic Sans MS" panose="030F0702030302020204" pitchFamily="66" charset="0"/>
              </a:rPr>
              <a:t>Sharing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/>
              <p:cNvSpPr txBox="1"/>
              <p:nvPr/>
            </p:nvSpPr>
            <p:spPr>
              <a:xfrm>
                <a:off x="6138895" y="2442933"/>
                <a:ext cx="2246811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3200" dirty="0">
                    <a:latin typeface="Comic Sans MS" panose="030F0702030302020204" pitchFamily="66" charset="0"/>
                  </a:rPr>
                  <a:t>6 </a:t>
                </a:r>
                <a14:m>
                  <m:oMath xmlns:m="http://schemas.openxmlformats.org/officeDocument/2006/math">
                    <m:r>
                      <a:rPr lang="en-GB" sz="3200" i="1" dirty="0" smtClean="0">
                        <a:latin typeface="Cambria Math" panose="02040503050406030204" pitchFamily="18" charset="0"/>
                      </a:rPr>
                      <m:t>÷</m:t>
                    </m:r>
                  </m:oMath>
                </a14:m>
                <a:r>
                  <a:rPr lang="en-GB" sz="3200" dirty="0">
                    <a:latin typeface="Comic Sans MS" panose="030F0702030302020204" pitchFamily="66" charset="0"/>
                  </a:rPr>
                  <a:t> 3 </a:t>
                </a:r>
                <a14:m>
                  <m:oMath xmlns:m="http://schemas.openxmlformats.org/officeDocument/2006/math">
                    <m:r>
                      <a:rPr lang="en-GB" sz="3200" i="1" dirty="0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3200" dirty="0">
                    <a:latin typeface="Comic Sans MS" panose="030F0702030302020204" pitchFamily="66" charset="0"/>
                  </a:rPr>
                  <a:t> 2</a:t>
                </a:r>
              </a:p>
            </p:txBody>
          </p:sp>
        </mc:Choice>
        <mc:Fallback xmlns=""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38895" y="2442933"/>
                <a:ext cx="2246811" cy="584775"/>
              </a:xfrm>
              <a:prstGeom prst="rect">
                <a:avLst/>
              </a:prstGeom>
              <a:blipFill>
                <a:blip r:embed="rId6"/>
                <a:stretch>
                  <a:fillRect l="-6775" t="-13542" b="-3333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9" name="TextBox 18"/>
          <p:cNvSpPr txBox="1"/>
          <p:nvPr/>
        </p:nvSpPr>
        <p:spPr>
          <a:xfrm>
            <a:off x="1031966" y="3906464"/>
            <a:ext cx="224681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>
                <a:latin typeface="Comic Sans MS" panose="030F0702030302020204" pitchFamily="66" charset="0"/>
              </a:rPr>
              <a:t>Grouping</a:t>
            </a:r>
          </a:p>
        </p:txBody>
      </p:sp>
      <p:sp>
        <p:nvSpPr>
          <p:cNvPr id="20" name="Oval 19"/>
          <p:cNvSpPr/>
          <p:nvPr/>
        </p:nvSpPr>
        <p:spPr>
          <a:xfrm>
            <a:off x="1942826" y="4718166"/>
            <a:ext cx="432000" cy="431074"/>
          </a:xfrm>
          <a:prstGeom prst="ellipse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21" name="Oval 20"/>
          <p:cNvSpPr/>
          <p:nvPr/>
        </p:nvSpPr>
        <p:spPr>
          <a:xfrm>
            <a:off x="2485676" y="4718166"/>
            <a:ext cx="432000" cy="431074"/>
          </a:xfrm>
          <a:prstGeom prst="ellipse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22" name="Oval 21"/>
          <p:cNvSpPr/>
          <p:nvPr/>
        </p:nvSpPr>
        <p:spPr>
          <a:xfrm>
            <a:off x="3028526" y="4718166"/>
            <a:ext cx="432000" cy="431074"/>
          </a:xfrm>
          <a:prstGeom prst="ellipse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25" name="Oval 24"/>
          <p:cNvSpPr/>
          <p:nvPr/>
        </p:nvSpPr>
        <p:spPr>
          <a:xfrm>
            <a:off x="1945177" y="5272148"/>
            <a:ext cx="432000" cy="431074"/>
          </a:xfrm>
          <a:prstGeom prst="ellipse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26" name="Oval 25"/>
          <p:cNvSpPr/>
          <p:nvPr/>
        </p:nvSpPr>
        <p:spPr>
          <a:xfrm>
            <a:off x="2488027" y="5272148"/>
            <a:ext cx="432000" cy="431074"/>
          </a:xfrm>
          <a:prstGeom prst="ellipse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27" name="Oval 26"/>
          <p:cNvSpPr/>
          <p:nvPr/>
        </p:nvSpPr>
        <p:spPr>
          <a:xfrm>
            <a:off x="3030877" y="5272148"/>
            <a:ext cx="432000" cy="431074"/>
          </a:xfrm>
          <a:prstGeom prst="ellipse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30" name="Rounded Rectangle 29"/>
          <p:cNvSpPr/>
          <p:nvPr/>
        </p:nvSpPr>
        <p:spPr>
          <a:xfrm>
            <a:off x="1793872" y="4650970"/>
            <a:ext cx="1815608" cy="563585"/>
          </a:xfrm>
          <a:prstGeom prst="roundRect">
            <a:avLst>
              <a:gd name="adj" fmla="val 50000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7" name="TextBox 36"/>
              <p:cNvSpPr txBox="1"/>
              <p:nvPr/>
            </p:nvSpPr>
            <p:spPr>
              <a:xfrm>
                <a:off x="6138895" y="4856852"/>
                <a:ext cx="2246811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3200" dirty="0">
                    <a:latin typeface="Comic Sans MS" panose="030F0702030302020204" pitchFamily="66" charset="0"/>
                  </a:rPr>
                  <a:t>6 </a:t>
                </a:r>
                <a14:m>
                  <m:oMath xmlns:m="http://schemas.openxmlformats.org/officeDocument/2006/math">
                    <m:r>
                      <a:rPr lang="en-GB" sz="3200" i="1" dirty="0" smtClean="0">
                        <a:latin typeface="Cambria Math" panose="02040503050406030204" pitchFamily="18" charset="0"/>
                      </a:rPr>
                      <m:t>÷</m:t>
                    </m:r>
                  </m:oMath>
                </a14:m>
                <a:r>
                  <a:rPr lang="en-GB" sz="3200" dirty="0">
                    <a:latin typeface="Comic Sans MS" panose="030F0702030302020204" pitchFamily="66" charset="0"/>
                  </a:rPr>
                  <a:t> 3 </a:t>
                </a:r>
                <a14:m>
                  <m:oMath xmlns:m="http://schemas.openxmlformats.org/officeDocument/2006/math">
                    <m:r>
                      <a:rPr lang="en-GB" sz="3200" i="1" dirty="0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3200" dirty="0">
                    <a:latin typeface="Comic Sans MS" panose="030F0702030302020204" pitchFamily="66" charset="0"/>
                  </a:rPr>
                  <a:t> 2</a:t>
                </a:r>
              </a:p>
            </p:txBody>
          </p:sp>
        </mc:Choice>
        <mc:Fallback xmlns="">
          <p:sp>
            <p:nvSpPr>
              <p:cNvPr id="37" name="TextBox 3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38895" y="4856852"/>
                <a:ext cx="2246811" cy="584775"/>
              </a:xfrm>
              <a:prstGeom prst="rect">
                <a:avLst/>
              </a:prstGeom>
              <a:blipFill>
                <a:blip r:embed="rId7"/>
                <a:stretch>
                  <a:fillRect l="-6775" t="-13542" b="-3333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6" name="Oval 35"/>
          <p:cNvSpPr/>
          <p:nvPr/>
        </p:nvSpPr>
        <p:spPr>
          <a:xfrm>
            <a:off x="4582668" y="2116982"/>
            <a:ext cx="1336766" cy="1297951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pic>
        <p:nvPicPr>
          <p:cNvPr id="38" name="Picture 37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432034" y="569225"/>
            <a:ext cx="747045" cy="747045"/>
          </a:xfrm>
          <a:prstGeom prst="rect">
            <a:avLst/>
          </a:prstGeom>
        </p:spPr>
      </p:pic>
      <p:sp>
        <p:nvSpPr>
          <p:cNvPr id="39" name="TextBox 38"/>
          <p:cNvSpPr txBox="1"/>
          <p:nvPr/>
        </p:nvSpPr>
        <p:spPr>
          <a:xfrm>
            <a:off x="5734878" y="766666"/>
            <a:ext cx="209513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latin typeface="Comic Sans MS" panose="030F0702030302020204" pitchFamily="66" charset="0"/>
                <a:cs typeface="Calibri" panose="020F0502020204030204" pitchFamily="34" charset="0"/>
              </a:rPr>
              <a:t>Have a think</a:t>
            </a:r>
          </a:p>
        </p:txBody>
      </p:sp>
      <p:sp>
        <p:nvSpPr>
          <p:cNvPr id="40" name="Rounded Rectangle 39"/>
          <p:cNvSpPr/>
          <p:nvPr/>
        </p:nvSpPr>
        <p:spPr>
          <a:xfrm>
            <a:off x="1793872" y="5218955"/>
            <a:ext cx="1815608" cy="563585"/>
          </a:xfrm>
          <a:prstGeom prst="roundRect">
            <a:avLst>
              <a:gd name="adj" fmla="val 50000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5552189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64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69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4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4444E-6 -2.22222E-6 L -0.22396 0.24514 " pathEditMode="relative" rAng="0" ptsTypes="AA">
                                      <p:cBhvr>
                                        <p:cTn id="7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1198" y="12245"/>
                                    </p:animMotion>
                                  </p:childTnLst>
                                </p:cTn>
                              </p:par>
                              <p:par>
                                <p:cTn id="79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88889E-6 -4.44444E-6 L -0.12205 0.24676 " pathEditMode="relative" rAng="0" ptsTypes="AA">
                                      <p:cBhvr>
                                        <p:cTn id="80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111" y="12338"/>
                                    </p:animMotion>
                                  </p:childTnLst>
                                </p:cTn>
                              </p:par>
                              <p:par>
                                <p:cTn id="81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11111E-6 -4.44444E-6 L -0.02326 0.2544 " pathEditMode="relative" rAng="0" ptsTypes="AA">
                                      <p:cBhvr>
                                        <p:cTn id="82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163" y="12708"/>
                                    </p:animMotion>
                                  </p:childTnLst>
                                </p:cTn>
                              </p:par>
                              <p:par>
                                <p:cTn id="83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-1.48148E-6 L -0.19722 0.23496 " pathEditMode="relative" rAng="0" ptsTypes="AA">
                                      <p:cBhvr>
                                        <p:cTn id="84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861" y="11736"/>
                                    </p:animMotion>
                                  </p:childTnLst>
                                </p:cTn>
                              </p:par>
                              <p:par>
                                <p:cTn id="85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1.48148E-6 L 0.08264 0.22708 " pathEditMode="relative" rAng="0" ptsTypes="AA">
                                      <p:cBhvr>
                                        <p:cTn id="86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132" y="11343"/>
                                    </p:animMotion>
                                  </p:childTnLst>
                                </p:cTn>
                              </p:par>
                              <p:par>
                                <p:cTn id="87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-1.48148E-6 L -0.15382 0.23843 " pathEditMode="relative" rAng="0" ptsTypes="AA">
                                      <p:cBhvr>
                                        <p:cTn id="88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691" y="1192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3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6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7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9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2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3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5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8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9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1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4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5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7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0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1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3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6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41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" fill="hold">
                      <p:stCondLst>
                        <p:cond delay="indefinite"/>
                      </p:stCondLst>
                      <p:childTnLst>
                        <p:par>
                          <p:cTn id="143" fill="hold">
                            <p:stCondLst>
                              <p:cond delay="0"/>
                            </p:stCondLst>
                            <p:childTnLst>
                              <p:par>
                                <p:cTn id="144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46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1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2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7" dur="500"/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  <p:bldP spid="5" grpId="0" animBg="1"/>
      <p:bldP spid="5" grpId="1" animBg="1"/>
      <p:bldP spid="6" grpId="0" animBg="1"/>
      <p:bldP spid="6" grpId="1" animBg="1"/>
      <p:bldP spid="9" grpId="0" animBg="1"/>
      <p:bldP spid="9" grpId="1" animBg="1"/>
      <p:bldP spid="10" grpId="0" animBg="1"/>
      <p:bldP spid="10" grpId="1" animBg="1"/>
      <p:bldP spid="11" grpId="0" animBg="1"/>
      <p:bldP spid="11" grpId="1" animBg="1"/>
      <p:bldP spid="14" grpId="0" animBg="1"/>
      <p:bldP spid="15" grpId="0" animBg="1"/>
      <p:bldP spid="16" grpId="0"/>
      <p:bldP spid="17" grpId="0"/>
      <p:bldP spid="19" grpId="0"/>
      <p:bldP spid="20" grpId="0" animBg="1"/>
      <p:bldP spid="21" grpId="0" animBg="1"/>
      <p:bldP spid="22" grpId="0" animBg="1"/>
      <p:bldP spid="25" grpId="0" animBg="1"/>
      <p:bldP spid="26" grpId="0" animBg="1"/>
      <p:bldP spid="27" grpId="0" animBg="1"/>
      <p:bldP spid="30" grpId="0" animBg="1"/>
      <p:bldP spid="37" grpId="0"/>
      <p:bldP spid="36" grpId="0" animBg="1"/>
      <p:bldP spid="39" grpId="0"/>
      <p:bldP spid="39" grpId="1"/>
      <p:bldP spid="40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1593668" y="1090879"/>
            <a:ext cx="224681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>
                <a:latin typeface="Comic Sans MS" panose="030F0702030302020204" pitchFamily="66" charset="0"/>
              </a:rPr>
              <a:t>Sharing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1473212" y="3193756"/>
                <a:ext cx="2246811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3200" dirty="0">
                    <a:latin typeface="Comic Sans MS" panose="030F0702030302020204" pitchFamily="66" charset="0"/>
                  </a:rPr>
                  <a:t>6 </a:t>
                </a:r>
                <a14:m>
                  <m:oMath xmlns:m="http://schemas.openxmlformats.org/officeDocument/2006/math">
                    <m:r>
                      <a:rPr lang="en-GB" sz="3200" i="1" dirty="0" smtClean="0">
                        <a:latin typeface="Cambria Math" panose="02040503050406030204" pitchFamily="18" charset="0"/>
                      </a:rPr>
                      <m:t>÷</m:t>
                    </m:r>
                  </m:oMath>
                </a14:m>
                <a:r>
                  <a:rPr lang="en-GB" sz="3200" dirty="0">
                    <a:latin typeface="Comic Sans MS" panose="030F0702030302020204" pitchFamily="66" charset="0"/>
                  </a:rPr>
                  <a:t> 3 </a:t>
                </a:r>
                <a14:m>
                  <m:oMath xmlns:m="http://schemas.openxmlformats.org/officeDocument/2006/math">
                    <m:r>
                      <a:rPr lang="en-GB" sz="3200" i="1" dirty="0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3200" dirty="0">
                    <a:latin typeface="Comic Sans MS" panose="030F0702030302020204" pitchFamily="66" charset="0"/>
                  </a:rPr>
                  <a:t> 2</a:t>
                </a:r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73212" y="3193756"/>
                <a:ext cx="2246811" cy="584775"/>
              </a:xfrm>
              <a:prstGeom prst="rect">
                <a:avLst/>
              </a:prstGeom>
              <a:blipFill>
                <a:blip r:embed="rId5"/>
                <a:stretch>
                  <a:fillRect l="-7065" t="-13542" b="-3333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TextBox 7"/>
          <p:cNvSpPr txBox="1"/>
          <p:nvPr/>
        </p:nvSpPr>
        <p:spPr>
          <a:xfrm>
            <a:off x="5761661" y="1081016"/>
            <a:ext cx="224681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>
                <a:latin typeface="Comic Sans MS" panose="030F0702030302020204" pitchFamily="66" charset="0"/>
              </a:rPr>
              <a:t>Grouping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5542179" y="3196408"/>
                <a:ext cx="2246811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3200" dirty="0">
                    <a:latin typeface="Comic Sans MS" panose="030F0702030302020204" pitchFamily="66" charset="0"/>
                  </a:rPr>
                  <a:t>6 </a:t>
                </a:r>
                <a14:m>
                  <m:oMath xmlns:m="http://schemas.openxmlformats.org/officeDocument/2006/math">
                    <m:r>
                      <a:rPr lang="en-GB" sz="3200" i="1" dirty="0" smtClean="0">
                        <a:latin typeface="Cambria Math" panose="02040503050406030204" pitchFamily="18" charset="0"/>
                      </a:rPr>
                      <m:t>÷</m:t>
                    </m:r>
                  </m:oMath>
                </a14:m>
                <a:r>
                  <a:rPr lang="en-GB" sz="3200" dirty="0">
                    <a:latin typeface="Comic Sans MS" panose="030F0702030302020204" pitchFamily="66" charset="0"/>
                  </a:rPr>
                  <a:t> 3 </a:t>
                </a:r>
                <a14:m>
                  <m:oMath xmlns:m="http://schemas.openxmlformats.org/officeDocument/2006/math">
                    <m:r>
                      <a:rPr lang="en-GB" sz="3200" i="1" dirty="0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3200" dirty="0">
                    <a:latin typeface="Comic Sans MS" panose="030F0702030302020204" pitchFamily="66" charset="0"/>
                  </a:rPr>
                  <a:t> 2</a:t>
                </a:r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42179" y="3196408"/>
                <a:ext cx="2246811" cy="584775"/>
              </a:xfrm>
              <a:prstGeom prst="rect">
                <a:avLst/>
              </a:prstGeom>
              <a:blipFill>
                <a:blip r:embed="rId6"/>
                <a:stretch>
                  <a:fillRect l="-6775" t="-13542" b="-3333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2" name="Picture 1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49903" y="1809842"/>
            <a:ext cx="3466409" cy="1243829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598374" y="1734040"/>
            <a:ext cx="2017271" cy="1319631"/>
          </a:xfrm>
          <a:prstGeom prst="rect">
            <a:avLst/>
          </a:prstGeom>
        </p:spPr>
      </p:pic>
      <p:cxnSp>
        <p:nvCxnSpPr>
          <p:cNvPr id="12" name="Straight Arrow Connector 11"/>
          <p:cNvCxnSpPr/>
          <p:nvPr/>
        </p:nvCxnSpPr>
        <p:spPr>
          <a:xfrm flipV="1">
            <a:off x="2466556" y="3700923"/>
            <a:ext cx="0" cy="577276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949234" y="4278199"/>
            <a:ext cx="2616926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latin typeface="Comic Sans MS" panose="030F0702030302020204" pitchFamily="66" charset="0"/>
              </a:rPr>
              <a:t>How many groups we are sharing between</a:t>
            </a:r>
          </a:p>
        </p:txBody>
      </p:sp>
      <p:cxnSp>
        <p:nvCxnSpPr>
          <p:cNvPr id="15" name="Straight Arrow Connector 14"/>
          <p:cNvCxnSpPr/>
          <p:nvPr/>
        </p:nvCxnSpPr>
        <p:spPr>
          <a:xfrm flipV="1">
            <a:off x="6515570" y="3700923"/>
            <a:ext cx="0" cy="577276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5298546" y="4254811"/>
            <a:ext cx="261692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latin typeface="Comic Sans MS" panose="030F0702030302020204" pitchFamily="66" charset="0"/>
              </a:rPr>
              <a:t>How many in each group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/>
              <p:cNvSpPr txBox="1"/>
              <p:nvPr/>
            </p:nvSpPr>
            <p:spPr>
              <a:xfrm>
                <a:off x="3721725" y="295135"/>
                <a:ext cx="2246811" cy="7078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4000" dirty="0">
                    <a:latin typeface="Comic Sans MS" panose="030F0702030302020204" pitchFamily="66" charset="0"/>
                  </a:rPr>
                  <a:t>6 </a:t>
                </a:r>
                <a14:m>
                  <m:oMath xmlns:m="http://schemas.openxmlformats.org/officeDocument/2006/math">
                    <m:r>
                      <a:rPr lang="en-GB" sz="4000" i="1" dirty="0" smtClean="0">
                        <a:latin typeface="Cambria Math" panose="02040503050406030204" pitchFamily="18" charset="0"/>
                      </a:rPr>
                      <m:t>÷</m:t>
                    </m:r>
                  </m:oMath>
                </a14:m>
                <a:r>
                  <a:rPr lang="en-GB" sz="4000" dirty="0">
                    <a:latin typeface="Comic Sans MS" panose="030F0702030302020204" pitchFamily="66" charset="0"/>
                  </a:rPr>
                  <a:t> 3</a:t>
                </a:r>
              </a:p>
            </p:txBody>
          </p:sp>
        </mc:Choice>
        <mc:Fallback xmlns=""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21725" y="295135"/>
                <a:ext cx="2246811" cy="707886"/>
              </a:xfrm>
              <a:prstGeom prst="rect">
                <a:avLst/>
              </a:prstGeom>
              <a:blipFill>
                <a:blip r:embed="rId9"/>
                <a:stretch>
                  <a:fillRect l="-9783" t="-15385" b="-3504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custDataLst>
      <p:tags r:id="rId1"/>
    </p:custDataLst>
    <p:extLst>
      <p:ext uri="{BB962C8B-B14F-4D97-AF65-F5344CB8AC3E}">
        <p14:creationId xmlns:p14="http://schemas.microsoft.com/office/powerpoint/2010/main" val="31955274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4" grpId="0"/>
      <p:bldP spid="1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1593668" y="1090879"/>
            <a:ext cx="224681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>
                <a:latin typeface="Comic Sans MS" panose="030F0702030302020204" pitchFamily="66" charset="0"/>
              </a:rPr>
              <a:t>Sharing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1471569" y="3199231"/>
                <a:ext cx="2246811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3200" dirty="0">
                    <a:latin typeface="Comic Sans MS" panose="030F0702030302020204" pitchFamily="66" charset="0"/>
                  </a:rPr>
                  <a:t>6 </a:t>
                </a:r>
                <a14:m>
                  <m:oMath xmlns:m="http://schemas.openxmlformats.org/officeDocument/2006/math">
                    <m:r>
                      <a:rPr lang="en-GB" sz="3200" i="1" dirty="0" smtClean="0">
                        <a:latin typeface="Cambria Math" panose="02040503050406030204" pitchFamily="18" charset="0"/>
                      </a:rPr>
                      <m:t>÷</m:t>
                    </m:r>
                  </m:oMath>
                </a14:m>
                <a:r>
                  <a:rPr lang="en-GB" sz="3200" dirty="0">
                    <a:latin typeface="Comic Sans MS" panose="030F0702030302020204" pitchFamily="66" charset="0"/>
                  </a:rPr>
                  <a:t> 3 </a:t>
                </a:r>
                <a14:m>
                  <m:oMath xmlns:m="http://schemas.openxmlformats.org/officeDocument/2006/math">
                    <m:r>
                      <a:rPr lang="en-GB" sz="3200" i="1" dirty="0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3200" dirty="0">
                    <a:latin typeface="Comic Sans MS" panose="030F0702030302020204" pitchFamily="66" charset="0"/>
                  </a:rPr>
                  <a:t> 2</a:t>
                </a:r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71569" y="3199231"/>
                <a:ext cx="2246811" cy="584775"/>
              </a:xfrm>
              <a:prstGeom prst="rect">
                <a:avLst/>
              </a:prstGeom>
              <a:blipFill>
                <a:blip r:embed="rId5"/>
                <a:stretch>
                  <a:fillRect l="-6775" t="-13542" b="-3333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TextBox 7"/>
          <p:cNvSpPr txBox="1"/>
          <p:nvPr/>
        </p:nvSpPr>
        <p:spPr>
          <a:xfrm>
            <a:off x="5761661" y="1081016"/>
            <a:ext cx="224681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>
                <a:latin typeface="Comic Sans MS" panose="030F0702030302020204" pitchFamily="66" charset="0"/>
              </a:rPr>
              <a:t>Grouping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5537168" y="3192185"/>
                <a:ext cx="2246811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3200" dirty="0">
                    <a:latin typeface="Comic Sans MS" panose="030F0702030302020204" pitchFamily="66" charset="0"/>
                  </a:rPr>
                  <a:t>6 </a:t>
                </a:r>
                <a14:m>
                  <m:oMath xmlns:m="http://schemas.openxmlformats.org/officeDocument/2006/math">
                    <m:r>
                      <a:rPr lang="en-GB" sz="3200" i="1" dirty="0" smtClean="0">
                        <a:latin typeface="Cambria Math" panose="02040503050406030204" pitchFamily="18" charset="0"/>
                      </a:rPr>
                      <m:t>÷</m:t>
                    </m:r>
                  </m:oMath>
                </a14:m>
                <a:r>
                  <a:rPr lang="en-GB" sz="3200" dirty="0">
                    <a:latin typeface="Comic Sans MS" panose="030F0702030302020204" pitchFamily="66" charset="0"/>
                  </a:rPr>
                  <a:t> 3 </a:t>
                </a:r>
                <a14:m>
                  <m:oMath xmlns:m="http://schemas.openxmlformats.org/officeDocument/2006/math">
                    <m:r>
                      <a:rPr lang="en-GB" sz="3200" i="1" dirty="0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3200" dirty="0">
                    <a:latin typeface="Comic Sans MS" panose="030F0702030302020204" pitchFamily="66" charset="0"/>
                  </a:rPr>
                  <a:t> 2</a:t>
                </a:r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37168" y="3192185"/>
                <a:ext cx="2246811" cy="584775"/>
              </a:xfrm>
              <a:prstGeom prst="rect">
                <a:avLst/>
              </a:prstGeom>
              <a:blipFill>
                <a:blip r:embed="rId6"/>
                <a:stretch>
                  <a:fillRect l="-6775" t="-13542" b="-3333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2" name="Picture 1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49903" y="1809842"/>
            <a:ext cx="3466409" cy="1243829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598374" y="1734040"/>
            <a:ext cx="2017271" cy="1319631"/>
          </a:xfrm>
          <a:prstGeom prst="rect">
            <a:avLst/>
          </a:prstGeom>
        </p:spPr>
      </p:pic>
      <p:cxnSp>
        <p:nvCxnSpPr>
          <p:cNvPr id="12" name="Straight Arrow Connector 11"/>
          <p:cNvCxnSpPr/>
          <p:nvPr/>
        </p:nvCxnSpPr>
        <p:spPr>
          <a:xfrm flipV="1">
            <a:off x="3270761" y="3700923"/>
            <a:ext cx="0" cy="577276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949234" y="4278199"/>
            <a:ext cx="261692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latin typeface="Comic Sans MS" panose="030F0702030302020204" pitchFamily="66" charset="0"/>
              </a:rPr>
              <a:t>How many are in each group</a:t>
            </a:r>
          </a:p>
        </p:txBody>
      </p:sp>
      <p:cxnSp>
        <p:nvCxnSpPr>
          <p:cNvPr id="15" name="Straight Arrow Connector 14"/>
          <p:cNvCxnSpPr/>
          <p:nvPr/>
        </p:nvCxnSpPr>
        <p:spPr>
          <a:xfrm flipV="1">
            <a:off x="7341270" y="3700923"/>
            <a:ext cx="0" cy="577276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5298546" y="4254811"/>
            <a:ext cx="2616926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latin typeface="Comic Sans MS" panose="030F0702030302020204" pitchFamily="66" charset="0"/>
              </a:rPr>
              <a:t>How many groups we can make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3721725" y="295135"/>
                <a:ext cx="2246811" cy="7078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4000" dirty="0">
                    <a:latin typeface="Comic Sans MS" panose="030F0702030302020204" pitchFamily="66" charset="0"/>
                  </a:rPr>
                  <a:t>6 </a:t>
                </a:r>
                <a14:m>
                  <m:oMath xmlns:m="http://schemas.openxmlformats.org/officeDocument/2006/math">
                    <m:r>
                      <a:rPr lang="en-GB" sz="4000" i="1" dirty="0" smtClean="0">
                        <a:latin typeface="Cambria Math" panose="02040503050406030204" pitchFamily="18" charset="0"/>
                      </a:rPr>
                      <m:t>÷</m:t>
                    </m:r>
                  </m:oMath>
                </a14:m>
                <a:r>
                  <a:rPr lang="en-GB" sz="4000" dirty="0">
                    <a:latin typeface="Comic Sans MS" panose="030F0702030302020204" pitchFamily="66" charset="0"/>
                  </a:rPr>
                  <a:t> 3</a:t>
                </a:r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21725" y="295135"/>
                <a:ext cx="2246811" cy="707886"/>
              </a:xfrm>
              <a:prstGeom prst="rect">
                <a:avLst/>
              </a:prstGeom>
              <a:blipFill>
                <a:blip r:embed="rId9"/>
                <a:stretch>
                  <a:fillRect l="-9783" t="-15385" b="-3504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custDataLst>
      <p:tags r:id="rId1"/>
    </p:custDataLst>
    <p:extLst>
      <p:ext uri="{BB962C8B-B14F-4D97-AF65-F5344CB8AC3E}">
        <p14:creationId xmlns:p14="http://schemas.microsoft.com/office/powerpoint/2010/main" val="17808561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75279" y="4997534"/>
            <a:ext cx="747045" cy="747045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5600023" y="5167598"/>
            <a:ext cx="209513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latin typeface="Comic Sans MS" panose="030F0702030302020204" pitchFamily="66" charset="0"/>
                <a:cs typeface="Calibri" panose="020F0502020204030204" pitchFamily="34" charset="0"/>
              </a:rPr>
              <a:t>Have a think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77997" y="3571980"/>
            <a:ext cx="6780775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How many groups of 10 can you make?</a:t>
            </a:r>
          </a:p>
          <a:p>
            <a:r>
              <a:rPr lang="en-GB" sz="2800" dirty="0">
                <a:latin typeface="Comic Sans MS" panose="030F0702030302020204" pitchFamily="66" charset="0"/>
              </a:rPr>
              <a:t>How many groups of 5?</a:t>
            </a:r>
          </a:p>
          <a:p>
            <a:r>
              <a:rPr lang="en-GB" sz="2800" dirty="0">
                <a:latin typeface="Comic Sans MS" panose="030F0702030302020204" pitchFamily="66" charset="0"/>
              </a:rPr>
              <a:t>How many groups of 4?</a:t>
            </a:r>
          </a:p>
          <a:p>
            <a:r>
              <a:rPr lang="en-GB" sz="2800" dirty="0">
                <a:latin typeface="Comic Sans MS" panose="030F0702030302020204" pitchFamily="66" charset="0"/>
              </a:rPr>
              <a:t>How many groups of 2?</a:t>
            </a:r>
          </a:p>
          <a:p>
            <a:r>
              <a:rPr lang="en-GB" sz="2800" dirty="0">
                <a:latin typeface="Comic Sans MS" panose="030F0702030302020204" pitchFamily="66" charset="0"/>
              </a:rPr>
              <a:t>How many groups of 1?</a:t>
            </a:r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8006640">
            <a:off x="2218915" y="783600"/>
            <a:ext cx="1848939" cy="2109353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9527" y="41242"/>
            <a:ext cx="1848939" cy="2109353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8006640">
            <a:off x="302065" y="1851895"/>
            <a:ext cx="1848939" cy="2109353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4234972">
            <a:off x="4467285" y="1794448"/>
            <a:ext cx="1848939" cy="2109353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33039" y="-187408"/>
            <a:ext cx="1848939" cy="2109353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93847" y="729713"/>
            <a:ext cx="1848939" cy="2109353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27908" y="881839"/>
            <a:ext cx="1848939" cy="2109353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23312" y="-54174"/>
            <a:ext cx="1848939" cy="2109353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4234972">
            <a:off x="6578568" y="68658"/>
            <a:ext cx="1848939" cy="2109353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4234972">
            <a:off x="2899460" y="-19575"/>
            <a:ext cx="1848939" cy="2109353"/>
          </a:xfrm>
          <a:prstGeom prst="rect">
            <a:avLst/>
          </a:prstGeom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4234972">
            <a:off x="2467531" y="1851896"/>
            <a:ext cx="1848939" cy="2109353"/>
          </a:xfrm>
          <a:prstGeom prst="rect">
            <a:avLst/>
          </a:prstGeom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4234972">
            <a:off x="389260" y="774948"/>
            <a:ext cx="1848939" cy="2109353"/>
          </a:xfrm>
          <a:prstGeom prst="rect">
            <a:avLst/>
          </a:prstGeom>
        </p:spPr>
      </p:pic>
      <p:pic>
        <p:nvPicPr>
          <p:cNvPr id="25" name="Picture 2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67920" y="662439"/>
            <a:ext cx="1848939" cy="2109353"/>
          </a:xfrm>
          <a:prstGeom prst="rect">
            <a:avLst/>
          </a:prstGeom>
        </p:spPr>
      </p:pic>
      <p:pic>
        <p:nvPicPr>
          <p:cNvPr id="26" name="Picture 25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4986" y="-219397"/>
            <a:ext cx="1848939" cy="2109353"/>
          </a:xfrm>
          <a:prstGeom prst="rect">
            <a:avLst/>
          </a:prstGeom>
        </p:spPr>
      </p:pic>
      <p:pic>
        <p:nvPicPr>
          <p:cNvPr id="27" name="Picture 26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5395" y="1681520"/>
            <a:ext cx="1848939" cy="2109353"/>
          </a:xfrm>
          <a:prstGeom prst="rect">
            <a:avLst/>
          </a:prstGeom>
        </p:spPr>
      </p:pic>
      <p:pic>
        <p:nvPicPr>
          <p:cNvPr id="28" name="Picture 27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78114" y="1471198"/>
            <a:ext cx="1848939" cy="2109353"/>
          </a:xfrm>
          <a:prstGeom prst="rect">
            <a:avLst/>
          </a:prstGeom>
        </p:spPr>
      </p:pic>
      <p:pic>
        <p:nvPicPr>
          <p:cNvPr id="29" name="Picture 28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04862" y="851742"/>
            <a:ext cx="1848939" cy="2109353"/>
          </a:xfrm>
          <a:prstGeom prst="rect">
            <a:avLst/>
          </a:prstGeom>
        </p:spPr>
      </p:pic>
      <p:pic>
        <p:nvPicPr>
          <p:cNvPr id="30" name="Picture 2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2862805">
            <a:off x="6477077" y="2091792"/>
            <a:ext cx="1848939" cy="2109353"/>
          </a:xfrm>
          <a:prstGeom prst="rect">
            <a:avLst/>
          </a:prstGeom>
        </p:spPr>
      </p:pic>
      <p:pic>
        <p:nvPicPr>
          <p:cNvPr id="31" name="Picture 30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3590400">
            <a:off x="3284862" y="1940082"/>
            <a:ext cx="1848939" cy="2109353"/>
          </a:xfrm>
          <a:prstGeom prst="rect">
            <a:avLst/>
          </a:prstGeom>
        </p:spPr>
      </p:pic>
      <p:pic>
        <p:nvPicPr>
          <p:cNvPr id="32" name="Picture 3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8006640">
            <a:off x="6782690" y="1023432"/>
            <a:ext cx="1848939" cy="2109353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2952206" y="5818749"/>
            <a:ext cx="50701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Send a photo of how you made these groups please.</a:t>
            </a:r>
            <a:endParaRPr lang="en-GB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6765261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Picture 2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8006640">
            <a:off x="2218915" y="783600"/>
            <a:ext cx="1848939" cy="2109353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9527" y="41242"/>
            <a:ext cx="1848939" cy="2109353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8006640">
            <a:off x="302065" y="1851895"/>
            <a:ext cx="1848939" cy="2109353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4234972">
            <a:off x="4467285" y="1794448"/>
            <a:ext cx="1848939" cy="2109353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33039" y="-187408"/>
            <a:ext cx="1848939" cy="2109353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93847" y="729713"/>
            <a:ext cx="1848939" cy="2109353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27908" y="881839"/>
            <a:ext cx="1848939" cy="2109353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23312" y="-54174"/>
            <a:ext cx="1848939" cy="2109353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4234972">
            <a:off x="6578568" y="68658"/>
            <a:ext cx="1848939" cy="2109353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4234972">
            <a:off x="2899460" y="-19575"/>
            <a:ext cx="1848939" cy="2109353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4234972">
            <a:off x="2467531" y="1851896"/>
            <a:ext cx="1848939" cy="2109353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4234972">
            <a:off x="389260" y="774948"/>
            <a:ext cx="1848939" cy="2109353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67920" y="662439"/>
            <a:ext cx="1848939" cy="2109353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4986" y="-219397"/>
            <a:ext cx="1848939" cy="2109353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5395" y="1681520"/>
            <a:ext cx="1848939" cy="2109353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78114" y="1471198"/>
            <a:ext cx="1848939" cy="2109353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04862" y="851742"/>
            <a:ext cx="1848939" cy="2109353"/>
          </a:xfrm>
          <a:prstGeom prst="rect">
            <a:avLst/>
          </a:prstGeom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2862805">
            <a:off x="6477077" y="2091792"/>
            <a:ext cx="1848939" cy="2109353"/>
          </a:xfrm>
          <a:prstGeom prst="rect">
            <a:avLst/>
          </a:prstGeom>
        </p:spPr>
      </p:pic>
      <p:pic>
        <p:nvPicPr>
          <p:cNvPr id="25" name="Picture 2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3590400">
            <a:off x="3284862" y="1940082"/>
            <a:ext cx="1848939" cy="2109353"/>
          </a:xfrm>
          <a:prstGeom prst="rect">
            <a:avLst/>
          </a:prstGeom>
        </p:spPr>
      </p:pic>
      <p:pic>
        <p:nvPicPr>
          <p:cNvPr id="26" name="Picture 2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8006640">
            <a:off x="6782690" y="1023432"/>
            <a:ext cx="1848939" cy="2109353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Box 28"/>
              <p:cNvSpPr txBox="1"/>
              <p:nvPr/>
            </p:nvSpPr>
            <p:spPr>
              <a:xfrm>
                <a:off x="994785" y="4649348"/>
                <a:ext cx="6780775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3600" dirty="0">
                    <a:solidFill>
                      <a:schemeClr val="accent5">
                        <a:lumMod val="75000"/>
                      </a:schemeClr>
                    </a:solidFill>
                    <a:latin typeface="Comic Sans MS" panose="030F0702030302020204" pitchFamily="66" charset="0"/>
                  </a:rPr>
                  <a:t>2</a:t>
                </a:r>
                <a:r>
                  <a:rPr lang="en-GB" sz="3200" dirty="0">
                    <a:latin typeface="Comic Sans MS" panose="030F0702030302020204" pitchFamily="66" charset="0"/>
                  </a:rPr>
                  <a:t> groups of 10           20 </a:t>
                </a:r>
                <a14:m>
                  <m:oMath xmlns:m="http://schemas.openxmlformats.org/officeDocument/2006/math">
                    <m:r>
                      <a:rPr lang="en-GB" sz="3200" i="1" dirty="0" smtClean="0">
                        <a:latin typeface="Cambria Math" panose="02040503050406030204" pitchFamily="18" charset="0"/>
                      </a:rPr>
                      <m:t>÷</m:t>
                    </m:r>
                  </m:oMath>
                </a14:m>
                <a:r>
                  <a:rPr lang="en-GB" sz="3200" dirty="0">
                    <a:latin typeface="Comic Sans MS" panose="030F0702030302020204" pitchFamily="66" charset="0"/>
                  </a:rPr>
                  <a:t> 10 </a:t>
                </a:r>
                <a14:m>
                  <m:oMath xmlns:m="http://schemas.openxmlformats.org/officeDocument/2006/math">
                    <m:r>
                      <a:rPr lang="en-GB" sz="3200" i="1" dirty="0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3600" dirty="0">
                    <a:solidFill>
                      <a:schemeClr val="accent5">
                        <a:lumMod val="75000"/>
                      </a:schemeClr>
                    </a:solidFill>
                    <a:latin typeface="Comic Sans MS" panose="030F0702030302020204" pitchFamily="66" charset="0"/>
                  </a:rPr>
                  <a:t> 2</a:t>
                </a:r>
              </a:p>
            </p:txBody>
          </p:sp>
        </mc:Choice>
        <mc:Fallback xmlns="">
          <p:sp>
            <p:nvSpPr>
              <p:cNvPr id="29" name="TextBox 2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94785" y="4649348"/>
                <a:ext cx="6780775" cy="646331"/>
              </a:xfrm>
              <a:prstGeom prst="rect">
                <a:avLst/>
              </a:prstGeom>
              <a:blipFill>
                <a:blip r:embed="rId9"/>
                <a:stretch>
                  <a:fillRect l="-2695" t="-15094" b="-3490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Rounded Rectangle 3"/>
          <p:cNvSpPr/>
          <p:nvPr/>
        </p:nvSpPr>
        <p:spPr>
          <a:xfrm>
            <a:off x="743594" y="415015"/>
            <a:ext cx="3503884" cy="3725938"/>
          </a:xfrm>
          <a:prstGeom prst="roundRect">
            <a:avLst/>
          </a:prstGeom>
          <a:noFill/>
          <a:ln w="28575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27" name="Rounded Rectangle 26"/>
          <p:cNvSpPr/>
          <p:nvPr/>
        </p:nvSpPr>
        <p:spPr>
          <a:xfrm>
            <a:off x="4377487" y="383042"/>
            <a:ext cx="3756945" cy="3725938"/>
          </a:xfrm>
          <a:prstGeom prst="roundRect">
            <a:avLst/>
          </a:prstGeom>
          <a:noFill/>
          <a:ln w="28575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0922427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05556E-6 -4.07407E-6 L -0.15451 0.10139 " pathEditMode="relative" rAng="0" ptsTypes="AA">
                                      <p:cBhvr>
                                        <p:cTn id="6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726" y="5069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55556E-7 4.07407E-6 L 0.2316 0.21898 " pathEditMode="relative" rAng="0" ptsTypes="AA">
                                      <p:cBhvr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580" y="1094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3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8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2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" name="Picture 2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3590400">
            <a:off x="3284862" y="1940082"/>
            <a:ext cx="1848939" cy="2109353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8006640">
            <a:off x="302065" y="1851895"/>
            <a:ext cx="1848939" cy="2109353"/>
          </a:xfrm>
          <a:prstGeom prst="rect">
            <a:avLst/>
          </a:prstGeom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2862805">
            <a:off x="6477077" y="2091792"/>
            <a:ext cx="1848939" cy="2109353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33039" y="-187408"/>
            <a:ext cx="1848939" cy="2109353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4234972">
            <a:off x="2899460" y="-19575"/>
            <a:ext cx="1848939" cy="2109353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5395" y="1681520"/>
            <a:ext cx="1848939" cy="2109353"/>
          </a:xfrm>
          <a:prstGeom prst="rect">
            <a:avLst/>
          </a:prstGeom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8006640">
            <a:off x="2218915" y="783600"/>
            <a:ext cx="1848939" cy="2109353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9527" y="41242"/>
            <a:ext cx="1848939" cy="2109353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4234972">
            <a:off x="4467285" y="1794448"/>
            <a:ext cx="1848939" cy="2109353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93847" y="729713"/>
            <a:ext cx="1848939" cy="2109353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27908" y="881839"/>
            <a:ext cx="1848939" cy="2109353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23312" y="-54174"/>
            <a:ext cx="1848939" cy="2109353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4234972">
            <a:off x="6564194" y="68657"/>
            <a:ext cx="1848939" cy="2109353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4234972">
            <a:off x="2481008" y="1774102"/>
            <a:ext cx="1848939" cy="2109353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4234972">
            <a:off x="389260" y="774948"/>
            <a:ext cx="1848939" cy="2109353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67920" y="662439"/>
            <a:ext cx="1848939" cy="2109353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4986" y="-219397"/>
            <a:ext cx="1848939" cy="2109353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78114" y="1471198"/>
            <a:ext cx="1848939" cy="2109353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04862" y="851742"/>
            <a:ext cx="1848939" cy="2109353"/>
          </a:xfrm>
          <a:prstGeom prst="rect">
            <a:avLst/>
          </a:prstGeom>
        </p:spPr>
      </p:pic>
      <p:pic>
        <p:nvPicPr>
          <p:cNvPr id="26" name="Picture 2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8006640">
            <a:off x="6782690" y="1023432"/>
            <a:ext cx="1848939" cy="2109353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Box 28"/>
              <p:cNvSpPr txBox="1"/>
              <p:nvPr/>
            </p:nvSpPr>
            <p:spPr>
              <a:xfrm>
                <a:off x="1031539" y="5048149"/>
                <a:ext cx="6780775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3600" dirty="0">
                    <a:solidFill>
                      <a:schemeClr val="accent5">
                        <a:lumMod val="75000"/>
                      </a:schemeClr>
                    </a:solidFill>
                    <a:latin typeface="Comic Sans MS" panose="030F0702030302020204" pitchFamily="66" charset="0"/>
                  </a:rPr>
                  <a:t>4</a:t>
                </a:r>
                <a:r>
                  <a:rPr lang="en-GB" sz="3200" dirty="0">
                    <a:latin typeface="Comic Sans MS" panose="030F0702030302020204" pitchFamily="66" charset="0"/>
                  </a:rPr>
                  <a:t> groups of 5           20 </a:t>
                </a:r>
                <a14:m>
                  <m:oMath xmlns:m="http://schemas.openxmlformats.org/officeDocument/2006/math">
                    <m:r>
                      <a:rPr lang="en-GB" sz="3200" i="1" dirty="0" smtClean="0">
                        <a:latin typeface="Cambria Math" panose="02040503050406030204" pitchFamily="18" charset="0"/>
                      </a:rPr>
                      <m:t>÷</m:t>
                    </m:r>
                  </m:oMath>
                </a14:m>
                <a:r>
                  <a:rPr lang="en-GB" sz="3200" dirty="0">
                    <a:latin typeface="Comic Sans MS" panose="030F0702030302020204" pitchFamily="66" charset="0"/>
                  </a:rPr>
                  <a:t> 5 </a:t>
                </a:r>
                <a14:m>
                  <m:oMath xmlns:m="http://schemas.openxmlformats.org/officeDocument/2006/math">
                    <m:r>
                      <a:rPr lang="en-GB" sz="3200" i="1" dirty="0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3600" dirty="0">
                    <a:solidFill>
                      <a:schemeClr val="accent5">
                        <a:lumMod val="75000"/>
                      </a:schemeClr>
                    </a:solidFill>
                    <a:latin typeface="Comic Sans MS" panose="030F0702030302020204" pitchFamily="66" charset="0"/>
                  </a:rPr>
                  <a:t> 4</a:t>
                </a:r>
              </a:p>
            </p:txBody>
          </p:sp>
        </mc:Choice>
        <mc:Fallback xmlns="">
          <p:sp>
            <p:nvSpPr>
              <p:cNvPr id="29" name="TextBox 2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31539" y="5048149"/>
                <a:ext cx="6780775" cy="646331"/>
              </a:xfrm>
              <a:prstGeom prst="rect">
                <a:avLst/>
              </a:prstGeom>
              <a:blipFill>
                <a:blip r:embed="rId9"/>
                <a:stretch>
                  <a:fillRect l="-2695" t="-14151" b="-3490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Rounded Rectangle 3"/>
          <p:cNvSpPr/>
          <p:nvPr/>
        </p:nvSpPr>
        <p:spPr>
          <a:xfrm>
            <a:off x="743594" y="415015"/>
            <a:ext cx="3503884" cy="1993606"/>
          </a:xfrm>
          <a:prstGeom prst="roundRect">
            <a:avLst/>
          </a:prstGeom>
          <a:noFill/>
          <a:ln w="28575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27" name="Rounded Rectangle 26"/>
          <p:cNvSpPr/>
          <p:nvPr/>
        </p:nvSpPr>
        <p:spPr>
          <a:xfrm>
            <a:off x="4385303" y="433708"/>
            <a:ext cx="3641715" cy="1966190"/>
          </a:xfrm>
          <a:prstGeom prst="roundRect">
            <a:avLst/>
          </a:prstGeom>
          <a:noFill/>
          <a:ln w="28575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28" name="Rounded Rectangle 27"/>
          <p:cNvSpPr/>
          <p:nvPr/>
        </p:nvSpPr>
        <p:spPr>
          <a:xfrm>
            <a:off x="759173" y="2600877"/>
            <a:ext cx="3455883" cy="1993606"/>
          </a:xfrm>
          <a:prstGeom prst="roundRect">
            <a:avLst/>
          </a:prstGeom>
          <a:noFill/>
          <a:ln w="28575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30" name="Rounded Rectangle 29"/>
          <p:cNvSpPr/>
          <p:nvPr/>
        </p:nvSpPr>
        <p:spPr>
          <a:xfrm>
            <a:off x="4366162" y="2590876"/>
            <a:ext cx="3641715" cy="1966190"/>
          </a:xfrm>
          <a:prstGeom prst="roundRect">
            <a:avLst/>
          </a:prstGeom>
          <a:noFill/>
          <a:ln w="28575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980864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05556E-6 -4.07407E-6 L -0.15173 0.18403 " pathEditMode="relative" rAng="0" ptsTypes="AA">
                                      <p:cBhvr>
                                        <p:cTn id="6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587" y="9190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55556E-7 4.07407E-6 L 0.09983 0.29629 " pathEditMode="relative" rAng="0" ptsTypes="AA">
                                      <p:cBhvr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983" y="14815"/>
                                    </p:animMotion>
                                  </p:childTnLst>
                                </p:cTn>
                              </p:par>
                              <p:par>
                                <p:cTn id="9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112E-17 4.44444E-6 L -0.14757 0.31736 " pathEditMode="relative" rAng="0" ptsTypes="AA">
                                      <p:cBhvr>
                                        <p:cTn id="10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378" y="15856"/>
                                    </p:animMotion>
                                  </p:childTnLst>
                                </p:cTn>
                              </p:par>
                              <p:par>
                                <p:cTn id="11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61111E-6 2.96296E-6 L 0.11337 0.21041 " pathEditMode="relative" rAng="0" ptsTypes="AA">
                                      <p:cBhvr>
                                        <p:cTn id="12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660" y="10509"/>
                                    </p:animMotion>
                                  </p:childTnLst>
                                </p:cTn>
                              </p:par>
                              <p:par>
                                <p:cTn id="13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4444E-6 7.40741E-7 L -0.15052 0.26991 " pathEditMode="relative" rAng="0" ptsTypes="AA">
                                      <p:cBhvr>
                                        <p:cTn id="14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535" y="13495"/>
                                    </p:animMotion>
                                  </p:childTnLst>
                                </p:cTn>
                              </p:par>
                              <p:par>
                                <p:cTn id="15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2222E-6 -2.59259E-6 L 0.00503 0.05324 " pathEditMode="relative" rAng="0" ptsTypes="AA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43" y="2662"/>
                                    </p:animMotion>
                                  </p:childTnLst>
                                </p:cTn>
                              </p:par>
                              <p:par>
                                <p:cTn id="17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6 0 L 0.01857 0.06782 " pathEditMode="relative" rAng="0" ptsTypes="AA">
                                      <p:cBhvr>
                                        <p:cTn id="1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20" y="3380"/>
                                    </p:animMotion>
                                  </p:childTnLst>
                                </p:cTn>
                              </p:par>
                              <p:par>
                                <p:cTn id="19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111E-6 -2.59259E-6 L 0.01371 0.05718 " pathEditMode="relative" rAng="0" ptsTypes="AA">
                                      <p:cBhvr>
                                        <p:cTn id="20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77" y="2847"/>
                                    </p:animMotion>
                                  </p:childTnLst>
                                </p:cTn>
                              </p:par>
                              <p:par>
                                <p:cTn id="21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2.22222E-6 L 0.0375 0.04653 " pathEditMode="relative" rAng="0" ptsTypes="AA">
                                      <p:cBhvr>
                                        <p:cTn id="2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75" y="231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2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7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2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27" grpId="0" animBg="1"/>
      <p:bldP spid="28" grpId="0" animBg="1"/>
      <p:bldP spid="30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6.6|1.9|2.2|13.9|0.5|0.5|0.5|3|0.6|0.6|0.6|18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8|13.5|2.1|2.2|2.2|3.4|6.4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9.9|7.4|1|1.9|2.1|2.3|5.6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8.8|19.5|0.9|1.3|1.1|1.2|1.3|1.1|1.7|6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3.5|6.4|1.5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7.8|8.7|14.3|11.5|2.3|0.8|0.8|0.7|3.1|30|1.4|10|5.9|2.1|12.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3.9|4.1|8.8|1.2|2.9|5.7|10.5|1.6|5.8|1.5|1.3|1|0.9|3.5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.7|17.6|0.4|3|1.8|1.2|1.2|1.7|4.2|2.7|1.4|2.8|7|11.8|1.2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6.2|0.8|1.7|5.5|5.9|1.8|7.1|5.7|8.8|1.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0.2|2.8|5|1.2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5.6|6.8|2.8|1.4|1.6|2.9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7|1.4|1.4|1.5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7|2.5|1.2|1|1.1|1.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5|5.5|4.3"/>
</p:tagLst>
</file>

<file path=ppt/theme/theme1.xml><?xml version="1.0" encoding="utf-8"?>
<a:theme xmlns:a="http://schemas.openxmlformats.org/drawingml/2006/main" name="Get ready question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Let's learn slide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Your tur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Your turn activity lesso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10DC92D10A6294EB2D3BAE7684BF2FC" ma:contentTypeVersion="9" ma:contentTypeDescription="Create a new document." ma:contentTypeScope="" ma:versionID="b2c766a94e95002ac4288712d4fa69c8">
  <xsd:schema xmlns:xsd="http://www.w3.org/2001/XMLSchema" xmlns:xs="http://www.w3.org/2001/XMLSchema" xmlns:p="http://schemas.microsoft.com/office/2006/metadata/properties" xmlns:ns3="522d4c35-b548-4432-90ae-af4376e1c4b4" targetNamespace="http://schemas.microsoft.com/office/2006/metadata/properties" ma:root="true" ma:fieldsID="7178f4fb24cd49e559b70803ab372ab1" ns3:_="">
    <xsd:import namespace="522d4c35-b548-4432-90ae-af4376e1c4b4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22d4c35-b548-4432-90ae-af4376e1c4b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7DC7224F-BA2A-43CC-8D5C-9FDC4DB0002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22d4c35-b548-4432-90ae-af4376e1c4b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EFA976BF-BA58-4DED-B6CD-0D8A580477C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1727757-3061-47D3-99FD-9493F136DC43}">
  <ds:schemaRefs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522d4c35-b548-4432-90ae-af4376e1c4b4"/>
    <ds:schemaRef ds:uri="http://purl.org/dc/terms/"/>
    <ds:schemaRef ds:uri="http://schemas.openxmlformats.org/package/2006/metadata/core-properties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13822</TotalTime>
  <Words>375</Words>
  <Application>Microsoft Office PowerPoint</Application>
  <PresentationFormat>On-screen Show (4:3)</PresentationFormat>
  <Paragraphs>116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15</vt:i4>
      </vt:variant>
    </vt:vector>
  </HeadingPairs>
  <TitlesOfParts>
    <vt:vector size="23" baseType="lpstr">
      <vt:lpstr>Arial</vt:lpstr>
      <vt:lpstr>Calibri</vt:lpstr>
      <vt:lpstr>Cambria Math</vt:lpstr>
      <vt:lpstr>Comic Sans MS</vt:lpstr>
      <vt:lpstr>Get ready questions</vt:lpstr>
      <vt:lpstr>Let's learn slides</vt:lpstr>
      <vt:lpstr>Your turn</vt:lpstr>
      <vt:lpstr>Your turn activity lesson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Catherine Clarke</dc:creator>
  <cp:lastModifiedBy>Hughes, V</cp:lastModifiedBy>
  <cp:revision>246</cp:revision>
  <dcterms:created xsi:type="dcterms:W3CDTF">2019-07-05T11:02:13Z</dcterms:created>
  <dcterms:modified xsi:type="dcterms:W3CDTF">2021-01-13T20:03:53Z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0x010100810DC92D10A6294EB2D3BAE7684BF2FC</vt:lpwstr>
  </property>
</Properties>
</file>