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17"/>
  </p:notesMasterIdLst>
  <p:sldIdLst>
    <p:sldId id="298" r:id="rId11"/>
    <p:sldId id="312" r:id="rId12"/>
    <p:sldId id="300" r:id="rId13"/>
    <p:sldId id="313" r:id="rId14"/>
    <p:sldId id="311" r:id="rId15"/>
    <p:sldId id="314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10" Type="http://schemas.openxmlformats.org/officeDocument/2006/relationships/slideMaster" Target="slideMasters/slideMaster7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14/01/2021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14/01/2021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microsoft.com/office/2007/relationships/hdphoto" Target="../media/hdphoto1.wdp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If 5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4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9, then 4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5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</a:t>
            </a:r>
            <a:r>
              <a:rPr lang="en-GB" sz="2800" dirty="0" smtClean="0">
                <a:latin typeface="Comic Sans MS" panose="030F0702030302020204" pitchFamily="66" charset="0"/>
              </a:rPr>
              <a:t>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omic Sans MS" panose="030F0702030302020204" pitchFamily="66" charset="0"/>
              </a:rPr>
              <a:t>4 and 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omic Sans MS" panose="030F0702030302020204" pitchFamily="66" charset="0"/>
              </a:rPr>
              <a:t>5 are bonds to ? 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How do you spell the number 7?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If 5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8, then 15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GB" sz="2800" dirty="0" smtClean="0">
                <a:latin typeface="Comic Sans MS" panose="030F0702030302020204" pitchFamily="66" charset="0"/>
              </a:rPr>
              <a:t>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If 5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4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9, then 4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5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</a:t>
            </a:r>
            <a:r>
              <a:rPr lang="en-GB" sz="2800" dirty="0" smtClean="0">
                <a:latin typeface="Comic Sans MS" panose="030F0702030302020204" pitchFamily="66" charset="0"/>
              </a:rPr>
              <a:t>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omic Sans MS" panose="030F0702030302020204" pitchFamily="66" charset="0"/>
              </a:rPr>
              <a:t>4 and 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omic Sans MS" panose="030F0702030302020204" pitchFamily="66" charset="0"/>
              </a:rPr>
              <a:t>5 are bonds to ? 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How do you spell the number 7?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If 5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8, then 15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GB" sz="2800" dirty="0" smtClean="0">
                <a:latin typeface="Comic Sans MS" panose="030F0702030302020204" pitchFamily="66" charset="0"/>
              </a:rPr>
              <a:t>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52625" y="33477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9058" y="2896532"/>
            <a:ext cx="13685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seven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92444" y="160806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68015" y="417177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18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5237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42943" y="44860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Related Facts - addition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8456" y="1669088"/>
            <a:ext cx="2055098" cy="90407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428760" y="2700511"/>
            <a:ext cx="2077898" cy="208014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572760" y="287920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07913" y="287920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6</a:t>
            </a:r>
            <a:endParaRPr lang="en-GB" sz="2800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37186" y="406883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15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80785" y="4619239"/>
            <a:ext cx="2146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9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6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15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780785" y="4593158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5055144" y="4640060"/>
            <a:ext cx="2146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6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9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15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5055144" y="4613979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81725" y="1064476"/>
            <a:ext cx="907713" cy="2055338"/>
          </a:xfrm>
          <a:prstGeom prst="rect">
            <a:avLst/>
          </a:prstGeom>
        </p:spPr>
      </p:pic>
      <p:sp>
        <p:nvSpPr>
          <p:cNvPr id="26" name="Oval 25"/>
          <p:cNvSpPr/>
          <p:nvPr/>
        </p:nvSpPr>
        <p:spPr>
          <a:xfrm>
            <a:off x="4811877" y="1750342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5200624" y="1753953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5589371" y="175756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5978118" y="1761175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6366865" y="176478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4811877" y="213452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1796705" y="5399438"/>
            <a:ext cx="2146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15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9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1796705" y="5373357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5071064" y="5420259"/>
            <a:ext cx="2146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15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6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5071064" y="5394178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548640" y="2700511"/>
            <a:ext cx="2742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Which are the parts?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Which is the whole?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 animBg="1"/>
      <p:bldP spid="23" grpId="0"/>
      <p:bldP spid="24" grpId="0" animBg="1"/>
      <p:bldP spid="32" grpId="0"/>
      <p:bldP spid="33" grpId="0" animBg="1"/>
      <p:bldP spid="34" grpId="0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8456" y="1669088"/>
            <a:ext cx="2055098" cy="90407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760" y="2495791"/>
            <a:ext cx="2077898" cy="208014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526617" y="386334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24622" y="386334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6</a:t>
            </a:r>
            <a:endParaRPr lang="en-GB" sz="2800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37186" y="269829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15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796705" y="5510045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9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15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6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6705" y="5510045"/>
                <a:ext cx="2146692" cy="523220"/>
              </a:xfrm>
              <a:prstGeom prst="rect">
                <a:avLst/>
              </a:prstGeom>
              <a:blipFill>
                <a:blip r:embed="rId5"/>
                <a:stretch>
                  <a:fillRect l="-1420" t="-13953" r="-852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ounded Rectangle 21"/>
          <p:cNvSpPr/>
          <p:nvPr/>
        </p:nvSpPr>
        <p:spPr>
          <a:xfrm>
            <a:off x="1796705" y="5483964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071064" y="5530866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6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15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9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1064" y="5530866"/>
                <a:ext cx="2146692" cy="523220"/>
              </a:xfrm>
              <a:prstGeom prst="rect">
                <a:avLst/>
              </a:prstGeom>
              <a:blipFill>
                <a:blip r:embed="rId6"/>
                <a:stretch>
                  <a:fillRect l="-1420" t="-12791" r="-852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ounded Rectangle 23"/>
          <p:cNvSpPr/>
          <p:nvPr/>
        </p:nvSpPr>
        <p:spPr>
          <a:xfrm>
            <a:off x="5071064" y="5504785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81725" y="1064476"/>
            <a:ext cx="907713" cy="2055338"/>
          </a:xfrm>
          <a:prstGeom prst="rect">
            <a:avLst/>
          </a:prstGeom>
        </p:spPr>
      </p:pic>
      <p:sp>
        <p:nvSpPr>
          <p:cNvPr id="26" name="Oval 25"/>
          <p:cNvSpPr/>
          <p:nvPr/>
        </p:nvSpPr>
        <p:spPr>
          <a:xfrm>
            <a:off x="4811877" y="1750342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5200624" y="1753953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5589371" y="175756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5978118" y="1761175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6366865" y="176478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4811877" y="213452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796705" y="4703401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Comic Sans MS" panose="030F0702030302020204" pitchFamily="66" charset="0"/>
                  </a:rPr>
                  <a:t>15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9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6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6705" y="4703401"/>
                <a:ext cx="2146692" cy="523220"/>
              </a:xfrm>
              <a:prstGeom prst="rect">
                <a:avLst/>
              </a:prstGeom>
              <a:blipFill>
                <a:blip r:embed="rId9"/>
                <a:stretch>
                  <a:fillRect l="-1420" t="-14118" r="-852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ounded Rectangle 32"/>
          <p:cNvSpPr/>
          <p:nvPr/>
        </p:nvSpPr>
        <p:spPr>
          <a:xfrm>
            <a:off x="1796705" y="4677320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071064" y="4724222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Comic Sans MS" panose="030F0702030302020204" pitchFamily="66" charset="0"/>
                  </a:rPr>
                  <a:t>15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6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9</a:t>
                </a: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1064" y="4724222"/>
                <a:ext cx="2146692" cy="523220"/>
              </a:xfrm>
              <a:prstGeom prst="rect">
                <a:avLst/>
              </a:prstGeom>
              <a:blipFill>
                <a:blip r:embed="rId10"/>
                <a:stretch>
                  <a:fillRect l="-1420" t="-13953" r="-852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ounded Rectangle 34"/>
          <p:cNvSpPr/>
          <p:nvPr/>
        </p:nvSpPr>
        <p:spPr>
          <a:xfrm>
            <a:off x="5071064" y="4698141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74851" y="43590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Related Facts - subtraction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48640" y="2700511"/>
            <a:ext cx="26648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Which are the parts?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Which is the whole?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82142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 animBg="1"/>
      <p:bldP spid="23" grpId="0"/>
      <p:bldP spid="24" grpId="0" animBg="1"/>
      <p:bldP spid="32" grpId="0"/>
      <p:bldP spid="33" grpId="0" animBg="1"/>
      <p:bldP spid="34" grpId="0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04314" y="540310"/>
            <a:ext cx="3066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Bar  Models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56096" y="2361063"/>
            <a:ext cx="4763068" cy="177420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>
            <a:stCxn id="2" idx="1"/>
            <a:endCxn id="2" idx="3"/>
          </p:cNvCxnSpPr>
          <p:nvPr/>
        </p:nvCxnSpPr>
        <p:spPr>
          <a:xfrm>
            <a:off x="1856096" y="3248168"/>
            <a:ext cx="476306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776716" y="3248168"/>
            <a:ext cx="0" cy="8871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4779" y="832697"/>
            <a:ext cx="1375243" cy="1695927"/>
          </a:xfrm>
          <a:prstGeom prst="rect">
            <a:avLst/>
          </a:prstGeom>
        </p:spPr>
      </p:pic>
      <p:sp>
        <p:nvSpPr>
          <p:cNvPr id="10" name="Rounded Rectangular Callout 9"/>
          <p:cNvSpPr/>
          <p:nvPr/>
        </p:nvSpPr>
        <p:spPr>
          <a:xfrm>
            <a:off x="2704314" y="1144317"/>
            <a:ext cx="3534771" cy="905126"/>
          </a:xfrm>
          <a:prstGeom prst="wedgeRoundRectCallout">
            <a:avLst>
              <a:gd name="adj1" fmla="val -66224"/>
              <a:gd name="adj2" fmla="val 8142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2760725" y="1213676"/>
            <a:ext cx="34219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can use a bar model </a:t>
            </a: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to show a fact family!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85885" y="348016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8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67419" y="348543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6</a:t>
            </a:r>
            <a:endParaRPr lang="en-GB" sz="2800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57138" y="2528624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14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796705" y="5183492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Comic Sans MS" panose="030F0702030302020204" pitchFamily="66" charset="0"/>
                  </a:rPr>
                  <a:t>14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8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6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6705" y="5183492"/>
                <a:ext cx="2146692" cy="523220"/>
              </a:xfrm>
              <a:prstGeom prst="rect">
                <a:avLst/>
              </a:prstGeom>
              <a:blipFill>
                <a:blip r:embed="rId4"/>
                <a:stretch>
                  <a:fillRect l="-1420" t="-12791" r="-852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ounded Rectangle 15"/>
          <p:cNvSpPr/>
          <p:nvPr/>
        </p:nvSpPr>
        <p:spPr>
          <a:xfrm>
            <a:off x="1796705" y="5157411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071064" y="5204313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Comic Sans MS" panose="030F0702030302020204" pitchFamily="66" charset="0"/>
                  </a:rPr>
                  <a:t>14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6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8</a:t>
                </a:r>
                <a:endParaRPr lang="en-GB" sz="28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1064" y="5204313"/>
                <a:ext cx="2146692" cy="523220"/>
              </a:xfrm>
              <a:prstGeom prst="rect">
                <a:avLst/>
              </a:prstGeom>
              <a:blipFill>
                <a:blip r:embed="rId5"/>
                <a:stretch>
                  <a:fillRect l="-1420" t="-13953" r="-852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ounded Rectangle 17"/>
          <p:cNvSpPr/>
          <p:nvPr/>
        </p:nvSpPr>
        <p:spPr>
          <a:xfrm>
            <a:off x="5071064" y="5178232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1796705" y="4449100"/>
            <a:ext cx="2146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8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6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14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796705" y="4423019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5071064" y="4469921"/>
            <a:ext cx="2146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6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8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14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071064" y="4443840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/>
      <p:bldP spid="13" grpId="0"/>
      <p:bldP spid="14" grpId="0"/>
      <p:bldP spid="15" grpId="0"/>
      <p:bldP spid="16" grpId="0" animBg="1"/>
      <p:bldP spid="17" grpId="0"/>
      <p:bldP spid="18" grpId="0" animBg="1"/>
      <p:bldP spid="19" grpId="0"/>
      <p:bldP spid="20" grpId="0" animBg="1"/>
      <p:bldP spid="21" grpId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04314" y="540310"/>
            <a:ext cx="3066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Bar  Models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56096" y="2361063"/>
            <a:ext cx="4763068" cy="177420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>
            <a:stCxn id="2" idx="1"/>
            <a:endCxn id="2" idx="3"/>
          </p:cNvCxnSpPr>
          <p:nvPr/>
        </p:nvCxnSpPr>
        <p:spPr>
          <a:xfrm>
            <a:off x="1856096" y="3248168"/>
            <a:ext cx="476306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940492" y="3248168"/>
            <a:ext cx="0" cy="8871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4779" y="832697"/>
            <a:ext cx="1375243" cy="1695927"/>
          </a:xfrm>
          <a:prstGeom prst="rect">
            <a:avLst/>
          </a:prstGeom>
        </p:spPr>
      </p:pic>
      <p:sp>
        <p:nvSpPr>
          <p:cNvPr id="10" name="Rounded Rectangular Callout 9"/>
          <p:cNvSpPr/>
          <p:nvPr/>
        </p:nvSpPr>
        <p:spPr>
          <a:xfrm>
            <a:off x="2704314" y="1144317"/>
            <a:ext cx="3534771" cy="905126"/>
          </a:xfrm>
          <a:prstGeom prst="wedgeRoundRectCallout">
            <a:avLst>
              <a:gd name="adj1" fmla="val -66224"/>
              <a:gd name="adj2" fmla="val 8142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2725439" y="1200627"/>
            <a:ext cx="35854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Can you use a bar model </a:t>
            </a: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to show a fact family?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85885" y="348016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67419" y="348543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57138" y="2528624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16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165739" y="5142366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Comic Sans MS" panose="030F0702030302020204" pitchFamily="66" charset="0"/>
                  </a:rPr>
                  <a:t>16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9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7</a:t>
                </a:r>
                <a:endParaRPr lang="en-GB" sz="2800" dirty="0">
                  <a:solidFill>
                    <a:srgbClr val="FFC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5739" y="5142366"/>
                <a:ext cx="2146692" cy="523220"/>
              </a:xfrm>
              <a:prstGeom prst="rect">
                <a:avLst/>
              </a:prstGeom>
              <a:blipFill>
                <a:blip r:embed="rId4"/>
                <a:stretch>
                  <a:fillRect l="-1133" t="-14118" r="-850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ounded Rectangle 15"/>
          <p:cNvSpPr/>
          <p:nvPr/>
        </p:nvSpPr>
        <p:spPr>
          <a:xfrm>
            <a:off x="5165739" y="5116285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558593" y="5129503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Comic Sans MS" panose="030F0702030302020204" pitchFamily="66" charset="0"/>
                  </a:rPr>
                  <a:t>16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 smtClean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7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9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8593" y="5129503"/>
                <a:ext cx="2146692" cy="523220"/>
              </a:xfrm>
              <a:prstGeom prst="rect">
                <a:avLst/>
              </a:prstGeom>
              <a:blipFill>
                <a:blip r:embed="rId5"/>
                <a:stretch>
                  <a:fillRect l="-1420" t="-12791" r="-852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ounded Rectangle 17"/>
          <p:cNvSpPr/>
          <p:nvPr/>
        </p:nvSpPr>
        <p:spPr>
          <a:xfrm>
            <a:off x="1558593" y="5103422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5165739" y="4407974"/>
            <a:ext cx="2146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9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7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16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165739" y="4381893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1558593" y="4395111"/>
            <a:ext cx="2146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7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9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16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558593" y="4369030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5939956" y="4455245"/>
            <a:ext cx="432000" cy="4320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6720552" y="4446032"/>
            <a:ext cx="432000" cy="4320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1584741" y="4440103"/>
            <a:ext cx="432000" cy="4320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5338946" y="5188393"/>
            <a:ext cx="432000" cy="4320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6094923" y="5174935"/>
            <a:ext cx="432000" cy="4320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2488314" y="5156828"/>
            <a:ext cx="432000" cy="4320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9208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/>
      <p:bldP spid="13" grpId="0"/>
      <p:bldP spid="14" grpId="0"/>
      <p:bldP spid="15" grpId="0"/>
      <p:bldP spid="16" grpId="0" animBg="1"/>
      <p:bldP spid="17" grpId="0"/>
      <p:bldP spid="18" grpId="0" animBg="1"/>
      <p:bldP spid="19" grpId="0"/>
      <p:bldP spid="20" grpId="0" animBg="1"/>
      <p:bldP spid="21" grpId="0"/>
      <p:bldP spid="22" grpId="0" animBg="1"/>
      <p:bldP spid="5" grpId="0" animBg="1"/>
      <p:bldP spid="5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5.6|9.5|14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|5|8.2|11.4|6.1|13.1|1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|1.7|4.8|12.9|9.3|13.4|15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11.2|3.5|11.8|8.8|7.6|9.2|11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9.1|1.5|1.6|2.3|8.4|3.4|11.4|3.5|9.3|3.3|2.8|7.7|4.7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5275</TotalTime>
  <Words>254</Words>
  <Application>Microsoft Office PowerPoint</Application>
  <PresentationFormat>On-screen Show (4:3)</PresentationFormat>
  <Paragraphs>64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6</vt:i4>
      </vt:variant>
    </vt:vector>
  </HeadingPairs>
  <TitlesOfParts>
    <vt:vector size="19" baseType="lpstr">
      <vt:lpstr>Arial</vt:lpstr>
      <vt:lpstr>Calibri</vt:lpstr>
      <vt:lpstr>Cambria Math</vt:lpstr>
      <vt:lpstr>Comic Sans MS</vt:lpstr>
      <vt:lpstr>HfW precursive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228</cp:revision>
  <dcterms:created xsi:type="dcterms:W3CDTF">2019-07-05T11:02:13Z</dcterms:created>
  <dcterms:modified xsi:type="dcterms:W3CDTF">2021-01-14T10:09:13Z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