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4"/>
    <p:sldMasterId id="2147483677" r:id="rId5"/>
    <p:sldMasterId id="2147483679" r:id="rId6"/>
    <p:sldMasterId id="2147483682" r:id="rId7"/>
  </p:sldMasterIdLst>
  <p:notesMasterIdLst>
    <p:notesMasterId r:id="rId21"/>
  </p:notesMasterIdLst>
  <p:sldIdLst>
    <p:sldId id="306" r:id="rId8"/>
    <p:sldId id="325" r:id="rId9"/>
    <p:sldId id="300" r:id="rId10"/>
    <p:sldId id="327" r:id="rId11"/>
    <p:sldId id="309" r:id="rId12"/>
    <p:sldId id="326" r:id="rId13"/>
    <p:sldId id="308" r:id="rId14"/>
    <p:sldId id="307" r:id="rId15"/>
    <p:sldId id="311" r:id="rId16"/>
    <p:sldId id="312" r:id="rId17"/>
    <p:sldId id="328" r:id="rId18"/>
    <p:sldId id="329" r:id="rId19"/>
    <p:sldId id="330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8" userDrawn="1">
          <p15:clr>
            <a:srgbClr val="A4A3A4"/>
          </p15:clr>
        </p15:guide>
        <p15:guide id="2" pos="47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8"/>
      </p:cViewPr>
      <p:guideLst>
        <p:guide orient="horz" pos="368"/>
        <p:guide pos="47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presProps" Target="pres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19/01/2021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6" Type="http://schemas.openxmlformats.org/officeDocument/2006/relationships/image" Target="../media/image30.png"/><Relationship Id="rId5" Type="http://schemas.openxmlformats.org/officeDocument/2006/relationships/image" Target="../media/image32.png"/><Relationship Id="rId4" Type="http://schemas.openxmlformats.org/officeDocument/2006/relationships/image" Target="../media/image3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35.png"/><Relationship Id="rId7" Type="http://schemas.openxmlformats.org/officeDocument/2006/relationships/image" Target="../media/image2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6" Type="http://schemas.openxmlformats.org/officeDocument/2006/relationships/image" Target="../media/image11.png"/><Relationship Id="rId5" Type="http://schemas.openxmlformats.org/officeDocument/2006/relationships/image" Target="../media/image8.png"/><Relationship Id="rId4" Type="http://schemas.openxmlformats.org/officeDocument/2006/relationships/image" Target="../media/image1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4" Type="http://schemas.openxmlformats.org/officeDocument/2006/relationships/image" Target="../media/image3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6.png"/><Relationship Id="rId7" Type="http://schemas.openxmlformats.org/officeDocument/2006/relationships/image" Target="../media/image18.png"/><Relationship Id="rId12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image" Target="../media/image10.png"/><Relationship Id="rId11" Type="http://schemas.openxmlformats.org/officeDocument/2006/relationships/image" Target="../media/image8.png"/><Relationship Id="rId5" Type="http://schemas.openxmlformats.org/officeDocument/2006/relationships/image" Target="../media/image12.png"/><Relationship Id="rId10" Type="http://schemas.openxmlformats.org/officeDocument/2006/relationships/image" Target="../media/image11.png"/><Relationship Id="rId4" Type="http://schemas.openxmlformats.org/officeDocument/2006/relationships/image" Target="../media/image17.png"/><Relationship Id="rId9" Type="http://schemas.openxmlformats.org/officeDocument/2006/relationships/image" Target="../media/image2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10" Type="http://schemas.openxmlformats.org/officeDocument/2006/relationships/image" Target="../media/image28.png"/><Relationship Id="rId4" Type="http://schemas.openxmlformats.org/officeDocument/2006/relationships/image" Target="../media/image22.png"/><Relationship Id="rId9" Type="http://schemas.openxmlformats.org/officeDocument/2006/relationships/image" Target="../media/image2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3.png"/><Relationship Id="rId7" Type="http://schemas.openxmlformats.org/officeDocument/2006/relationships/image" Target="../media/image2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image" Target="../media/image24.png"/><Relationship Id="rId5" Type="http://schemas.openxmlformats.org/officeDocument/2006/relationships/image" Target="../media/image21.png"/><Relationship Id="rId10" Type="http://schemas.openxmlformats.org/officeDocument/2006/relationships/image" Target="../media/image28.png"/><Relationship Id="rId4" Type="http://schemas.openxmlformats.org/officeDocument/2006/relationships/image" Target="../media/image22.png"/><Relationship Id="rId9" Type="http://schemas.openxmlformats.org/officeDocument/2006/relationships/image" Target="../media/image2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Picture 75"/>
          <p:cNvPicPr>
            <a:picLocks noChangeAspect="1"/>
          </p:cNvPicPr>
          <p:nvPr/>
        </p:nvPicPr>
        <p:blipFill rotWithShape="1">
          <a:blip r:embed="rId3"/>
          <a:srcRect r="11671" b="-4460"/>
          <a:stretch/>
        </p:blipFill>
        <p:spPr>
          <a:xfrm>
            <a:off x="773959" y="1068039"/>
            <a:ext cx="6741453" cy="1026054"/>
          </a:xfrm>
          <a:prstGeom prst="rect">
            <a:avLst/>
          </a:prstGeom>
        </p:spPr>
      </p:pic>
      <p:pic>
        <p:nvPicPr>
          <p:cNvPr id="77" name="Picture 76"/>
          <p:cNvPicPr>
            <a:picLocks noChangeAspect="1"/>
          </p:cNvPicPr>
          <p:nvPr/>
        </p:nvPicPr>
        <p:blipFill rotWithShape="1">
          <a:blip r:embed="rId3"/>
          <a:srcRect r="11671" b="-4460"/>
          <a:stretch/>
        </p:blipFill>
        <p:spPr>
          <a:xfrm>
            <a:off x="800085" y="3720679"/>
            <a:ext cx="6741453" cy="102605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83326" y="316855"/>
            <a:ext cx="7837714" cy="5524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1)	Follow the jumps and count along the number line.</a:t>
            </a:r>
          </a:p>
          <a:p>
            <a:endParaRPr lang="en-GB" sz="11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11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11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11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11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1100" dirty="0">
                <a:latin typeface="Comic Sans MS" panose="030F0702030302020204" pitchFamily="66" charset="0"/>
                <a:cs typeface="Calibri" panose="020F0502020204030204" pitchFamily="34" charset="0"/>
              </a:rPr>
              <a:t>	</a:t>
            </a:r>
            <a:endParaRPr lang="en-GB" sz="24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3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2) What do you notice?</a:t>
            </a:r>
          </a:p>
          <a:p>
            <a:endParaRPr lang="en-GB" sz="24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3)	Follow the jumps and count along the number line.</a:t>
            </a:r>
          </a:p>
          <a:p>
            <a:endParaRPr lang="en-GB" sz="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800" dirty="0">
                <a:latin typeface="Comic Sans MS" panose="030F0702030302020204" pitchFamily="66" charset="0"/>
                <a:cs typeface="Calibri" panose="020F0502020204030204" pitchFamily="34" charset="0"/>
              </a:rPr>
              <a:t>	</a:t>
            </a:r>
            <a:endParaRPr lang="en-GB" sz="11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1100" dirty="0">
                <a:latin typeface="Comic Sans MS" panose="030F0702030302020204" pitchFamily="66" charset="0"/>
                <a:cs typeface="Calibri" panose="020F0502020204030204" pitchFamily="34" charset="0"/>
              </a:rPr>
              <a:t>	</a:t>
            </a:r>
          </a:p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	</a:t>
            </a:r>
          </a:p>
          <a:p>
            <a:endParaRPr lang="en-GB" sz="24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4) What do you notice this time?</a:t>
            </a:r>
          </a:p>
          <a:p>
            <a:endParaRPr lang="en-GB" sz="2400" dirty="0">
              <a:latin typeface="Comic Sans MS" panose="030F0702030302020204" pitchFamily="66" charset="0"/>
              <a:cs typeface="Calibri" panose="020F0502020204030204" pitchFamily="34" charset="0"/>
            </a:endParaRPr>
          </a:p>
        </p:txBody>
      </p:sp>
      <p:sp>
        <p:nvSpPr>
          <p:cNvPr id="50" name="Arc 49"/>
          <p:cNvSpPr/>
          <p:nvPr/>
        </p:nvSpPr>
        <p:spPr>
          <a:xfrm flipH="1">
            <a:off x="972397" y="942427"/>
            <a:ext cx="791218" cy="800115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51" name="Arc 50"/>
          <p:cNvSpPr/>
          <p:nvPr/>
        </p:nvSpPr>
        <p:spPr>
          <a:xfrm flipH="1">
            <a:off x="1763615" y="946936"/>
            <a:ext cx="791218" cy="800115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52" name="Arc 51"/>
          <p:cNvSpPr/>
          <p:nvPr/>
        </p:nvSpPr>
        <p:spPr>
          <a:xfrm flipH="1">
            <a:off x="2554832" y="951445"/>
            <a:ext cx="791218" cy="800115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53" name="Arc 52"/>
          <p:cNvSpPr/>
          <p:nvPr/>
        </p:nvSpPr>
        <p:spPr>
          <a:xfrm flipH="1">
            <a:off x="3346050" y="955954"/>
            <a:ext cx="791218" cy="800115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54" name="Arc 53"/>
          <p:cNvSpPr/>
          <p:nvPr/>
        </p:nvSpPr>
        <p:spPr>
          <a:xfrm flipH="1">
            <a:off x="4137267" y="960463"/>
            <a:ext cx="791218" cy="800115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55" name="Arc 54"/>
          <p:cNvSpPr/>
          <p:nvPr/>
        </p:nvSpPr>
        <p:spPr>
          <a:xfrm flipH="1">
            <a:off x="4928485" y="964972"/>
            <a:ext cx="791218" cy="800115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56" name="Arc 55"/>
          <p:cNvSpPr/>
          <p:nvPr/>
        </p:nvSpPr>
        <p:spPr>
          <a:xfrm flipH="1">
            <a:off x="5719702" y="969481"/>
            <a:ext cx="791218" cy="800115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57" name="Arc 56"/>
          <p:cNvSpPr/>
          <p:nvPr/>
        </p:nvSpPr>
        <p:spPr>
          <a:xfrm flipH="1">
            <a:off x="6510920" y="973990"/>
            <a:ext cx="791218" cy="800115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68" name="Arc 67"/>
          <p:cNvSpPr/>
          <p:nvPr/>
        </p:nvSpPr>
        <p:spPr>
          <a:xfrm flipH="1">
            <a:off x="1403473" y="3595067"/>
            <a:ext cx="791218" cy="800115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69" name="Arc 68"/>
          <p:cNvSpPr/>
          <p:nvPr/>
        </p:nvSpPr>
        <p:spPr>
          <a:xfrm flipH="1">
            <a:off x="2194691" y="3599576"/>
            <a:ext cx="791218" cy="800115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70" name="Arc 69"/>
          <p:cNvSpPr/>
          <p:nvPr/>
        </p:nvSpPr>
        <p:spPr>
          <a:xfrm flipH="1">
            <a:off x="2985908" y="3604085"/>
            <a:ext cx="791218" cy="800115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71" name="Arc 70"/>
          <p:cNvSpPr/>
          <p:nvPr/>
        </p:nvSpPr>
        <p:spPr>
          <a:xfrm flipH="1">
            <a:off x="3777126" y="3608594"/>
            <a:ext cx="791218" cy="800115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72" name="Arc 71"/>
          <p:cNvSpPr/>
          <p:nvPr/>
        </p:nvSpPr>
        <p:spPr>
          <a:xfrm flipH="1">
            <a:off x="4568343" y="3613103"/>
            <a:ext cx="791218" cy="800115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73" name="Arc 72"/>
          <p:cNvSpPr/>
          <p:nvPr/>
        </p:nvSpPr>
        <p:spPr>
          <a:xfrm flipH="1">
            <a:off x="5359561" y="3617612"/>
            <a:ext cx="791218" cy="800115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74" name="Arc 73"/>
          <p:cNvSpPr/>
          <p:nvPr/>
        </p:nvSpPr>
        <p:spPr>
          <a:xfrm flipH="1">
            <a:off x="6150778" y="3622121"/>
            <a:ext cx="791218" cy="800115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62605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786990" y="377120"/>
            <a:ext cx="762549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What if we had 13 flowers?</a:t>
            </a: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What if we had 14 flowers?</a:t>
            </a: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What if we had 15 flowers?</a:t>
            </a: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What if we had 16 flowers?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6826" y="903060"/>
            <a:ext cx="1140722" cy="130138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5796" y="927996"/>
            <a:ext cx="1140722" cy="130138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6725" y="862309"/>
            <a:ext cx="1140722" cy="130138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98" y="932228"/>
            <a:ext cx="1140722" cy="130138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6991" y="957792"/>
            <a:ext cx="1140722" cy="130138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6890" y="895702"/>
            <a:ext cx="1140722" cy="130138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6585" y="916582"/>
            <a:ext cx="1140722" cy="130138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7546" y="932227"/>
            <a:ext cx="1140722" cy="130138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0167" y="937009"/>
            <a:ext cx="1140722" cy="1301387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9137" y="961945"/>
            <a:ext cx="1140722" cy="1301387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0066" y="896258"/>
            <a:ext cx="1140722" cy="1301387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0887" y="953113"/>
            <a:ext cx="1140722" cy="130138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89719" y="1989087"/>
            <a:ext cx="747045" cy="747045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5453181" y="2131776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3873" y="915607"/>
            <a:ext cx="1140722" cy="130138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6061248" y="374053"/>
            <a:ext cx="7970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rgbClr val="00B050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odd</a:t>
            </a:r>
            <a:endParaRPr lang="en-GB" dirty="0">
              <a:solidFill>
                <a:srgbClr val="00B050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056926" y="2474522"/>
            <a:ext cx="9412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even</a:t>
            </a:r>
            <a:endParaRPr lang="en-GB" dirty="0">
              <a:solidFill>
                <a:schemeClr val="accent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056926" y="3363219"/>
            <a:ext cx="7970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rgbClr val="00B050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odd</a:t>
            </a:r>
            <a:endParaRPr lang="en-GB" dirty="0">
              <a:solidFill>
                <a:srgbClr val="00B050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061248" y="4181719"/>
            <a:ext cx="9412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even</a:t>
            </a:r>
            <a:endParaRPr lang="en-GB" dirty="0">
              <a:solidFill>
                <a:schemeClr val="accent1"/>
              </a:solidFill>
            </a:endParaRPr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 rotWithShape="1">
          <a:blip r:embed="rId7"/>
          <a:srcRect l="5238" t="29600" r="27486" b="-4460"/>
          <a:stretch/>
        </p:blipFill>
        <p:spPr>
          <a:xfrm>
            <a:off x="1361123" y="1985878"/>
            <a:ext cx="5849573" cy="83769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786990" y="5551714"/>
            <a:ext cx="69070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How many would be in each pot?</a:t>
            </a:r>
          </a:p>
          <a:p>
            <a:r>
              <a:rPr lang="en-GB" dirty="0" smtClean="0">
                <a:latin typeface="HfW precursive" panose="00000500000000000000" pitchFamily="2" charset="0"/>
              </a:rPr>
              <a:t>Would there be any left over?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30055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  <p:bldP spid="23" grpId="0"/>
      <p:bldP spid="23" grpId="1"/>
      <p:bldP spid="23" grpId="2"/>
      <p:bldP spid="23" grpId="3"/>
      <p:bldP spid="3" grpId="0"/>
      <p:bldP spid="26" grpId="0"/>
      <p:bldP spid="27" grpId="0"/>
      <p:bldP spid="2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724" y="2680030"/>
            <a:ext cx="1365062" cy="285315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05320" y="1033100"/>
            <a:ext cx="973642" cy="68290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4465" y="1788290"/>
            <a:ext cx="779027" cy="110057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525" y="2633094"/>
            <a:ext cx="779027" cy="110057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5583" y="2680030"/>
            <a:ext cx="779027" cy="1100572"/>
          </a:xfrm>
          <a:prstGeom prst="rect">
            <a:avLst/>
          </a:prstGeom>
        </p:spPr>
      </p:pic>
      <p:grpSp>
        <p:nvGrpSpPr>
          <p:cNvPr id="2" name="Group 1"/>
          <p:cNvGrpSpPr/>
          <p:nvPr/>
        </p:nvGrpSpPr>
        <p:grpSpPr>
          <a:xfrm>
            <a:off x="2283112" y="1882608"/>
            <a:ext cx="1592598" cy="1834103"/>
            <a:chOff x="3919009" y="368300"/>
            <a:chExt cx="1592598" cy="1834103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32580" y="368300"/>
              <a:ext cx="779027" cy="1100572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19009" y="482814"/>
              <a:ext cx="779027" cy="1100572"/>
            </a:xfrm>
            <a:prstGeom prst="rect">
              <a:avLst/>
            </a:prstGeom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98796" y="1101831"/>
              <a:ext cx="779027" cy="1100572"/>
            </a:xfrm>
            <a:prstGeom prst="rect">
              <a:avLst/>
            </a:prstGeom>
          </p:spPr>
        </p:pic>
      </p:grpSp>
      <p:sp>
        <p:nvSpPr>
          <p:cNvPr id="3" name="Rounded Rectangular Callout 2"/>
          <p:cNvSpPr/>
          <p:nvPr/>
        </p:nvSpPr>
        <p:spPr>
          <a:xfrm>
            <a:off x="2390502" y="467374"/>
            <a:ext cx="5721531" cy="1248634"/>
          </a:xfrm>
          <a:prstGeom prst="wedgeRoundRectCallout">
            <a:avLst>
              <a:gd name="adj1" fmla="val -59599"/>
              <a:gd name="adj2" fmla="val 27976"/>
              <a:gd name="adj3" fmla="val 16667"/>
            </a:avLst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I know 6 is an even number because I can split 6 cubes into 2 equal groups</a:t>
            </a:r>
          </a:p>
        </p:txBody>
      </p:sp>
      <p:sp>
        <p:nvSpPr>
          <p:cNvPr id="15" name="Rounded Rectangular Callout 14"/>
          <p:cNvSpPr/>
          <p:nvPr/>
        </p:nvSpPr>
        <p:spPr>
          <a:xfrm>
            <a:off x="2390502" y="467374"/>
            <a:ext cx="5721531" cy="1248634"/>
          </a:xfrm>
          <a:prstGeom prst="wedgeRoundRectCallout">
            <a:avLst>
              <a:gd name="adj1" fmla="val -59599"/>
              <a:gd name="adj2" fmla="val 27976"/>
              <a:gd name="adj3" fmla="val 16667"/>
            </a:avLst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I know 10 is an even number but I can’t split this 10 into 2 equal pieces, it’s too tough!</a:t>
            </a:r>
          </a:p>
        </p:txBody>
      </p:sp>
      <p:cxnSp>
        <p:nvCxnSpPr>
          <p:cNvPr id="16" name="Straight Connector 15"/>
          <p:cNvCxnSpPr>
            <a:stCxn id="9" idx="2"/>
            <a:endCxn id="9" idx="0"/>
          </p:cNvCxnSpPr>
          <p:nvPr/>
        </p:nvCxnSpPr>
        <p:spPr>
          <a:xfrm flipV="1">
            <a:off x="4460255" y="2680030"/>
            <a:ext cx="0" cy="2853155"/>
          </a:xfrm>
          <a:prstGeom prst="line">
            <a:avLst/>
          </a:prstGeom>
          <a:ln w="38100"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2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7961" y="4519144"/>
            <a:ext cx="703435" cy="99120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7671" y="4519143"/>
            <a:ext cx="703435" cy="991203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7961" y="4023541"/>
            <a:ext cx="703435" cy="991203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7671" y="4023540"/>
            <a:ext cx="703435" cy="991203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7961" y="3527938"/>
            <a:ext cx="703435" cy="991203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7671" y="3527937"/>
            <a:ext cx="703435" cy="991203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7961" y="3032335"/>
            <a:ext cx="703435" cy="991203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7671" y="3032334"/>
            <a:ext cx="703435" cy="991203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7961" y="2536730"/>
            <a:ext cx="703435" cy="991203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7671" y="2536729"/>
            <a:ext cx="703435" cy="99120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57646" y="5630091"/>
            <a:ext cx="7132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What could Tiny do to the ten? What could he exchange it for?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2074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85185E-6 L 0.15903 -1.85185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5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800"/>
                            </p:stCondLst>
                            <p:childTnLst>
                              <p:par>
                                <p:cTn id="54" presetID="1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100"/>
                            </p:stCondLst>
                            <p:childTnLst>
                              <p:par>
                                <p:cTn id="57" presetID="1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400"/>
                            </p:stCondLst>
                            <p:childTnLst>
                              <p:par>
                                <p:cTn id="60" presetID="1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700"/>
                            </p:stCondLst>
                            <p:childTnLst>
                              <p:par>
                                <p:cTn id="63" presetID="1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1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300"/>
                            </p:stCondLst>
                            <p:childTnLst>
                              <p:par>
                                <p:cTn id="69" presetID="1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600"/>
                            </p:stCondLst>
                            <p:childTnLst>
                              <p:par>
                                <p:cTn id="72" presetID="1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900"/>
                            </p:stCondLst>
                            <p:childTnLst>
                              <p:par>
                                <p:cTn id="75" presetID="1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0 L 0.25 0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  <p:par>
                                <p:cTn id="8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2.22222E-6 L 0.25 2.22222E-6 " pathEditMode="relative" rAng="0" ptsTypes="AA">
                                      <p:cBhvr>
                                        <p:cTn id="8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  <p:par>
                                <p:cTn id="8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4.07407E-6 L 0.25 -4.07407E-6 " pathEditMode="relative" rAng="0" ptsTypes="AA">
                                      <p:cBhvr>
                                        <p:cTn id="90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  <p:par>
                                <p:cTn id="9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1.85185E-6 L 0.25 -1.85185E-6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3.7037E-7 L 0.25 3.7037E-7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05320" y="1033100"/>
            <a:ext cx="973642" cy="682908"/>
          </a:xfrm>
          <a:prstGeom prst="rect">
            <a:avLst/>
          </a:prstGeom>
        </p:spPr>
      </p:pic>
      <p:sp>
        <p:nvSpPr>
          <p:cNvPr id="6" name="Rounded Rectangular Callout 5"/>
          <p:cNvSpPr/>
          <p:nvPr/>
        </p:nvSpPr>
        <p:spPr>
          <a:xfrm>
            <a:off x="2390502" y="467374"/>
            <a:ext cx="5721531" cy="1248634"/>
          </a:xfrm>
          <a:prstGeom prst="wedgeRoundRectCallout">
            <a:avLst>
              <a:gd name="adj1" fmla="val -59599"/>
              <a:gd name="adj2" fmla="val 27976"/>
              <a:gd name="adj3" fmla="val 16667"/>
            </a:avLst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So….if 10 is even, then 20 must be even too, and 30 and 40?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320" y="2085143"/>
            <a:ext cx="1423525" cy="297535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2481" y="2085143"/>
            <a:ext cx="1423525" cy="297535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43" y="2085143"/>
            <a:ext cx="1423525" cy="297535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6806" y="2085143"/>
            <a:ext cx="1423525" cy="2975351"/>
          </a:xfrm>
          <a:prstGeom prst="rect">
            <a:avLst/>
          </a:prstGeom>
        </p:spPr>
      </p:pic>
      <p:sp>
        <p:nvSpPr>
          <p:cNvPr id="13" name="Rounded Rectangular Callout 12"/>
          <p:cNvSpPr/>
          <p:nvPr/>
        </p:nvSpPr>
        <p:spPr>
          <a:xfrm>
            <a:off x="2390501" y="467374"/>
            <a:ext cx="5721531" cy="1248634"/>
          </a:xfrm>
          <a:prstGeom prst="wedgeRoundRectCallout">
            <a:avLst>
              <a:gd name="adj1" fmla="val -59599"/>
              <a:gd name="adj2" fmla="val 27976"/>
              <a:gd name="adj3" fmla="val 16667"/>
            </a:avLst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If I add any of these pieces, is my number still even?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913" y="1482055"/>
            <a:ext cx="1505170" cy="113805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9278" y="1562322"/>
            <a:ext cx="1346086" cy="1560234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6288" y="1655667"/>
            <a:ext cx="1401155" cy="198853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034019" y="1094251"/>
            <a:ext cx="1437864" cy="249637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32027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3.33333E-6 L -3.61111E-6 0.1944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722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3.33333E-6 L 8.33333E-7 0.19445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722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3.33333E-6 L -1.11111E-6 0.19445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722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3.33333E-6 L -3.05556E-6 0.19445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7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500"/>
                            </p:stCondLst>
                            <p:childTnLst>
                              <p:par>
                                <p:cTn id="3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500"/>
                            </p:stCondLst>
                            <p:childTnLst>
                              <p:par>
                                <p:cTn id="4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98427C9-0617-9F43-BCE5-501B0A536CF5}"/>
              </a:ext>
            </a:extLst>
          </p:cNvPr>
          <p:cNvSpPr txBox="1"/>
          <p:nvPr/>
        </p:nvSpPr>
        <p:spPr>
          <a:xfrm>
            <a:off x="266648" y="233230"/>
            <a:ext cx="815545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Whitney is making a number pattern.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pPr algn="ctr"/>
            <a:r>
              <a:rPr lang="en-GB" sz="2800" dirty="0">
                <a:latin typeface="Comic Sans MS" panose="030F0702030302020204" pitchFamily="66" charset="0"/>
              </a:rPr>
              <a:t>Which numbers greater than 40 </a:t>
            </a:r>
          </a:p>
          <a:p>
            <a:pPr algn="ctr"/>
            <a:r>
              <a:rPr lang="en-GB" sz="2800" dirty="0">
                <a:latin typeface="Comic Sans MS" panose="030F0702030302020204" pitchFamily="66" charset="0"/>
              </a:rPr>
              <a:t>could be in the pattern?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B5F976-9348-AD41-A678-A5C94F1B6111}"/>
              </a:ext>
            </a:extLst>
          </p:cNvPr>
          <p:cNvSpPr txBox="1"/>
          <p:nvPr/>
        </p:nvSpPr>
        <p:spPr>
          <a:xfrm>
            <a:off x="1335506" y="1669125"/>
            <a:ext cx="81394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n-GB" sz="4000" dirty="0">
                <a:latin typeface="Comic Sans MS" panose="030F0702030302020204" pitchFamily="66" charset="0"/>
              </a:rPr>
              <a:t>, </a:t>
            </a:r>
            <a:r>
              <a:rPr lang="en-GB" sz="4000" dirty="0">
                <a:solidFill>
                  <a:srgbClr val="FF0000"/>
                </a:solidFill>
                <a:latin typeface="Comic Sans MS" panose="030F0702030302020204" pitchFamily="66" charset="0"/>
              </a:rPr>
              <a:t>4</a:t>
            </a:r>
            <a:r>
              <a:rPr lang="en-GB" sz="4000" dirty="0">
                <a:latin typeface="Comic Sans MS" panose="030F0702030302020204" pitchFamily="66" charset="0"/>
              </a:rPr>
              <a:t>, 6, 8, 10, 12, </a:t>
            </a:r>
            <a:r>
              <a:rPr lang="en-GB" sz="4000" dirty="0">
                <a:solidFill>
                  <a:srgbClr val="FF0000"/>
                </a:solidFill>
                <a:latin typeface="Comic Sans MS" panose="030F0702030302020204" pitchFamily="66" charset="0"/>
              </a:rPr>
              <a:t>14</a:t>
            </a:r>
            <a:r>
              <a:rPr lang="en-GB" sz="4000" dirty="0">
                <a:latin typeface="Comic Sans MS" panose="030F0702030302020204" pitchFamily="66" charset="0"/>
              </a:rPr>
              <a:t>, </a:t>
            </a:r>
            <a:r>
              <a:rPr lang="en-GB" sz="4000" dirty="0">
                <a:solidFill>
                  <a:srgbClr val="FF0000"/>
                </a:solidFill>
                <a:latin typeface="Comic Sans MS" panose="030F0702030302020204" pitchFamily="66" charset="0"/>
              </a:rPr>
              <a:t>16</a:t>
            </a:r>
            <a:r>
              <a:rPr lang="en-GB" sz="4000" dirty="0">
                <a:latin typeface="Comic Sans MS" panose="030F0702030302020204" pitchFamily="66" charset="0"/>
              </a:rPr>
              <a:t>, </a:t>
            </a:r>
            <a:r>
              <a:rPr lang="en-GB" sz="4000" dirty="0">
                <a:solidFill>
                  <a:srgbClr val="FF0000"/>
                </a:solidFill>
                <a:latin typeface="Comic Sans MS" panose="030F0702030302020204" pitchFamily="66" charset="0"/>
              </a:rPr>
              <a:t>18</a:t>
            </a:r>
            <a:r>
              <a:rPr lang="en-GB" sz="4000" dirty="0">
                <a:latin typeface="Comic Sans MS" panose="030F0702030302020204" pitchFamily="66" charset="0"/>
              </a:rPr>
              <a:t>,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414831" y="1799744"/>
            <a:ext cx="380999" cy="545431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10" name="Rounded Rectangle 9"/>
          <p:cNvSpPr/>
          <p:nvPr/>
        </p:nvSpPr>
        <p:spPr>
          <a:xfrm>
            <a:off x="1964272" y="1799744"/>
            <a:ext cx="380999" cy="545431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11" name="Rounded Rectangle 10"/>
          <p:cNvSpPr/>
          <p:nvPr/>
        </p:nvSpPr>
        <p:spPr>
          <a:xfrm>
            <a:off x="5514080" y="1728810"/>
            <a:ext cx="574322" cy="545431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12" name="Rounded Rectangle 11"/>
          <p:cNvSpPr/>
          <p:nvPr/>
        </p:nvSpPr>
        <p:spPr>
          <a:xfrm>
            <a:off x="6331574" y="1728810"/>
            <a:ext cx="574322" cy="545431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13" name="Rounded Rectangle 12"/>
          <p:cNvSpPr/>
          <p:nvPr/>
        </p:nvSpPr>
        <p:spPr>
          <a:xfrm>
            <a:off x="7145143" y="1728810"/>
            <a:ext cx="574322" cy="545431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4B5F976-9348-AD41-A678-A5C94F1B6111}"/>
              </a:ext>
            </a:extLst>
          </p:cNvPr>
          <p:cNvSpPr txBox="1"/>
          <p:nvPr/>
        </p:nvSpPr>
        <p:spPr>
          <a:xfrm>
            <a:off x="1613506" y="4287026"/>
            <a:ext cx="64358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>
                <a:latin typeface="Comic Sans MS" panose="030F0702030302020204" pitchFamily="66" charset="0"/>
              </a:rPr>
              <a:t>4</a:t>
            </a:r>
            <a:r>
              <a:rPr lang="en-GB" sz="48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n-GB" sz="4800" dirty="0">
                <a:latin typeface="Comic Sans MS" panose="030F0702030302020204" pitchFamily="66" charset="0"/>
              </a:rPr>
              <a:t>, 4</a:t>
            </a:r>
            <a:r>
              <a:rPr lang="en-GB" sz="4800" dirty="0">
                <a:solidFill>
                  <a:srgbClr val="FF0000"/>
                </a:solidFill>
                <a:latin typeface="Comic Sans MS" panose="030F0702030302020204" pitchFamily="66" charset="0"/>
              </a:rPr>
              <a:t>4</a:t>
            </a:r>
            <a:r>
              <a:rPr lang="en-GB" sz="4800" dirty="0">
                <a:latin typeface="Comic Sans MS" panose="030F0702030302020204" pitchFamily="66" charset="0"/>
              </a:rPr>
              <a:t>, 4</a:t>
            </a:r>
            <a:r>
              <a:rPr lang="en-GB" sz="4800" dirty="0">
                <a:solidFill>
                  <a:srgbClr val="FF0000"/>
                </a:solidFill>
                <a:latin typeface="Comic Sans MS" panose="030F0702030302020204" pitchFamily="66" charset="0"/>
              </a:rPr>
              <a:t>6</a:t>
            </a:r>
            <a:r>
              <a:rPr lang="en-GB" sz="4800" dirty="0">
                <a:latin typeface="Comic Sans MS" panose="030F0702030302020204" pitchFamily="66" charset="0"/>
              </a:rPr>
              <a:t>, 4</a:t>
            </a:r>
            <a:r>
              <a:rPr lang="en-GB" sz="4800" dirty="0">
                <a:solidFill>
                  <a:srgbClr val="FF0000"/>
                </a:solidFill>
                <a:latin typeface="Comic Sans MS" panose="030F0702030302020204" pitchFamily="66" charset="0"/>
              </a:rPr>
              <a:t>8</a:t>
            </a:r>
            <a:r>
              <a:rPr lang="en-GB" sz="4800" dirty="0">
                <a:latin typeface="Comic Sans MS" panose="030F0702030302020204" pitchFamily="66" charset="0"/>
              </a:rPr>
              <a:t>, 5</a:t>
            </a:r>
            <a:r>
              <a:rPr lang="en-GB" sz="4800" dirty="0">
                <a:solidFill>
                  <a:srgbClr val="FF0000"/>
                </a:solidFill>
                <a:latin typeface="Comic Sans MS" panose="030F0702030302020204" pitchFamily="66" charset="0"/>
              </a:rPr>
              <a:t>0</a:t>
            </a:r>
            <a:r>
              <a:rPr lang="en-GB" sz="4800" dirty="0">
                <a:latin typeface="Comic Sans MS" panose="030F0702030302020204" pitchFamily="66" charset="0"/>
              </a:rPr>
              <a:t>...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1CCE2ED-1357-6149-A197-847BD26113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5605" y="529128"/>
            <a:ext cx="903784" cy="903784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4076523D-98B9-804E-A6FD-5FC441DAAFF2}"/>
              </a:ext>
            </a:extLst>
          </p:cNvPr>
          <p:cNvSpPr txBox="1"/>
          <p:nvPr/>
        </p:nvSpPr>
        <p:spPr>
          <a:xfrm>
            <a:off x="4885510" y="724745"/>
            <a:ext cx="22600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5435" y="649248"/>
            <a:ext cx="1375243" cy="169592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42526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8" grpId="0" animBg="1"/>
      <p:bldP spid="10" grpId="0" animBg="1"/>
      <p:bldP spid="11" grpId="0" animBg="1"/>
      <p:bldP spid="12" grpId="0" animBg="1"/>
      <p:bldP spid="13" grpId="0" animBg="1"/>
      <p:bldP spid="14" grpId="0"/>
      <p:bldP spid="16" grpId="0"/>
      <p:bldP spid="16" grpId="1"/>
      <p:bldP spid="16" grpId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3326" y="316855"/>
            <a:ext cx="7837714" cy="5524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1)	Follow the jumps and count along the number line.</a:t>
            </a:r>
          </a:p>
          <a:p>
            <a:endParaRPr lang="en-GB" sz="11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11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11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11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11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1100" dirty="0">
                <a:latin typeface="Comic Sans MS" panose="030F0702030302020204" pitchFamily="66" charset="0"/>
                <a:cs typeface="Calibri" panose="020F0502020204030204" pitchFamily="34" charset="0"/>
              </a:rPr>
              <a:t>	</a:t>
            </a:r>
            <a:endParaRPr lang="en-GB" sz="24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3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2) What do you notice?</a:t>
            </a:r>
          </a:p>
          <a:p>
            <a:endParaRPr lang="en-GB" sz="24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3)	Follow the jumps and count along the number line.</a:t>
            </a:r>
          </a:p>
          <a:p>
            <a:endParaRPr lang="en-GB" sz="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800" dirty="0">
                <a:latin typeface="Comic Sans MS" panose="030F0702030302020204" pitchFamily="66" charset="0"/>
                <a:cs typeface="Calibri" panose="020F0502020204030204" pitchFamily="34" charset="0"/>
              </a:rPr>
              <a:t>	</a:t>
            </a:r>
            <a:endParaRPr lang="en-GB" sz="11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1100" dirty="0">
                <a:latin typeface="Comic Sans MS" panose="030F0702030302020204" pitchFamily="66" charset="0"/>
                <a:cs typeface="Calibri" panose="020F0502020204030204" pitchFamily="34" charset="0"/>
              </a:rPr>
              <a:t>	</a:t>
            </a:r>
          </a:p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	</a:t>
            </a:r>
          </a:p>
          <a:p>
            <a:endParaRPr lang="en-GB" sz="24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4) What do you notice this time?</a:t>
            </a:r>
          </a:p>
          <a:p>
            <a:endParaRPr lang="en-GB" sz="2400" dirty="0">
              <a:latin typeface="Comic Sans MS" panose="030F0702030302020204" pitchFamily="66" charset="0"/>
              <a:cs typeface="Calibri" panose="020F0502020204030204" pitchFamily="34" charset="0"/>
            </a:endParaRPr>
          </a:p>
        </p:txBody>
      </p:sp>
      <p:pic>
        <p:nvPicPr>
          <p:cNvPr id="49" name="Picture 48"/>
          <p:cNvPicPr>
            <a:picLocks noChangeAspect="1"/>
          </p:cNvPicPr>
          <p:nvPr/>
        </p:nvPicPr>
        <p:blipFill rotWithShape="1">
          <a:blip r:embed="rId3"/>
          <a:srcRect r="11671" b="-4460"/>
          <a:stretch/>
        </p:blipFill>
        <p:spPr>
          <a:xfrm>
            <a:off x="773959" y="1068039"/>
            <a:ext cx="6741453" cy="1026054"/>
          </a:xfrm>
          <a:prstGeom prst="rect">
            <a:avLst/>
          </a:prstGeom>
        </p:spPr>
      </p:pic>
      <p:sp>
        <p:nvSpPr>
          <p:cNvPr id="50" name="Arc 49"/>
          <p:cNvSpPr/>
          <p:nvPr/>
        </p:nvSpPr>
        <p:spPr>
          <a:xfrm flipH="1">
            <a:off x="972397" y="942427"/>
            <a:ext cx="791218" cy="800115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51" name="Arc 50"/>
          <p:cNvSpPr/>
          <p:nvPr/>
        </p:nvSpPr>
        <p:spPr>
          <a:xfrm flipH="1">
            <a:off x="1763615" y="946936"/>
            <a:ext cx="791218" cy="800115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52" name="Arc 51"/>
          <p:cNvSpPr/>
          <p:nvPr/>
        </p:nvSpPr>
        <p:spPr>
          <a:xfrm flipH="1">
            <a:off x="2554832" y="951445"/>
            <a:ext cx="791218" cy="800115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53" name="Arc 52"/>
          <p:cNvSpPr/>
          <p:nvPr/>
        </p:nvSpPr>
        <p:spPr>
          <a:xfrm flipH="1">
            <a:off x="3346050" y="955954"/>
            <a:ext cx="791218" cy="800115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54" name="Arc 53"/>
          <p:cNvSpPr/>
          <p:nvPr/>
        </p:nvSpPr>
        <p:spPr>
          <a:xfrm flipH="1">
            <a:off x="4137267" y="960463"/>
            <a:ext cx="791218" cy="800115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55" name="Arc 54"/>
          <p:cNvSpPr/>
          <p:nvPr/>
        </p:nvSpPr>
        <p:spPr>
          <a:xfrm flipH="1">
            <a:off x="4928485" y="964972"/>
            <a:ext cx="791218" cy="800115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56" name="Arc 55"/>
          <p:cNvSpPr/>
          <p:nvPr/>
        </p:nvSpPr>
        <p:spPr>
          <a:xfrm flipH="1">
            <a:off x="5719702" y="969481"/>
            <a:ext cx="791218" cy="800115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57" name="Arc 56"/>
          <p:cNvSpPr/>
          <p:nvPr/>
        </p:nvSpPr>
        <p:spPr>
          <a:xfrm flipH="1">
            <a:off x="6510920" y="973990"/>
            <a:ext cx="791218" cy="800115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67" name="Picture 66"/>
          <p:cNvPicPr>
            <a:picLocks noChangeAspect="1"/>
          </p:cNvPicPr>
          <p:nvPr/>
        </p:nvPicPr>
        <p:blipFill rotWithShape="1">
          <a:blip r:embed="rId3"/>
          <a:srcRect r="11671" b="-4460"/>
          <a:stretch/>
        </p:blipFill>
        <p:spPr>
          <a:xfrm>
            <a:off x="800085" y="3720679"/>
            <a:ext cx="6741453" cy="1026054"/>
          </a:xfrm>
          <a:prstGeom prst="rect">
            <a:avLst/>
          </a:prstGeom>
        </p:spPr>
      </p:pic>
      <p:sp>
        <p:nvSpPr>
          <p:cNvPr id="68" name="Arc 67"/>
          <p:cNvSpPr/>
          <p:nvPr/>
        </p:nvSpPr>
        <p:spPr>
          <a:xfrm flipH="1">
            <a:off x="1403473" y="3595067"/>
            <a:ext cx="791218" cy="800115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69" name="Arc 68"/>
          <p:cNvSpPr/>
          <p:nvPr/>
        </p:nvSpPr>
        <p:spPr>
          <a:xfrm flipH="1">
            <a:off x="2194691" y="3599576"/>
            <a:ext cx="791218" cy="800115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70" name="Arc 69"/>
          <p:cNvSpPr/>
          <p:nvPr/>
        </p:nvSpPr>
        <p:spPr>
          <a:xfrm flipH="1">
            <a:off x="2985908" y="3604085"/>
            <a:ext cx="791218" cy="800115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71" name="Arc 70"/>
          <p:cNvSpPr/>
          <p:nvPr/>
        </p:nvSpPr>
        <p:spPr>
          <a:xfrm flipH="1">
            <a:off x="3777126" y="3608594"/>
            <a:ext cx="791218" cy="800115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72" name="Arc 71"/>
          <p:cNvSpPr/>
          <p:nvPr/>
        </p:nvSpPr>
        <p:spPr>
          <a:xfrm flipH="1">
            <a:off x="4568343" y="3613103"/>
            <a:ext cx="791218" cy="800115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73" name="Arc 72"/>
          <p:cNvSpPr/>
          <p:nvPr/>
        </p:nvSpPr>
        <p:spPr>
          <a:xfrm flipH="1">
            <a:off x="5359561" y="3617612"/>
            <a:ext cx="791218" cy="800115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74" name="Arc 73"/>
          <p:cNvSpPr/>
          <p:nvPr/>
        </p:nvSpPr>
        <p:spPr>
          <a:xfrm flipH="1">
            <a:off x="6150778" y="3622121"/>
            <a:ext cx="791218" cy="800115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05040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3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776" y="1065363"/>
            <a:ext cx="1459906" cy="1008186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3" y="1117608"/>
            <a:ext cx="1334621" cy="921666"/>
          </a:xfrm>
          <a:prstGeom prst="rect">
            <a:avLst/>
          </a:prstGeom>
        </p:spPr>
      </p:pic>
      <p:sp>
        <p:nvSpPr>
          <p:cNvPr id="38" name="TextBox 37"/>
          <p:cNvSpPr txBox="1"/>
          <p:nvPr/>
        </p:nvSpPr>
        <p:spPr>
          <a:xfrm>
            <a:off x="1286175" y="554594"/>
            <a:ext cx="625367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Dora and Teddy are hiding number shapes around the garden.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04434" y="2255945"/>
            <a:ext cx="750047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1 														  2</a:t>
            </a:r>
          </a:p>
          <a:p>
            <a:r>
              <a:rPr lang="en-GB" sz="3200" dirty="0">
                <a:latin typeface="Comic Sans MS" panose="030F0702030302020204" pitchFamily="66" charset="0"/>
              </a:rPr>
              <a:t>3 														  4 </a:t>
            </a:r>
          </a:p>
          <a:p>
            <a:r>
              <a:rPr lang="en-GB" sz="3200" dirty="0">
                <a:latin typeface="Comic Sans MS" panose="030F0702030302020204" pitchFamily="66" charset="0"/>
              </a:rPr>
              <a:t>5							  						      </a:t>
            </a:r>
          </a:p>
        </p:txBody>
      </p:sp>
      <p:pic>
        <p:nvPicPr>
          <p:cNvPr id="40" name="Picture 3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3051" y="1400285"/>
            <a:ext cx="1976794" cy="1494649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1541" y="2028924"/>
            <a:ext cx="1028003" cy="1448548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607" y="1992563"/>
            <a:ext cx="1928580" cy="1888403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7864" y="1576056"/>
            <a:ext cx="1767865" cy="2049116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682" y="1975944"/>
            <a:ext cx="1832150" cy="2611617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052" y="4651830"/>
            <a:ext cx="2492880" cy="1614707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459" r="21131"/>
          <a:stretch/>
        </p:blipFill>
        <p:spPr>
          <a:xfrm rot="5400000">
            <a:off x="5933060" y="3698721"/>
            <a:ext cx="2017918" cy="2880317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456" y="4259436"/>
            <a:ext cx="1575484" cy="2225768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2882"/>
          <a:stretch/>
        </p:blipFill>
        <p:spPr>
          <a:xfrm>
            <a:off x="2660141" y="5138879"/>
            <a:ext cx="2492880" cy="92228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826607" y="6266537"/>
            <a:ext cx="69980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What do you notice about the numbers they are hiding?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4.44444E-6 L -0.29375 0.44931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687" y="224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7.40741E-7 L 0.23403 0.31806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701" y="159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3.33333E-6 L 0.03959 0.37338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9" y="186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2.22222E-6 L 0.56285 0.23634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142" y="118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11111E-6 L -0.05625 0.35347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12" y="176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3763B5D9-4529-43C3-85F3-1EB25A7483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9502" y="1388662"/>
            <a:ext cx="1000238" cy="2099636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91CB256B-634F-496C-AD90-0BF49C7078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4636" y="1871726"/>
            <a:ext cx="900214" cy="160387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6DC261D4-DFB9-4EB9-B42E-5594272836F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6091" y="2189225"/>
            <a:ext cx="900214" cy="1283198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7A2D0216-522E-478D-82A5-CD28B3BE312E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518"/>
          <a:stretch/>
        </p:blipFill>
        <p:spPr>
          <a:xfrm>
            <a:off x="1530123" y="2547938"/>
            <a:ext cx="940615" cy="860985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07BBD3B3-FFC4-4642-8740-23623E9E84A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6892" y="1382336"/>
            <a:ext cx="1007578" cy="2105962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4502EDB9-1426-4A0F-864D-A0B86250639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2476" y="1784717"/>
            <a:ext cx="979400" cy="1700406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78DD8860-A10D-490D-BD81-FA3BF3B8ACD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7125" y="1016000"/>
            <a:ext cx="2561454" cy="3635250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C12F9EDA-370A-4F2E-B927-899C29124D6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8365" y="2472185"/>
            <a:ext cx="862952" cy="1000238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468A13A5-A1A2-45F4-A173-00089EBE627D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713" y="2754381"/>
            <a:ext cx="942321" cy="712485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C4579D63-8679-4090-AE45-5560078B3086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857" y="2749165"/>
            <a:ext cx="514569" cy="725075"/>
          </a:xfrm>
          <a:prstGeom prst="rect">
            <a:avLst/>
          </a:prstGeom>
        </p:spPr>
      </p:pic>
      <p:grpSp>
        <p:nvGrpSpPr>
          <p:cNvPr id="4" name="Group 3"/>
          <p:cNvGrpSpPr/>
          <p:nvPr/>
        </p:nvGrpSpPr>
        <p:grpSpPr>
          <a:xfrm>
            <a:off x="2903684" y="587782"/>
            <a:ext cx="2747816" cy="4236964"/>
            <a:chOff x="3257188" y="1301654"/>
            <a:chExt cx="2040807" cy="2809220"/>
          </a:xfrm>
        </p:grpSpPr>
        <p:sp>
          <p:nvSpPr>
            <p:cNvPr id="3" name="Rounded Rectangle 2"/>
            <p:cNvSpPr/>
            <p:nvPr/>
          </p:nvSpPr>
          <p:spPr>
            <a:xfrm>
              <a:off x="3263985" y="1301654"/>
              <a:ext cx="2027733" cy="966126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Rounded Rectangle 33"/>
            <p:cNvSpPr/>
            <p:nvPr/>
          </p:nvSpPr>
          <p:spPr>
            <a:xfrm>
              <a:off x="3270262" y="2298260"/>
              <a:ext cx="2027733" cy="885744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Rounded Rectangle 34"/>
            <p:cNvSpPr/>
            <p:nvPr/>
          </p:nvSpPr>
          <p:spPr>
            <a:xfrm>
              <a:off x="3257188" y="3225130"/>
              <a:ext cx="2027733" cy="885744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681972" y="5214917"/>
            <a:ext cx="71845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What do you notice about the Numicon plates?</a:t>
            </a:r>
          </a:p>
          <a:p>
            <a:r>
              <a:rPr lang="en-GB" dirty="0" smtClean="0">
                <a:latin typeface="HfW precursive" panose="00000500000000000000" pitchFamily="2" charset="0"/>
              </a:rPr>
              <a:t>Think about the odd plates – can these be divided by 2?</a:t>
            </a:r>
          </a:p>
          <a:p>
            <a:r>
              <a:rPr lang="en-GB" dirty="0" smtClean="0">
                <a:latin typeface="HfW precursive" panose="00000500000000000000" pitchFamily="2" charset="0"/>
              </a:rPr>
              <a:t>What about the even plates?</a:t>
            </a:r>
          </a:p>
          <a:p>
            <a:endParaRPr lang="en-GB" dirty="0">
              <a:latin typeface="HfW precursive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39634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4" dur="10" fill="hold"/>
                                        <p:tgtEl>
                                          <p:spTgt spid="30"/>
                                        </p:tgtEl>
                                      </p:cBhvr>
                                      <p:by x="35000" y="3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2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5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3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6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9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7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5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7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1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8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3.7037E-6 L 2.77778E-6 0.25 " pathEditMode="relative" rAng="0" ptsTypes="AA">
                                      <p:cBhvr>
                                        <p:cTn id="90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  <p:par>
                                <p:cTn id="9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7.40741E-7 L 2.77556E-17 0.25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1.48148E-6 L 5E-6 0.25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  <p:par>
                                <p:cTn id="9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4.81481E-6 L -8.33333E-7 0.25 " pathEditMode="relative" rAng="0" ptsTypes="AA">
                                      <p:cBhvr>
                                        <p:cTn id="9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  <p:par>
                                <p:cTn id="9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4.44444E-6 L -1.66667E-6 0.25 " pathEditMode="relative" rAng="0" ptsTypes="AA">
                                      <p:cBhvr>
                                        <p:cTn id="9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1" dur="1000" fill="hold"/>
                                        <p:tgtEl>
                                          <p:spTgt spid="30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95550" y="316855"/>
            <a:ext cx="6919271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The children are playing a game.</a:t>
            </a:r>
          </a:p>
          <a:p>
            <a:pPr algn="ctr"/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They need to get into pairs.</a:t>
            </a: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algn="ctr"/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Do we have an odd amount of children or an even amount of children?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208252" y="1279962"/>
            <a:ext cx="1395030" cy="1664027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889761" y="1374052"/>
            <a:ext cx="1380371" cy="169606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4588" y="2657268"/>
            <a:ext cx="1427798" cy="1568657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7018" y="1307904"/>
            <a:ext cx="1427798" cy="176073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4355" y="2345961"/>
            <a:ext cx="1371025" cy="1690725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231" y="2121670"/>
            <a:ext cx="1405916" cy="1695926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9947" y="2644972"/>
            <a:ext cx="1375243" cy="1695927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1320" y="1428788"/>
            <a:ext cx="1382571" cy="1518968"/>
          </a:xfrm>
          <a:prstGeom prst="rect">
            <a:avLst/>
          </a:prstGeom>
        </p:spPr>
      </p:pic>
      <p:sp>
        <p:nvSpPr>
          <p:cNvPr id="12" name="Rounded Rectangle 11"/>
          <p:cNvSpPr/>
          <p:nvPr/>
        </p:nvSpPr>
        <p:spPr>
          <a:xfrm>
            <a:off x="2341312" y="1273521"/>
            <a:ext cx="1983691" cy="1574182"/>
          </a:xfrm>
          <a:prstGeom prst="roundRect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843751" y="2973231"/>
            <a:ext cx="2563730" cy="1574182"/>
          </a:xfrm>
          <a:prstGeom prst="roundRect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5384193" y="1269351"/>
            <a:ext cx="1983691" cy="1574182"/>
          </a:xfrm>
          <a:prstGeom prst="roundRect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5187202" y="2981397"/>
            <a:ext cx="2427619" cy="1574182"/>
          </a:xfrm>
          <a:prstGeom prst="roundRect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99962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4.07407E-6 L 0.04132 -0.01481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6" y="-741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2.22222E-6 L 0.13073 0.08565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28" y="4282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7.40741E-7 L -0.06146 0.05741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73" y="2870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1.48148E-6 L -0.05642 -0.00972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30" y="-486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3.7037E-7 L 0.01962 0.12384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72" y="6181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1.85185E-6 L 0.02673 0.07222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37" y="36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27165" y="316855"/>
            <a:ext cx="6456042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Jack has to go. </a:t>
            </a:r>
          </a:p>
          <a:p>
            <a:pPr algn="ctr"/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The children continue playing.</a:t>
            </a:r>
          </a:p>
          <a:p>
            <a:pPr algn="ctr"/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They need to get into pairs.</a:t>
            </a: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algn="ctr"/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Do we have an odd amount of children or an even amount of children?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220967" y="2020788"/>
            <a:ext cx="1395030" cy="1532656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847609" y="1530267"/>
            <a:ext cx="1380371" cy="169606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0948" y="3140598"/>
            <a:ext cx="1315077" cy="1568657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789" y="1465592"/>
            <a:ext cx="1427798" cy="176073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4355" y="2829291"/>
            <a:ext cx="1371025" cy="1690725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231" y="2121670"/>
            <a:ext cx="1405916" cy="1695925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9947" y="2644972"/>
            <a:ext cx="1375243" cy="1695927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1320" y="1912118"/>
            <a:ext cx="1382571" cy="1518968"/>
          </a:xfrm>
          <a:prstGeom prst="rect">
            <a:avLst/>
          </a:prstGeom>
        </p:spPr>
      </p:pic>
      <p:sp>
        <p:nvSpPr>
          <p:cNvPr id="13" name="Rounded Rectangle 12"/>
          <p:cNvSpPr/>
          <p:nvPr/>
        </p:nvSpPr>
        <p:spPr>
          <a:xfrm>
            <a:off x="843751" y="2973231"/>
            <a:ext cx="2563730" cy="1574182"/>
          </a:xfrm>
          <a:prstGeom prst="roundRect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5384193" y="2050909"/>
            <a:ext cx="1983691" cy="1413817"/>
          </a:xfrm>
          <a:prstGeom prst="roundRect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5187202" y="3551969"/>
            <a:ext cx="2427619" cy="1486939"/>
          </a:xfrm>
          <a:prstGeom prst="roundRect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15358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7.40741E-7 L 0.80642 -0.1493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312" y="-74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85185E-6 L 0.12778 0.10023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89" y="5000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7.40741E-7 L -0.06146 0.05741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73" y="2870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1.85185E-6 L -0.05625 0.01783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12" y="880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3.7037E-7 L 0.01962 0.12384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72" y="6181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2.22222E-6 L 0.02673 0.07222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37" y="3611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786990" y="377120"/>
            <a:ext cx="762549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Here are 5 flowers.</a:t>
            </a: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Can the flowers be shared </a:t>
            </a: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equally between 2 pots.</a:t>
            </a: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</p:txBody>
      </p:sp>
      <p:sp>
        <p:nvSpPr>
          <p:cNvPr id="15" name="Trapezoid 14"/>
          <p:cNvSpPr/>
          <p:nvPr/>
        </p:nvSpPr>
        <p:spPr>
          <a:xfrm rot="10800000">
            <a:off x="5495374" y="2581486"/>
            <a:ext cx="718457" cy="653143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6" name="Trapezoid 15"/>
          <p:cNvSpPr/>
          <p:nvPr/>
        </p:nvSpPr>
        <p:spPr>
          <a:xfrm rot="10800000">
            <a:off x="6361927" y="2581485"/>
            <a:ext cx="718457" cy="653143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66500" y="411971"/>
            <a:ext cx="747045" cy="747045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5419244" y="567620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2673" y="780666"/>
            <a:ext cx="1140722" cy="1301387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2572" y="739915"/>
            <a:ext cx="1140722" cy="1301387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2838" y="848461"/>
            <a:ext cx="1140722" cy="1301387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2737" y="773308"/>
            <a:ext cx="1140722" cy="1301387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2432" y="794188"/>
            <a:ext cx="1140722" cy="130138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529421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865AB92-622D-4143-8BF1-C1F04B8EFCDA}"/>
              </a:ext>
            </a:extLst>
          </p:cNvPr>
          <p:cNvSpPr/>
          <p:nvPr/>
        </p:nvSpPr>
        <p:spPr>
          <a:xfrm>
            <a:off x="575733" y="1253067"/>
            <a:ext cx="5181600" cy="8655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2673" y="780666"/>
            <a:ext cx="1140722" cy="130138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2572" y="739915"/>
            <a:ext cx="1140722" cy="130138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2838" y="848461"/>
            <a:ext cx="1140722" cy="130138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2737" y="773308"/>
            <a:ext cx="1140722" cy="130138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2432" y="794188"/>
            <a:ext cx="1140722" cy="1301387"/>
          </a:xfrm>
          <a:prstGeom prst="rect">
            <a:avLst/>
          </a:prstGeom>
        </p:spPr>
      </p:pic>
      <p:sp>
        <p:nvSpPr>
          <p:cNvPr id="15" name="Trapezoid 14"/>
          <p:cNvSpPr/>
          <p:nvPr/>
        </p:nvSpPr>
        <p:spPr>
          <a:xfrm rot="10800000">
            <a:off x="2281028" y="2842750"/>
            <a:ext cx="1383530" cy="1237534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5" name="Trapezoid 24"/>
          <p:cNvSpPr/>
          <p:nvPr/>
        </p:nvSpPr>
        <p:spPr>
          <a:xfrm rot="10800000">
            <a:off x="4757873" y="2842751"/>
            <a:ext cx="1383530" cy="1237534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5650" y="368300"/>
            <a:ext cx="7625490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Here are 5 flowers.</a:t>
            </a: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The flowers cannot be shared equally between 2 pots.</a:t>
            </a:r>
          </a:p>
          <a:p>
            <a:endParaRPr lang="en-GB" sz="14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5 is an odd number.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02048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1.11111E-6 L 0.31371 0.16944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77" y="84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1.48148E-6 L 0.0243 0.18819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15" y="93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1.85185E-6 L 0.25139 0.18796 " pathEditMode="relative" rAng="0" ptsTypes="AA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69" y="93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2.22222E-6 L -0.03802 0.15393 " pathEditMode="relative" rAng="0" ptsTypes="AA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0" y="76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" presetClass="exit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575733" y="377532"/>
                <a:ext cx="7625490" cy="54784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Here are 12 flowers.</a:t>
                </a:r>
              </a:p>
              <a:p>
                <a:endParaRPr lang="en-GB" sz="28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lvl="0"/>
                <a:r>
                  <a:rPr lang="en-GB" sz="2800" dirty="0">
                    <a:solidFill>
                      <a:schemeClr val="accent1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There are 6 pots of 2   </a:t>
                </a:r>
              </a:p>
              <a:p>
                <a:pPr lvl="0"/>
                <a:r>
                  <a:rPr lang="en-GB" sz="2800" dirty="0">
                    <a:solidFill>
                      <a:schemeClr val="accent1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12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 6</a:t>
                </a:r>
              </a:p>
              <a:p>
                <a:endParaRPr lang="en-GB" sz="28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The flowers can be shared equally between 2 pots</a:t>
                </a:r>
                <a:r>
                  <a:rPr lang="en-GB" sz="2800" dirty="0" smtClean="0">
                    <a:latin typeface="Comic Sans MS" panose="030F0702030302020204" pitchFamily="66" charset="0"/>
                    <a:cs typeface="Calibri" panose="020F0502020204030204" pitchFamily="34" charset="0"/>
                  </a:rPr>
                  <a:t>. How many will be in each pot?</a:t>
                </a:r>
                <a:endParaRPr lang="en-GB" sz="28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endParaRPr lang="en-GB" sz="14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12 is an even number.</a:t>
                </a: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733" y="377532"/>
                <a:ext cx="7625490" cy="5478423"/>
              </a:xfrm>
              <a:prstGeom prst="rect">
                <a:avLst/>
              </a:prstGeom>
              <a:blipFill>
                <a:blip r:embed="rId3"/>
                <a:stretch>
                  <a:fillRect l="-1599" t="-1224" b="-211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Rectangle 24">
            <a:extLst>
              <a:ext uri="{FF2B5EF4-FFF2-40B4-BE49-F238E27FC236}">
                <a16:creationId xmlns:a16="http://schemas.microsoft.com/office/drawing/2014/main" id="{9F05F612-0287-4F48-89A6-5BC2CFCBA1E3}"/>
              </a:ext>
            </a:extLst>
          </p:cNvPr>
          <p:cNvSpPr/>
          <p:nvPr/>
        </p:nvSpPr>
        <p:spPr>
          <a:xfrm>
            <a:off x="575733" y="1253067"/>
            <a:ext cx="5181600" cy="8655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9292" y="833408"/>
            <a:ext cx="1140722" cy="1301387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0322" y="795409"/>
            <a:ext cx="1140722" cy="1301387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0221" y="754658"/>
            <a:ext cx="1140722" cy="130138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2673" y="780666"/>
            <a:ext cx="1140722" cy="130138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1643" y="818665"/>
            <a:ext cx="1140722" cy="130138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2572" y="739915"/>
            <a:ext cx="1140722" cy="130138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145" y="809834"/>
            <a:ext cx="1140722" cy="130138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2838" y="848461"/>
            <a:ext cx="1140722" cy="130138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2737" y="773308"/>
            <a:ext cx="1140722" cy="130138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2432" y="794188"/>
            <a:ext cx="1140722" cy="130138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3393" y="809833"/>
            <a:ext cx="1140722" cy="130138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1042" y="824576"/>
            <a:ext cx="1140722" cy="1301387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 rotWithShape="1">
          <a:blip r:embed="rId7"/>
          <a:srcRect l="5239" t="29600" r="32383" b="-4460"/>
          <a:stretch/>
        </p:blipFill>
        <p:spPr>
          <a:xfrm>
            <a:off x="1436914" y="1946365"/>
            <a:ext cx="5290457" cy="81712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45237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4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8|5.7|14.4|4.2|0.9|6.4|9.9|1.8|1.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1|3.5|9.5|7.6|19.1|6.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7|2|0.6|15.9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3|6.9|11.9|1.7|6.7|4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1.4|1.4|10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8|1.6|1.6|3.3|5.3|8.4|3.5|7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0.7|1|1|1.1|0.8|0.8|0.9|0.9|0.8|5.6|7.8|6.2|1.7|9.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7|35.1|11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9|7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6|1.1|1.1|1.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9|0.5|2.6|0.6|1.4|0.6|1|0.5|0.8|0.6|0.8|0.6|7.3|1"/>
</p:tagLst>
</file>

<file path=ppt/theme/theme1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0D2F9859A692143A7D8C5546DD2C295" ma:contentTypeVersion="12" ma:contentTypeDescription="Create a new document." ma:contentTypeScope="" ma:versionID="5759f949f5abe836cbbd3be85c2a693a">
  <xsd:schema xmlns:xsd="http://www.w3.org/2001/XMLSchema" xmlns:xs="http://www.w3.org/2001/XMLSchema" xmlns:p="http://schemas.microsoft.com/office/2006/metadata/properties" xmlns:ns2="8fba47cf-d4c2-4342-84d4-550bc2b4b2fe" xmlns:ns3="94a41c2b-c9a4-4155-9cd3-2586bd5a7cc7" targetNamespace="http://schemas.microsoft.com/office/2006/metadata/properties" ma:root="true" ma:fieldsID="1229355e79bea266eb72080ab80bee0d" ns2:_="" ns3:_="">
    <xsd:import namespace="8fba47cf-d4c2-4342-84d4-550bc2b4b2fe"/>
    <xsd:import namespace="94a41c2b-c9a4-4155-9cd3-2586bd5a7c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ba47cf-d4c2-4342-84d4-550bc2b4b2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a41c2b-c9a4-4155-9cd3-2586bd5a7cc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19E1A6E-AF11-4411-8C25-4FDB800637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fba47cf-d4c2-4342-84d4-550bc2b4b2fe"/>
    <ds:schemaRef ds:uri="94a41c2b-c9a4-4155-9cd3-2586bd5a7c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1727757-3061-47D3-99FD-9493F136DC43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8fba47cf-d4c2-4342-84d4-550bc2b4b2fe"/>
    <ds:schemaRef ds:uri="http://schemas.microsoft.com/office/infopath/2007/PartnerControls"/>
    <ds:schemaRef ds:uri="94a41c2b-c9a4-4155-9cd3-2586bd5a7cc7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10193</TotalTime>
  <Words>381</Words>
  <Application>Microsoft Office PowerPoint</Application>
  <PresentationFormat>On-screen Show (4:3)</PresentationFormat>
  <Paragraphs>141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Arial</vt:lpstr>
      <vt:lpstr>Calibri</vt:lpstr>
      <vt:lpstr>Cambria Math</vt:lpstr>
      <vt:lpstr>Comic Sans MS</vt:lpstr>
      <vt:lpstr>HfW precursive</vt:lpstr>
      <vt:lpstr>Get ready questions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Hughes, V</cp:lastModifiedBy>
  <cp:revision>268</cp:revision>
  <dcterms:created xsi:type="dcterms:W3CDTF">2019-07-05T11:02:13Z</dcterms:created>
  <dcterms:modified xsi:type="dcterms:W3CDTF">2021-01-19T10:10:18Z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0x010100E0D2F9859A692143A7D8C5546DD2C295</vt:lpwstr>
  </property>
</Properties>
</file>