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4"/>
    <p:sldMasterId id="2147483671" r:id="rId5"/>
    <p:sldMasterId id="2147483673" r:id="rId6"/>
    <p:sldMasterId id="2147483675" r:id="rId7"/>
    <p:sldMasterId id="2147483677" r:id="rId8"/>
    <p:sldMasterId id="2147483679" r:id="rId9"/>
    <p:sldMasterId id="2147483682" r:id="rId10"/>
  </p:sldMasterIdLst>
  <p:notesMasterIdLst>
    <p:notesMasterId r:id="rId20"/>
  </p:notesMasterIdLst>
  <p:sldIdLst>
    <p:sldId id="298" r:id="rId11"/>
    <p:sldId id="312" r:id="rId12"/>
    <p:sldId id="300" r:id="rId13"/>
    <p:sldId id="314" r:id="rId14"/>
    <p:sldId id="318" r:id="rId15"/>
    <p:sldId id="317" r:id="rId16"/>
    <p:sldId id="322" r:id="rId17"/>
    <p:sldId id="321" r:id="rId18"/>
    <p:sldId id="31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 Shutkever" initials="SS" lastIdx="1" clrIdx="0">
    <p:extLst>
      <p:ext uri="{19B8F6BF-5375-455C-9EA6-DF929625EA0E}">
        <p15:presenceInfo xmlns:p15="http://schemas.microsoft.com/office/powerpoint/2012/main" userId="Sam Shutkev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B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4694"/>
  </p:normalViewPr>
  <p:slideViewPr>
    <p:cSldViewPr snapToGrid="0" snapToObject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D1BE4B4D-D867-492E-97B2-A4C94167F287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omic Sans MS" panose="030F0702030302020204" pitchFamily="66" charset="0"/>
              </a:defRPr>
            </a:lvl1pPr>
          </a:lstStyle>
          <a:p>
            <a:fld id="{9A63A521-224D-4C95-824A-3CEFF92EB90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047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279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How many ways can you describe a number?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23EC3-572D-46D9-AAE8-F17688BFFDD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64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2511188"/>
            <a:ext cx="5950424" cy="178785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600" baseline="0">
                <a:solidFill>
                  <a:schemeClr val="bg1"/>
                </a:solidFill>
                <a:latin typeface="KG Primary Penmanship" panose="02000506000000020003" pitchFamily="2" charset="0"/>
              </a:defRPr>
            </a:lvl1pPr>
          </a:lstStyle>
          <a:p>
            <a:r>
              <a:rPr lang="en-US" dirty="0"/>
              <a:t>TITLE – in caps and saved as a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8818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9059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45335E50-1930-44E5-9B14-893AFBD95C69}" type="datetimeFigureOut">
              <a:rPr lang="en-GB" smtClean="0"/>
              <a:pPr/>
              <a:t>26/01/2021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fld id="{108BBDC2-4ED5-4A8D-A28C-1B3F6D2413F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1270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854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109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9737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4638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57785-7438-492F-B7FA-E66DA7B653E8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806EE-2F9D-4145-9CBE-CB7CE80E60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18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sz="4000" u="none" baseline="0">
                <a:latin typeface="Comic Sans MS" panose="030F0702030302020204" pitchFamily="66" charset="0"/>
              </a:defRPr>
            </a:lvl1pPr>
          </a:lstStyle>
          <a:p>
            <a:r>
              <a:rPr lang="en-US" dirty="0"/>
              <a:t>Have a go at questions 		 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04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K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38082" y="1989208"/>
            <a:ext cx="5703912" cy="3005873"/>
          </a:xfrm>
          <a:prstGeom prst="rect">
            <a:avLst/>
          </a:prstGeom>
        </p:spPr>
        <p:txBody>
          <a:bodyPr anchor="ctr"/>
          <a:lstStyle>
            <a:lvl1pPr algn="ctr">
              <a:defRPr baseline="0">
                <a:latin typeface="+mn-lt"/>
              </a:defRPr>
            </a:lvl1pPr>
          </a:lstStyle>
          <a:p>
            <a:r>
              <a:rPr lang="en-US" dirty="0"/>
              <a:t>Have a go at questions 	on the worksheet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947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EDCB3-CC60-E94C-B25C-4D771CB6495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281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2C252DA-A0E8-6A49-900E-07188D62BB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520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1B02BD9-91A9-9F43-BF82-7E7C0E55B94B}"/>
              </a:ext>
            </a:extLst>
          </p:cNvPr>
          <p:cNvSpPr/>
          <p:nvPr userDrawn="1"/>
        </p:nvSpPr>
        <p:spPr>
          <a:xfrm>
            <a:off x="546652" y="606287"/>
            <a:ext cx="7523922" cy="573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6518" y="6553200"/>
            <a:ext cx="1470211" cy="2420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D3D08606-BA4C-8046-935F-20760BC2766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62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sign with white text&#10;&#10;Description automatically generated">
            <a:extLst>
              <a:ext uri="{FF2B5EF4-FFF2-40B4-BE49-F238E27FC236}">
                <a16:creationId xmlns:a16="http://schemas.microsoft.com/office/drawing/2014/main" id="{E7898E14-59E6-7D4D-8006-F74307CCB98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5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:a16="http://schemas.microsoft.com/office/drawing/2014/main" id="{F33BA71E-3CF0-1E4E-BEEE-6280AD06DD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557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3B0A72-DFF8-FC43-8B3B-B0D9C1468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34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FE0188-803D-CF41-A7C4-56C7E1D1B2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42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3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357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528947" y="3932715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46149" y="2454717"/>
            <a:ext cx="505151" cy="51080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014803" y="3490112"/>
            <a:ext cx="505151" cy="518911"/>
          </a:xfrm>
          <a:prstGeom prst="rect">
            <a:avLst/>
          </a:prstGeom>
          <a:solidFill>
            <a:srgbClr val="FF000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07349" y="2973628"/>
            <a:ext cx="505151" cy="518911"/>
          </a:xfrm>
          <a:prstGeom prst="rect">
            <a:avLst/>
          </a:prstGeom>
          <a:solidFill>
            <a:srgbClr val="7030A0">
              <a:alpha val="5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7531064" y="4009023"/>
            <a:ext cx="505151" cy="518911"/>
          </a:xfrm>
          <a:prstGeom prst="rect">
            <a:avLst/>
          </a:prstGeom>
          <a:solidFill>
            <a:schemeClr val="accent6">
              <a:lumMod val="75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087" y="1929583"/>
            <a:ext cx="5182049" cy="521862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891087" y="4538897"/>
            <a:ext cx="5298825" cy="3236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320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omic Sans MS" panose="030F0702030302020204" pitchFamily="66" charset="0"/>
                  </a:rPr>
                  <a:t>Can you find these numbers?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1) fourteen  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2) 39</a:t>
                </a: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3) 20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 </m:t>
                    </m:r>
                    <m:r>
                      <m:rPr>
                        <m:nor/>
                      </m:rPr>
                      <a:rPr lang="en-GB" sz="2800" dirty="0">
                        <a:latin typeface="Comic Sans MS" panose="030F0702030302020204" pitchFamily="66" charset="0"/>
                      </a:rPr>
                      <m:t>2</m:t>
                    </m:r>
                  </m:oMath>
                </a14:m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endParaRPr lang="en-GB" sz="2800" dirty="0">
                  <a:latin typeface="Comic Sans MS" panose="030F0702030302020204" pitchFamily="66" charset="0"/>
                </a:endParaRPr>
              </a:p>
              <a:p>
                <a:r>
                  <a:rPr lang="en-GB" sz="2800" dirty="0">
                    <a:latin typeface="Comic Sans MS" panose="030F0702030302020204" pitchFamily="66" charset="0"/>
                  </a:rPr>
                  <a:t>4) 1 more than 49</a:t>
                </a: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550" y="334776"/>
                <a:ext cx="7497474" cy="5262979"/>
              </a:xfrm>
              <a:prstGeom prst="rect">
                <a:avLst/>
              </a:prstGeom>
              <a:blipFill>
                <a:blip r:embed="rId4"/>
                <a:stretch>
                  <a:fillRect l="-1626" t="-1275" b="-23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40808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thirteen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06792" y="1801994"/>
            <a:ext cx="2678923" cy="1181431"/>
            <a:chOff x="547802" y="2967159"/>
            <a:chExt cx="3155477" cy="139357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428754" y="2086207"/>
              <a:ext cx="1393574" cy="3155477"/>
            </a:xfrm>
            <a:prstGeom prst="rect">
              <a:avLst/>
            </a:prstGeom>
          </p:spPr>
        </p:pic>
        <p:sp>
          <p:nvSpPr>
            <p:cNvPr id="13" name="Oval 12"/>
            <p:cNvSpPr/>
            <p:nvPr/>
          </p:nvSpPr>
          <p:spPr>
            <a:xfrm>
              <a:off x="734289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Oval 13"/>
            <p:cNvSpPr/>
            <p:nvPr/>
          </p:nvSpPr>
          <p:spPr>
            <a:xfrm>
              <a:off x="1321196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Oval 14"/>
            <p:cNvSpPr/>
            <p:nvPr/>
          </p:nvSpPr>
          <p:spPr>
            <a:xfrm>
              <a:off x="1904548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/>
            <p:cNvSpPr/>
            <p:nvPr/>
          </p:nvSpPr>
          <p:spPr>
            <a:xfrm>
              <a:off x="2487900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/>
            <p:cNvSpPr/>
            <p:nvPr/>
          </p:nvSpPr>
          <p:spPr>
            <a:xfrm>
              <a:off x="3085107" y="3148545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734284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1321191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1904543" y="3716590"/>
              <a:ext cx="432000" cy="4320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Oval 20"/>
          <p:cNvSpPr/>
          <p:nvPr/>
        </p:nvSpPr>
        <p:spPr>
          <a:xfrm>
            <a:off x="34175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93398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4987817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4362366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F05F315-33CC-E54A-B215-1682C423058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002" t="23074" r="31995" b="33000"/>
          <a:stretch/>
        </p:blipFill>
        <p:spPr>
          <a:xfrm>
            <a:off x="6416079" y="1561648"/>
            <a:ext cx="699670" cy="19730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116E305C-74D6-B04D-BE5C-284A0FD77D0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34" t="34426" r="42244" b="42987"/>
          <a:stretch/>
        </p:blipFill>
        <p:spPr>
          <a:xfrm>
            <a:off x="6944522" y="2660209"/>
            <a:ext cx="342453" cy="39318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8, 11, 13, 16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9627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1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3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8" dur="2200" fill="hold"/>
                                        <p:tgtEl>
                                          <p:spTgt spid="5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21" grpId="0" animBg="1"/>
      <p:bldP spid="22" grpId="0" animBg="1"/>
      <p:bldP spid="23" grpId="0" animBg="1"/>
      <p:bldP spid="24" grpId="0" animBg="1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54" y="3991345"/>
            <a:ext cx="7200000" cy="755312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276649" y="512911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19, 17, 14, 9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143404" y="464961"/>
            <a:ext cx="61714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from </a:t>
            </a:r>
          </a:p>
          <a:p>
            <a:pPr algn="ctr"/>
            <a:r>
              <a:rPr lang="en-GB" sz="3200" dirty="0">
                <a:latin typeface="Comic Sans MS" panose="030F0702030302020204" pitchFamily="66" charset="0"/>
              </a:rPr>
              <a:t>greatest to smallest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145465" y="3221496"/>
            <a:ext cx="8035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195932" y="3296846"/>
            <a:ext cx="2150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7030A0"/>
                </a:solidFill>
                <a:latin typeface="Comic Sans MS" panose="030F0702030302020204" pitchFamily="66" charset="0"/>
              </a:rPr>
              <a:t>nineteen</a:t>
            </a:r>
            <a:endParaRPr lang="en-GB" sz="4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3731423" y="4369001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Oval 41"/>
          <p:cNvSpPr/>
          <p:nvPr/>
        </p:nvSpPr>
        <p:spPr>
          <a:xfrm>
            <a:off x="62478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/>
          <p:cNvSpPr/>
          <p:nvPr/>
        </p:nvSpPr>
        <p:spPr>
          <a:xfrm>
            <a:off x="6880087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/>
          <p:cNvSpPr/>
          <p:nvPr/>
        </p:nvSpPr>
        <p:spPr>
          <a:xfrm>
            <a:off x="5317714" y="4351463"/>
            <a:ext cx="288000" cy="288000"/>
          </a:xfrm>
          <a:prstGeom prst="ellipse">
            <a:avLst/>
          </a:prstGeom>
          <a:solidFill>
            <a:srgbClr val="FFC000">
              <a:alpha val="46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2706792" y="1801994"/>
            <a:ext cx="2678923" cy="1181431"/>
            <a:chOff x="2706792" y="1801994"/>
            <a:chExt cx="2678923" cy="1181431"/>
          </a:xfrm>
        </p:grpSpPr>
        <p:grpSp>
          <p:nvGrpSpPr>
            <p:cNvPr id="31" name="Group 30"/>
            <p:cNvGrpSpPr/>
            <p:nvPr/>
          </p:nvGrpSpPr>
          <p:grpSpPr>
            <a:xfrm>
              <a:off x="2706792" y="1801994"/>
              <a:ext cx="2678923" cy="1181431"/>
              <a:chOff x="547802" y="2967159"/>
              <a:chExt cx="3155477" cy="1393574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1428754" y="2086207"/>
                <a:ext cx="1393574" cy="3155477"/>
              </a:xfrm>
              <a:prstGeom prst="rect">
                <a:avLst/>
              </a:prstGeom>
            </p:spPr>
          </p:pic>
          <p:sp>
            <p:nvSpPr>
              <p:cNvPr id="33" name="Oval 32"/>
              <p:cNvSpPr/>
              <p:nvPr/>
            </p:nvSpPr>
            <p:spPr>
              <a:xfrm>
                <a:off x="734289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1321196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1904548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2487900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/>
              <p:cNvSpPr/>
              <p:nvPr/>
            </p:nvSpPr>
            <p:spPr>
              <a:xfrm>
                <a:off x="3085107" y="3148545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4284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321191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904543" y="3716590"/>
                <a:ext cx="432000" cy="432000"/>
              </a:xfrm>
              <a:prstGeom prst="ellipse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47" name="Oval 46"/>
            <p:cNvSpPr/>
            <p:nvPr/>
          </p:nvSpPr>
          <p:spPr>
            <a:xfrm>
              <a:off x="4353884" y="2451641"/>
              <a:ext cx="366757" cy="36623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416079" y="1561648"/>
            <a:ext cx="858686" cy="1973071"/>
            <a:chOff x="6416079" y="1561648"/>
            <a:chExt cx="858686" cy="1973071"/>
          </a:xfrm>
        </p:grpSpPr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5002" t="23074" r="31995" b="33000"/>
            <a:stretch/>
          </p:blipFill>
          <p:spPr>
            <a:xfrm>
              <a:off x="6416079" y="1561648"/>
              <a:ext cx="699670" cy="197307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660209"/>
              <a:ext cx="342453" cy="393187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392709"/>
              <a:ext cx="342453" cy="393187"/>
            </a:xfrm>
            <a:prstGeom prst="rect">
              <a:avLst/>
            </a:prstGeom>
          </p:spPr>
        </p:pic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2090332"/>
              <a:ext cx="342453" cy="393187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39934" t="34426" r="42244" b="42987"/>
            <a:stretch/>
          </p:blipFill>
          <p:spPr>
            <a:xfrm>
              <a:off x="6932312" y="1816855"/>
              <a:ext cx="342453" cy="39318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98035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0" dur="22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29" grpId="1"/>
      <p:bldP spid="30" grpId="0"/>
      <p:bldP spid="30" grpId="1"/>
      <p:bldP spid="41" grpId="0" animBg="1"/>
      <p:bldP spid="42" grpId="0" animBg="1"/>
      <p:bldP spid="43" grpId="0" animBg="1"/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565625" y="1098805"/>
            <a:ext cx="1719542" cy="1973071"/>
            <a:chOff x="3565625" y="1098805"/>
            <a:chExt cx="1719542" cy="1973071"/>
          </a:xfrm>
        </p:grpSpPr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565625" y="1098805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89948" y="1098805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402521" y="1098805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1724" y="1800882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219" y="2149875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4942714" y="2546630"/>
              <a:ext cx="342453" cy="393187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5969857" y="1098805"/>
            <a:ext cx="1974910" cy="1973071"/>
            <a:chOff x="5969857" y="1098805"/>
            <a:chExt cx="1974910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5969857" y="1098805"/>
              <a:ext cx="699670" cy="1973071"/>
            </a:xfrm>
            <a:prstGeom prst="rect">
              <a:avLst/>
            </a:prstGeom>
          </p:spPr>
        </p:pic>
        <p:grpSp>
          <p:nvGrpSpPr>
            <p:cNvPr id="20" name="Group 19"/>
            <p:cNvGrpSpPr/>
            <p:nvPr/>
          </p:nvGrpSpPr>
          <p:grpSpPr>
            <a:xfrm>
              <a:off x="6324278" y="1098805"/>
              <a:ext cx="1620489" cy="1973071"/>
              <a:chOff x="6417967" y="3284050"/>
              <a:chExt cx="1620489" cy="1973071"/>
            </a:xfrm>
          </p:grpSpPr>
          <p:pic>
            <p:nvPicPr>
              <p:cNvPr id="78" name="Picture 77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417967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79" name="Picture 78">
                <a:extLst>
                  <a:ext uri="{FF2B5EF4-FFF2-40B4-BE49-F238E27FC236}">
                    <a16:creationId xmlns:a16="http://schemas.microsoft.com/office/drawing/2014/main" id="{CF05F315-33CC-E54A-B215-1682C42305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35002" t="23074" r="31995" b="33000"/>
              <a:stretch/>
            </p:blipFill>
            <p:spPr>
              <a:xfrm>
                <a:off x="6814994" y="3284050"/>
                <a:ext cx="699670" cy="1973071"/>
              </a:xfrm>
              <a:prstGeom prst="rect">
                <a:avLst/>
              </a:prstGeom>
            </p:spPr>
          </p:pic>
          <p:pic>
            <p:nvPicPr>
              <p:cNvPr id="89" name="Picture 88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013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5508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1" name="Picture 90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96003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7578" y="3986127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3" name="Picture 92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073" y="4335120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4" name="Picture 93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58568" y="4731875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5" name="Picture 94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683637" y="3674501"/>
                <a:ext cx="342453" cy="393187"/>
              </a:xfrm>
              <a:prstGeom prst="rect">
                <a:avLst/>
              </a:prstGeom>
            </p:spPr>
          </p:pic>
          <p:pic>
            <p:nvPicPr>
              <p:cNvPr id="96" name="Picture 95">
                <a:extLst>
                  <a:ext uri="{FF2B5EF4-FFF2-40B4-BE49-F238E27FC236}">
                    <a16:creationId xmlns:a16="http://schemas.microsoft.com/office/drawing/2014/main" id="{116E305C-74D6-B04D-BE5C-284A0FD77D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39934" t="34426" r="42244" b="42987"/>
              <a:stretch/>
            </p:blipFill>
            <p:spPr>
              <a:xfrm>
                <a:off x="7446202" y="3674501"/>
                <a:ext cx="342453" cy="393187"/>
              </a:xfrm>
              <a:prstGeom prst="rect">
                <a:avLst/>
              </a:prstGeom>
            </p:spPr>
          </p:pic>
        </p:grpSp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0422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38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74619" y="6075018"/>
            <a:ext cx="69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Look closely at each number. How many tens? How many ones? What number is each?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86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28872 0.350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4" y="1754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0.27326 0.3219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63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358 0.346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70" y="1729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76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72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7.40741E-7 L -0.03611 0.3430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6" y="1715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1684 0.3289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1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2"/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6660" y="440583"/>
            <a:ext cx="7966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Comic Sans MS" panose="030F0702030302020204" pitchFamily="66" charset="0"/>
              </a:rPr>
              <a:t>Comparing tens and ones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67512" y="1098805"/>
            <a:ext cx="1968613" cy="1973071"/>
            <a:chOff x="761201" y="3284050"/>
            <a:chExt cx="1968613" cy="1973071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761201" y="3284050"/>
              <a:ext cx="699670" cy="1973071"/>
            </a:xfrm>
            <a:prstGeom prst="rect">
              <a:avLst/>
            </a:prstGeom>
          </p:spPr>
        </p:pic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126142" y="3284050"/>
              <a:ext cx="699670" cy="1973071"/>
            </a:xfrm>
            <a:prstGeom prst="rect">
              <a:avLst/>
            </a:prstGeom>
          </p:spPr>
        </p:pic>
        <p:pic>
          <p:nvPicPr>
            <p:cNvPr id="73" name="Picture 72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1550465" y="3284050"/>
              <a:ext cx="699670" cy="1973071"/>
            </a:xfrm>
            <a:prstGeom prst="rect">
              <a:avLst/>
            </a:prstGeom>
          </p:spPr>
        </p:pic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334" y="3984824"/>
              <a:ext cx="342453" cy="393187"/>
            </a:xfrm>
            <a:prstGeom prst="rect">
              <a:avLst/>
            </a:prstGeom>
          </p:spPr>
        </p:pic>
        <p:pic>
          <p:nvPicPr>
            <p:cNvPr id="81" name="Picture 8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7829" y="4333817"/>
              <a:ext cx="342453" cy="393187"/>
            </a:xfrm>
            <a:prstGeom prst="rect">
              <a:avLst/>
            </a:prstGeom>
          </p:spPr>
        </p:pic>
        <p:pic>
          <p:nvPicPr>
            <p:cNvPr id="82" name="Picture 8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098324" y="4730572"/>
              <a:ext cx="342453" cy="393187"/>
            </a:xfrm>
            <a:prstGeom prst="rect">
              <a:avLst/>
            </a:prstGeom>
          </p:spPr>
        </p:pic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371" y="3984824"/>
              <a:ext cx="342453" cy="393187"/>
            </a:xfrm>
            <a:prstGeom prst="rect">
              <a:avLst/>
            </a:prstGeom>
          </p:spPr>
        </p:pic>
        <p:pic>
          <p:nvPicPr>
            <p:cNvPr id="84" name="Picture 8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6866" y="4333817"/>
              <a:ext cx="342453" cy="393187"/>
            </a:xfrm>
            <a:prstGeom prst="rect">
              <a:avLst/>
            </a:prstGeom>
          </p:spPr>
        </p:pic>
        <p:pic>
          <p:nvPicPr>
            <p:cNvPr id="85" name="Picture 8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2387361" y="4730572"/>
              <a:ext cx="342453" cy="393187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3514584" y="1098805"/>
            <a:ext cx="2084483" cy="1973071"/>
            <a:chOff x="3608273" y="3284050"/>
            <a:chExt cx="2084483" cy="1973071"/>
          </a:xfrm>
        </p:grpSpPr>
        <p:pic>
          <p:nvPicPr>
            <p:cNvPr id="74" name="Picture 73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608273" y="3284050"/>
              <a:ext cx="699670" cy="1973071"/>
            </a:xfrm>
            <a:prstGeom prst="rect">
              <a:avLst/>
            </a:prstGeom>
          </p:spPr>
        </p:pic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3973214" y="3284050"/>
              <a:ext cx="699670" cy="1973071"/>
            </a:xfrm>
            <a:prstGeom prst="rect">
              <a:avLst/>
            </a:prstGeom>
          </p:spPr>
        </p:pic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397537" y="3284050"/>
              <a:ext cx="699670" cy="1973071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4810110" y="3284050"/>
              <a:ext cx="699670" cy="1973071"/>
            </a:xfrm>
            <a:prstGeom prst="rect">
              <a:avLst/>
            </a:prstGeom>
          </p:spPr>
        </p:pic>
        <p:pic>
          <p:nvPicPr>
            <p:cNvPr id="86" name="Picture 8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313" y="3986127"/>
              <a:ext cx="342453" cy="393187"/>
            </a:xfrm>
            <a:prstGeom prst="rect">
              <a:avLst/>
            </a:prstGeom>
          </p:spPr>
        </p:pic>
        <p:pic>
          <p:nvPicPr>
            <p:cNvPr id="87" name="Picture 86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49808" y="4335120"/>
              <a:ext cx="342453" cy="393187"/>
            </a:xfrm>
            <a:prstGeom prst="rect">
              <a:avLst/>
            </a:prstGeom>
          </p:spPr>
        </p:pic>
        <p:pic>
          <p:nvPicPr>
            <p:cNvPr id="88" name="Picture 87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5350303" y="4731875"/>
              <a:ext cx="342453" cy="393187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324278" y="1098805"/>
            <a:ext cx="1620489" cy="1973071"/>
            <a:chOff x="6417967" y="3284050"/>
            <a:chExt cx="1620489" cy="1973071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417967" y="3284050"/>
              <a:ext cx="699670" cy="1973071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CF05F315-33CC-E54A-B215-1682C42305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5002" t="23074" r="31995" b="33000"/>
            <a:stretch/>
          </p:blipFill>
          <p:spPr>
            <a:xfrm>
              <a:off x="6814994" y="3284050"/>
              <a:ext cx="699670" cy="1973071"/>
            </a:xfrm>
            <a:prstGeom prst="rect">
              <a:avLst/>
            </a:prstGeom>
          </p:spPr>
        </p:pic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013" y="3986127"/>
              <a:ext cx="342453" cy="393187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5508" y="4335120"/>
              <a:ext cx="342453" cy="393187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96003" y="4731875"/>
              <a:ext cx="342453" cy="393187"/>
            </a:xfrm>
            <a:prstGeom prst="rect">
              <a:avLst/>
            </a:prstGeom>
          </p:spPr>
        </p:pic>
        <p:pic>
          <p:nvPicPr>
            <p:cNvPr id="92" name="Picture 91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338" y="3986127"/>
              <a:ext cx="342453" cy="393187"/>
            </a:xfrm>
            <a:prstGeom prst="rect">
              <a:avLst/>
            </a:prstGeom>
          </p:spPr>
        </p:pic>
        <p:pic>
          <p:nvPicPr>
            <p:cNvPr id="93" name="Picture 92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89833" y="4335120"/>
              <a:ext cx="342453" cy="393187"/>
            </a:xfrm>
            <a:prstGeom prst="rect">
              <a:avLst/>
            </a:prstGeom>
          </p:spPr>
        </p:pic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90328" y="4731875"/>
              <a:ext cx="342453" cy="393187"/>
            </a:xfrm>
            <a:prstGeom prst="rect">
              <a:avLst/>
            </a:prstGeom>
          </p:spPr>
        </p:pic>
        <p:pic>
          <p:nvPicPr>
            <p:cNvPr id="95" name="Picture 94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683637" y="3674501"/>
              <a:ext cx="342453" cy="393187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116E305C-74D6-B04D-BE5C-284A0FD77D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39934" t="34426" r="42244" b="42987"/>
            <a:stretch/>
          </p:blipFill>
          <p:spPr>
            <a:xfrm>
              <a:off x="7377962" y="3674501"/>
              <a:ext cx="342453" cy="393187"/>
            </a:xfrm>
            <a:prstGeom prst="rect">
              <a:avLst/>
            </a:prstGeom>
          </p:spPr>
        </p:pic>
      </p:grpSp>
      <p:sp>
        <p:nvSpPr>
          <p:cNvPr id="97" name="TextBox 96"/>
          <p:cNvSpPr txBox="1"/>
          <p:nvPr/>
        </p:nvSpPr>
        <p:spPr>
          <a:xfrm>
            <a:off x="1174619" y="2810266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36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4356150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noProof="0" dirty="0">
                <a:solidFill>
                  <a:srgbClr val="4472C4"/>
                </a:solidFill>
                <a:latin typeface="Comic Sans MS" panose="030F0702030302020204" pitchFamily="66" charset="0"/>
              </a:rPr>
              <a:t>43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972876" y="2803928"/>
            <a:ext cx="6610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dirty="0">
                <a:solidFill>
                  <a:srgbClr val="4472C4"/>
                </a:solidFill>
                <a:latin typeface="Comic Sans MS" panose="030F0702030302020204" pitchFamily="66" charset="0"/>
              </a:rPr>
              <a:t>28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TextBox 99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23038" y="6048893"/>
            <a:ext cx="6912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HfW precursive bold" panose="00000500000000000000" pitchFamily="2" charset="0"/>
              </a:rPr>
              <a:t>Look closely at each number. How many tens? How many ones? What number is each?</a:t>
            </a:r>
            <a:endParaRPr lang="en-GB" dirty="0">
              <a:latin typeface="HfW precursive bold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8254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-0.00833 L -0.63958 0.3400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78" y="1740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-0.59358 0.3006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8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186 L 0.27848 0.3421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24" y="1719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0.27257 0.32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8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7.40741E-7 L 0.26389 0.3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4" y="1703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81481E-6 L 0.25052 0.3219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7" y="1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7" grpId="1"/>
      <p:bldP spid="98" grpId="0"/>
      <p:bldP spid="98" grpId="1"/>
      <p:bldP spid="99" grpId="0"/>
      <p:bldP spid="99" grpId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4647111" y="1775805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85629" y="1775805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28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477851" y="1775805"/>
            <a:ext cx="972532" cy="1237595"/>
            <a:chOff x="6177600" y="1572606"/>
            <a:chExt cx="972532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77600" y="1572606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8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816370" y="1775805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18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smallest to greatest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4289" y="409405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96808" y="552094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583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-0.59896 0.3004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48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313 0.299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0.40139 0.3004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69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07407E-6 L 0.20104 0.3004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450777" y="1601664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46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85677" y="1601664"/>
            <a:ext cx="951058" cy="1237595"/>
            <a:chOff x="6199074" y="157947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94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49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127931" y="1601664"/>
            <a:ext cx="954496" cy="1237595"/>
            <a:chOff x="1457720" y="3562270"/>
            <a:chExt cx="954496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57720" y="356227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41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08523" y="1601664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40</a:t>
              </a:r>
            </a:p>
          </p:txBody>
        </p:sp>
      </p:grpSp>
      <p:cxnSp>
        <p:nvCxnSpPr>
          <p:cNvPr id="22" name="Straight Arrow Connector 21"/>
          <p:cNvCxnSpPr/>
          <p:nvPr/>
        </p:nvCxnSpPr>
        <p:spPr>
          <a:xfrm>
            <a:off x="817638" y="5171086"/>
            <a:ext cx="7277255" cy="0"/>
          </a:xfrm>
          <a:prstGeom prst="straightConnector1">
            <a:avLst/>
          </a:prstGeom>
          <a:ln w="3810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219040" y="5602932"/>
            <a:ext cx="62742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greatest to smallest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5185" y="396716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37704" y="539405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0767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55225 0.316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22" y="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18351 0.3208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59259E-6 L 0.1849 0.3229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3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18646 0.3208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870982" y="4611618"/>
            <a:ext cx="951058" cy="1237595"/>
            <a:chOff x="3931271" y="1833499"/>
            <a:chExt cx="951058" cy="1237595"/>
          </a:xfrm>
        </p:grpSpPr>
        <p:sp>
          <p:nvSpPr>
            <p:cNvPr id="5" name="Rounded Rectangle 4"/>
            <p:cNvSpPr/>
            <p:nvPr/>
          </p:nvSpPr>
          <p:spPr>
            <a:xfrm>
              <a:off x="3931271" y="183349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931271" y="197920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48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452097" y="4611619"/>
            <a:ext cx="951058" cy="1237595"/>
            <a:chOff x="985629" y="1746643"/>
            <a:chExt cx="951058" cy="1237595"/>
          </a:xfrm>
        </p:grpSpPr>
        <p:sp>
          <p:nvSpPr>
            <p:cNvPr id="7" name="Rounded Rectangle 6"/>
            <p:cNvSpPr/>
            <p:nvPr/>
          </p:nvSpPr>
          <p:spPr>
            <a:xfrm>
              <a:off x="985629" y="1746643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85629" y="1892348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25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2805" y="1792903"/>
            <a:ext cx="951058" cy="1237595"/>
            <a:chOff x="6199074" y="1570400"/>
            <a:chExt cx="951058" cy="1237595"/>
          </a:xfrm>
        </p:grpSpPr>
        <p:sp>
          <p:nvSpPr>
            <p:cNvPr id="10" name="Rounded Rectangle 9"/>
            <p:cNvSpPr/>
            <p:nvPr/>
          </p:nvSpPr>
          <p:spPr>
            <a:xfrm>
              <a:off x="6199074" y="1570400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99074" y="1716105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 6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622532" y="1792903"/>
            <a:ext cx="951058" cy="1237595"/>
            <a:chOff x="1461158" y="3541744"/>
            <a:chExt cx="951058" cy="1237595"/>
          </a:xfrm>
        </p:grpSpPr>
        <p:sp>
          <p:nvSpPr>
            <p:cNvPr id="12" name="Rounded Rectangle 11"/>
            <p:cNvSpPr/>
            <p:nvPr/>
          </p:nvSpPr>
          <p:spPr>
            <a:xfrm>
              <a:off x="1461158" y="3541744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461158" y="3687449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31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549981" y="4611619"/>
            <a:ext cx="951058" cy="1237595"/>
            <a:chOff x="3551540" y="3548439"/>
            <a:chExt cx="951058" cy="1237595"/>
          </a:xfrm>
        </p:grpSpPr>
        <p:sp>
          <p:nvSpPr>
            <p:cNvPr id="15" name="Rounded Rectangle 14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19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34775" y="1792903"/>
            <a:ext cx="951058" cy="1237595"/>
            <a:chOff x="3551540" y="3548439"/>
            <a:chExt cx="951058" cy="1237595"/>
          </a:xfrm>
        </p:grpSpPr>
        <p:sp>
          <p:nvSpPr>
            <p:cNvPr id="19" name="Rounded Rectangle 18"/>
            <p:cNvSpPr/>
            <p:nvPr/>
          </p:nvSpPr>
          <p:spPr>
            <a:xfrm>
              <a:off x="3551540" y="3548439"/>
              <a:ext cx="951058" cy="1237595"/>
            </a:xfrm>
            <a:prstGeom prst="roundRect">
              <a:avLst/>
            </a:prstGeom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51540" y="3694144"/>
              <a:ext cx="9510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800" dirty="0">
                  <a:latin typeface="Arial Rounded MT Bold" panose="020F0704030504030204" pitchFamily="34" charset="0"/>
                </a:rPr>
                <a:t>50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043618" y="3807308"/>
            <a:ext cx="6503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Where would these numbers go?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7740" y="388168"/>
            <a:ext cx="747045" cy="74704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440259" y="530857"/>
            <a:ext cx="233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Have a think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-391671" y="450528"/>
            <a:ext cx="61714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latin typeface="Comic Sans MS" panose="030F0702030302020204" pitchFamily="66" charset="0"/>
              </a:rPr>
              <a:t>Ordering numbers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5791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48148E-6 L -0.16111 -0.4104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56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-0.23542 -0.4104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71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48148E-6 L 0.43003 -0.4104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3" y="-2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8|7.1|12.7|1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4.9|17.2|4.4|3.5|6.3|2.3|3.8|3.1|2.9|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|2.1|10.1|3.5|2.9|5.1|2.9|6.9|3.5|8.4|17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8|10|12.3|10.5|7.1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5|7.7|9.6|3.5|19.5|4.2|4.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|24.3|6.7|4.6|4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2|25.2|7.5|6.7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29.1|4.4|10"/>
</p:tagLst>
</file>

<file path=ppt/theme/theme1.xml><?xml version="1.0" encoding="utf-8"?>
<a:theme xmlns:a="http://schemas.openxmlformats.org/drawingml/2006/main" name="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et ready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t ready quest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Let's learn titl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et's learn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Your tur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Your turn activity less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0DC92D10A6294EB2D3BAE7684BF2FC" ma:contentTypeVersion="12" ma:contentTypeDescription="Create a new document." ma:contentTypeScope="" ma:versionID="a653c811c94cadf6c6d25bfc4b9fb185">
  <xsd:schema xmlns:xsd="http://www.w3.org/2001/XMLSchema" xmlns:xs="http://www.w3.org/2001/XMLSchema" xmlns:p="http://schemas.microsoft.com/office/2006/metadata/properties" xmlns:ns3="522d4c35-b548-4432-90ae-af4376e1c4b4" xmlns:ns4="cee99ee9-287b-4f9a-957c-ba5ae7375c9a" targetNamespace="http://schemas.microsoft.com/office/2006/metadata/properties" ma:root="true" ma:fieldsID="51905a861ff4a2a8272b9c9df47fbc94" ns3:_="" ns4:_="">
    <xsd:import namespace="522d4c35-b548-4432-90ae-af4376e1c4b4"/>
    <xsd:import namespace="cee99ee9-287b-4f9a-957c-ba5ae7375c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2d4c35-b548-4432-90ae-af4376e1c4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e99ee9-287b-4f9a-957c-ba5ae7375c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736D299-A3B6-4C26-9B58-7DA68AE6EB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2d4c35-b548-4432-90ae-af4376e1c4b4"/>
    <ds:schemaRef ds:uri="cee99ee9-287b-4f9a-957c-ba5ae7375c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FA976BF-BA58-4DED-B6CD-0D8A580477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1727757-3061-47D3-99FD-9493F136DC43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522d4c35-b548-4432-90ae-af4376e1c4b4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cee99ee9-287b-4f9a-957c-ba5ae7375c9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3745</TotalTime>
  <Words>195</Words>
  <Application>Microsoft Office PowerPoint</Application>
  <PresentationFormat>On-screen Show (4:3)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Arial Rounded MT Bold</vt:lpstr>
      <vt:lpstr>Calibri</vt:lpstr>
      <vt:lpstr>Cambria Math</vt:lpstr>
      <vt:lpstr>Comic Sans MS</vt:lpstr>
      <vt:lpstr>HfW precursive bold</vt:lpstr>
      <vt:lpstr>KG Primary Penmanship</vt:lpstr>
      <vt:lpstr>Title slide</vt:lpstr>
      <vt:lpstr>Get ready title</vt:lpstr>
      <vt:lpstr>Get ready questions</vt:lpstr>
      <vt:lpstr>Let's learn title</vt:lpstr>
      <vt:lpstr>Let's learn slides</vt:lpstr>
      <vt:lpstr>Your turn</vt:lpstr>
      <vt:lpstr>Your turn activity lesson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Hughes, V</cp:lastModifiedBy>
  <cp:revision>229</cp:revision>
  <dcterms:created xsi:type="dcterms:W3CDTF">2019-07-05T11:02:13Z</dcterms:created>
  <dcterms:modified xsi:type="dcterms:W3CDTF">2021-01-26T08:56:53Z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0x010100810DC92D10A6294EB2D3BAE7684BF2FC</vt:lpwstr>
  </property>
</Properties>
</file>